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1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2.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14.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15.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6.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7.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34"/>
  </p:notesMasterIdLst>
  <p:sldIdLst>
    <p:sldId id="324" r:id="rId2"/>
    <p:sldId id="700" r:id="rId3"/>
    <p:sldId id="701" r:id="rId4"/>
    <p:sldId id="707" r:id="rId5"/>
    <p:sldId id="457" r:id="rId6"/>
    <p:sldId id="455" r:id="rId7"/>
    <p:sldId id="656" r:id="rId8"/>
    <p:sldId id="661" r:id="rId9"/>
    <p:sldId id="659" r:id="rId10"/>
    <p:sldId id="458" r:id="rId11"/>
    <p:sldId id="660" r:id="rId12"/>
    <p:sldId id="706" r:id="rId13"/>
    <p:sldId id="439" r:id="rId14"/>
    <p:sldId id="536" r:id="rId15"/>
    <p:sldId id="535" r:id="rId16"/>
    <p:sldId id="542" r:id="rId17"/>
    <p:sldId id="543" r:id="rId18"/>
    <p:sldId id="694" r:id="rId19"/>
    <p:sldId id="709" r:id="rId20"/>
    <p:sldId id="440" r:id="rId21"/>
    <p:sldId id="441" r:id="rId22"/>
    <p:sldId id="443" r:id="rId23"/>
    <p:sldId id="715" r:id="rId24"/>
    <p:sldId id="716" r:id="rId25"/>
    <p:sldId id="718" r:id="rId26"/>
    <p:sldId id="719" r:id="rId27"/>
    <p:sldId id="720" r:id="rId28"/>
    <p:sldId id="717" r:id="rId29"/>
    <p:sldId id="446" r:id="rId30"/>
    <p:sldId id="445" r:id="rId31"/>
    <p:sldId id="444" r:id="rId32"/>
    <p:sldId id="710" r:id="rId33"/>
    <p:sldId id="663" r:id="rId34"/>
    <p:sldId id="666" r:id="rId35"/>
    <p:sldId id="528" r:id="rId36"/>
    <p:sldId id="695" r:id="rId37"/>
    <p:sldId id="527" r:id="rId38"/>
    <p:sldId id="497" r:id="rId39"/>
    <p:sldId id="504" r:id="rId40"/>
    <p:sldId id="531" r:id="rId41"/>
    <p:sldId id="532" r:id="rId42"/>
    <p:sldId id="525" r:id="rId43"/>
    <p:sldId id="500" r:id="rId44"/>
    <p:sldId id="711" r:id="rId45"/>
    <p:sldId id="675" r:id="rId46"/>
    <p:sldId id="449" r:id="rId47"/>
    <p:sldId id="448" r:id="rId48"/>
    <p:sldId id="662" r:id="rId49"/>
    <p:sldId id="691" r:id="rId50"/>
    <p:sldId id="696" r:id="rId51"/>
    <p:sldId id="697" r:id="rId52"/>
    <p:sldId id="427" r:id="rId53"/>
    <p:sldId id="489" r:id="rId54"/>
    <p:sldId id="676" r:id="rId55"/>
    <p:sldId id="638" r:id="rId56"/>
    <p:sldId id="648" r:id="rId57"/>
    <p:sldId id="655" r:id="rId58"/>
    <p:sldId id="649" r:id="rId59"/>
    <p:sldId id="652" r:id="rId60"/>
    <p:sldId id="653" r:id="rId61"/>
    <p:sldId id="654" r:id="rId62"/>
    <p:sldId id="628" r:id="rId63"/>
    <p:sldId id="632" r:id="rId64"/>
    <p:sldId id="631" r:id="rId65"/>
    <p:sldId id="488" r:id="rId66"/>
    <p:sldId id="699" r:id="rId67"/>
    <p:sldId id="453" r:id="rId68"/>
    <p:sldId id="698" r:id="rId69"/>
    <p:sldId id="486" r:id="rId70"/>
    <p:sldId id="712" r:id="rId71"/>
    <p:sldId id="545" r:id="rId72"/>
    <p:sldId id="473" r:id="rId73"/>
    <p:sldId id="713" r:id="rId74"/>
    <p:sldId id="493" r:id="rId75"/>
    <p:sldId id="714" r:id="rId76"/>
    <p:sldId id="693" r:id="rId77"/>
    <p:sldId id="704" r:id="rId78"/>
    <p:sldId id="321" r:id="rId79"/>
    <p:sldId id="537" r:id="rId80"/>
    <p:sldId id="529" r:id="rId81"/>
    <p:sldId id="668" r:id="rId82"/>
    <p:sldId id="474" r:id="rId83"/>
    <p:sldId id="679" r:id="rId84"/>
    <p:sldId id="460" r:id="rId85"/>
    <p:sldId id="530" r:id="rId86"/>
    <p:sldId id="658" r:id="rId87"/>
    <p:sldId id="657" r:id="rId88"/>
    <p:sldId id="492" r:id="rId89"/>
    <p:sldId id="544" r:id="rId90"/>
    <p:sldId id="516" r:id="rId91"/>
    <p:sldId id="517" r:id="rId92"/>
    <p:sldId id="521" r:id="rId93"/>
    <p:sldId id="522" r:id="rId94"/>
    <p:sldId id="523" r:id="rId95"/>
    <p:sldId id="665" r:id="rId96"/>
    <p:sldId id="547" r:id="rId97"/>
    <p:sldId id="505" r:id="rId98"/>
    <p:sldId id="452" r:id="rId99"/>
    <p:sldId id="496" r:id="rId100"/>
    <p:sldId id="501" r:id="rId101"/>
    <p:sldId id="502" r:id="rId102"/>
    <p:sldId id="503" r:id="rId103"/>
    <p:sldId id="495" r:id="rId104"/>
    <p:sldId id="538" r:id="rId105"/>
    <p:sldId id="539" r:id="rId106"/>
    <p:sldId id="540" r:id="rId107"/>
    <p:sldId id="541" r:id="rId108"/>
    <p:sldId id="498" r:id="rId109"/>
    <p:sldId id="548" r:id="rId110"/>
    <p:sldId id="462" r:id="rId111"/>
    <p:sldId id="471" r:id="rId112"/>
    <p:sldId id="472" r:id="rId113"/>
    <p:sldId id="477" r:id="rId114"/>
    <p:sldId id="478" r:id="rId115"/>
    <p:sldId id="479" r:id="rId116"/>
    <p:sldId id="480" r:id="rId117"/>
    <p:sldId id="476" r:id="rId118"/>
    <p:sldId id="481" r:id="rId119"/>
    <p:sldId id="482" r:id="rId120"/>
    <p:sldId id="463" r:id="rId121"/>
    <p:sldId id="464" r:id="rId122"/>
    <p:sldId id="465" r:id="rId123"/>
    <p:sldId id="466" r:id="rId124"/>
    <p:sldId id="467" r:id="rId125"/>
    <p:sldId id="468" r:id="rId126"/>
    <p:sldId id="483" r:id="rId127"/>
    <p:sldId id="470" r:id="rId128"/>
    <p:sldId id="484" r:id="rId129"/>
    <p:sldId id="524" r:id="rId130"/>
    <p:sldId id="456" r:id="rId131"/>
    <p:sldId id="485" r:id="rId132"/>
    <p:sldId id="705"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ruhlman" initials="rr" lastIdx="1" clrIdx="0">
    <p:extLst>
      <p:ext uri="{19B8F6BF-5375-455C-9EA6-DF929625EA0E}">
        <p15:presenceInfo xmlns:p15="http://schemas.microsoft.com/office/powerpoint/2012/main" userId="d5b2232316ecf4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A9"/>
    <a:srgbClr val="001E62"/>
    <a:srgbClr val="D50032"/>
    <a:srgbClr val="F4F3E8"/>
    <a:srgbClr val="FEBB37"/>
    <a:srgbClr val="51BFE7"/>
    <a:srgbClr val="333333"/>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FE9AA-22DB-3D8F-5B7B-F789BC379E4E}" v="8" dt="2024-01-24T16:05:58.214"/>
    <p1510:client id="{B4433059-1BB9-319F-CE79-690FC3008173}" v="1179" dt="2024-01-25T08:55:53.723"/>
    <p1510:client id="{DC9750A4-E480-1986-EB49-719AFAF7F1AA}" v="547" dt="2024-01-25T20:16:36.723"/>
    <p1510:client id="{F5041A8B-8773-6DEA-2875-2A1E79A233FD}" v="602" dt="2024-01-26T02:34:00.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diagrams/_rels/data6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ata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ata8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6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1.png"/><Relationship Id="rId7" Type="http://schemas.openxmlformats.org/officeDocument/2006/relationships/image" Target="../media/image70.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8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latin typeface="Arial" panose="020B0604020202020204"/>
            </a:rPr>
            <a:t>Iterative 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accent4"/>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accent4"/>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C45202-8EBA-48D2-A623-0FFD4236F906}"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090B92F5-78D0-4A2C-8508-B3E1316F9877}">
      <dgm:prSet phldrT="[Text]" phldr="0"/>
      <dgm:spPr/>
      <dgm:t>
        <a:bodyPr/>
        <a:lstStyle/>
        <a:p>
          <a:pPr>
            <a:defRPr b="1"/>
          </a:pPr>
          <a:r>
            <a:rPr lang="en-US" b="1">
              <a:solidFill>
                <a:schemeClr val="tx1"/>
              </a:solidFill>
              <a:latin typeface="Arial"/>
              <a:ea typeface="Roboto Mono"/>
              <a:cs typeface="Arial"/>
            </a:rPr>
            <a:t>1970</a:t>
          </a:r>
        </a:p>
      </dgm:t>
    </dgm:pt>
    <dgm:pt modelId="{328D5DA6-DF7C-445C-AA67-D8DCD1051315}" type="parTrans" cxnId="{FD14B8AC-ED9E-473E-97B6-49A290B402BF}">
      <dgm:prSet/>
      <dgm:spPr/>
      <dgm:t>
        <a:bodyPr/>
        <a:lstStyle/>
        <a:p>
          <a:endParaRPr lang="en-US"/>
        </a:p>
      </dgm:t>
    </dgm:pt>
    <dgm:pt modelId="{E0A92B21-BCE2-4C2A-B748-D14BCAB0C6B5}" type="sibTrans" cxnId="{FD14B8AC-ED9E-473E-97B6-49A290B402BF}">
      <dgm:prSet/>
      <dgm:spPr/>
      <dgm:t>
        <a:bodyPr/>
        <a:lstStyle/>
        <a:p>
          <a:endParaRPr lang="en-US"/>
        </a:p>
      </dgm:t>
    </dgm:pt>
    <dgm:pt modelId="{68EF2AA6-0AF5-420B-9E55-E41AD971B268}">
      <dgm:prSet phldrT="[Text]" phldr="0"/>
      <dgm:spPr/>
      <dgm:t>
        <a:bodyPr/>
        <a:lstStyle/>
        <a:p>
          <a:r>
            <a:rPr lang="en-US" b="1">
              <a:solidFill>
                <a:schemeClr val="tx1"/>
              </a:solidFill>
              <a:latin typeface="Arial"/>
              <a:ea typeface="Roboto Mono"/>
              <a:cs typeface="Arial"/>
            </a:rPr>
            <a:t>Horn Clauses, McCarthy</a:t>
          </a:r>
        </a:p>
      </dgm:t>
    </dgm:pt>
    <dgm:pt modelId="{CBDC8C45-648C-4524-9B15-EEA70101DC89}" type="parTrans" cxnId="{0484B106-A45F-43E7-B4BF-00482F3D4D7B}">
      <dgm:prSet/>
      <dgm:spPr/>
      <dgm:t>
        <a:bodyPr/>
        <a:lstStyle/>
        <a:p>
          <a:endParaRPr lang="en-US"/>
        </a:p>
      </dgm:t>
    </dgm:pt>
    <dgm:pt modelId="{803E19FF-19D9-42B6-8EEF-9FDBB09D5C46}" type="sibTrans" cxnId="{0484B106-A45F-43E7-B4BF-00482F3D4D7B}">
      <dgm:prSet/>
      <dgm:spPr/>
      <dgm:t>
        <a:bodyPr/>
        <a:lstStyle/>
        <a:p>
          <a:endParaRPr lang="en-US"/>
        </a:p>
      </dgm:t>
    </dgm:pt>
    <dgm:pt modelId="{F3951001-4F59-4678-B4BF-123BF350D83B}">
      <dgm:prSet phldrT="[Text]" phldr="0"/>
      <dgm:spPr/>
      <dgm:t>
        <a:bodyPr/>
        <a:lstStyle/>
        <a:p>
          <a:pPr>
            <a:defRPr b="1"/>
          </a:pPr>
          <a:r>
            <a:rPr lang="en-US" b="1">
              <a:solidFill>
                <a:schemeClr val="tx1"/>
              </a:solidFill>
              <a:latin typeface="Arial"/>
              <a:ea typeface="Roboto Mono"/>
              <a:cs typeface="Arial"/>
            </a:rPr>
            <a:t>1972</a:t>
          </a:r>
        </a:p>
      </dgm:t>
    </dgm:pt>
    <dgm:pt modelId="{DF31BB8F-FD16-42C7-A015-B72FC3CE48D5}" type="parTrans" cxnId="{6F534352-D5AC-438C-A1F0-8A2AB6F14C68}">
      <dgm:prSet/>
      <dgm:spPr/>
      <dgm:t>
        <a:bodyPr/>
        <a:lstStyle/>
        <a:p>
          <a:endParaRPr lang="en-US"/>
        </a:p>
      </dgm:t>
    </dgm:pt>
    <dgm:pt modelId="{BC0A2F69-8717-40EE-913D-84294657DA07}" type="sibTrans" cxnId="{6F534352-D5AC-438C-A1F0-8A2AB6F14C68}">
      <dgm:prSet/>
      <dgm:spPr/>
      <dgm:t>
        <a:bodyPr/>
        <a:lstStyle/>
        <a:p>
          <a:endParaRPr lang="en-US"/>
        </a:p>
      </dgm:t>
    </dgm:pt>
    <dgm:pt modelId="{CD71EDEE-7A0C-4CBF-A9DC-D4CF3909B2D9}">
      <dgm:prSet phldr="0"/>
      <dgm:spPr/>
      <dgm:t>
        <a:bodyPr/>
        <a:lstStyle/>
        <a:p>
          <a:r>
            <a:rPr lang="en-US" b="1">
              <a:solidFill>
                <a:schemeClr val="tx1"/>
              </a:solidFill>
              <a:latin typeface="Arial"/>
              <a:ea typeface="Roboto Mono"/>
              <a:cs typeface="Arial"/>
            </a:rPr>
            <a:t>Prolog, Kowalski</a:t>
          </a:r>
        </a:p>
      </dgm:t>
    </dgm:pt>
    <dgm:pt modelId="{1991E61F-AAAE-450D-A027-3164D606FBFF}" type="parTrans" cxnId="{510D0B42-0397-4724-9B30-20D793FAE94C}">
      <dgm:prSet/>
      <dgm:spPr/>
    </dgm:pt>
    <dgm:pt modelId="{82CC0E47-D032-4C35-93EE-8C2322BC9781}" type="sibTrans" cxnId="{510D0B42-0397-4724-9B30-20D793FAE94C}">
      <dgm:prSet/>
      <dgm:spPr/>
    </dgm:pt>
    <dgm:pt modelId="{A451DF5F-FD43-4D1A-BD5F-B8EA2364755E}">
      <dgm:prSet phldr="0"/>
      <dgm:spPr/>
      <dgm:t>
        <a:bodyPr/>
        <a:lstStyle/>
        <a:p>
          <a:pPr>
            <a:defRPr b="1"/>
          </a:pPr>
          <a:r>
            <a:rPr lang="en-US" b="1">
              <a:solidFill>
                <a:schemeClr val="tx1"/>
              </a:solidFill>
              <a:latin typeface="Arial"/>
              <a:ea typeface="Roboto Mono"/>
              <a:cs typeface="Arial"/>
            </a:rPr>
            <a:t>1975</a:t>
          </a:r>
        </a:p>
      </dgm:t>
    </dgm:pt>
    <dgm:pt modelId="{9AD13309-C697-4127-A568-9890797782AB}" type="parTrans" cxnId="{5943CBA4-31A5-4F4A-87F9-518DD3F1E8DC}">
      <dgm:prSet/>
      <dgm:spPr/>
    </dgm:pt>
    <dgm:pt modelId="{7CC0D727-C39C-42E0-8787-7752D49743D6}" type="sibTrans" cxnId="{5943CBA4-31A5-4F4A-87F9-518DD3F1E8DC}">
      <dgm:prSet/>
      <dgm:spPr/>
    </dgm:pt>
    <dgm:pt modelId="{50A572D4-6734-4F36-BA0A-28ED1AA21A71}">
      <dgm:prSet phldr="0"/>
      <dgm:spPr/>
      <dgm:t>
        <a:bodyPr/>
        <a:lstStyle/>
        <a:p>
          <a:r>
            <a:rPr lang="en-US" b="1">
              <a:solidFill>
                <a:schemeClr val="tx1"/>
              </a:solidFill>
              <a:latin typeface="Arial"/>
              <a:ea typeface="Roboto Mono"/>
              <a:cs typeface="Arial"/>
            </a:rPr>
            <a:t>Datalog, Maier</a:t>
          </a:r>
        </a:p>
      </dgm:t>
    </dgm:pt>
    <dgm:pt modelId="{42650295-6A86-4479-9181-D806B1EECB9D}" type="parTrans" cxnId="{8652BBD6-1FBC-4B94-9CE0-205A3E948D57}">
      <dgm:prSet/>
      <dgm:spPr/>
    </dgm:pt>
    <dgm:pt modelId="{736936D5-88F4-46A1-BEBE-375FE8346A70}" type="sibTrans" cxnId="{8652BBD6-1FBC-4B94-9CE0-205A3E948D57}">
      <dgm:prSet/>
      <dgm:spPr/>
    </dgm:pt>
    <dgm:pt modelId="{76FF9D25-3442-4692-AD52-5A9726E0DF74}">
      <dgm:prSet phldr="0"/>
      <dgm:spPr/>
      <dgm:t>
        <a:bodyPr/>
        <a:lstStyle/>
        <a:p>
          <a:pPr>
            <a:defRPr b="1"/>
          </a:pPr>
          <a:r>
            <a:rPr lang="en-US" b="1">
              <a:solidFill>
                <a:schemeClr val="tx1"/>
              </a:solidFill>
              <a:latin typeface="Arial"/>
              <a:ea typeface="Roboto Mono"/>
              <a:cs typeface="Arial"/>
            </a:rPr>
            <a:t>1977</a:t>
          </a:r>
        </a:p>
      </dgm:t>
    </dgm:pt>
    <dgm:pt modelId="{EB721F56-FB94-4BD9-A1A6-BA8FF0F31C97}" type="parTrans" cxnId="{62D39211-0CBC-4F43-B1CC-07F47D5D8A60}">
      <dgm:prSet/>
      <dgm:spPr/>
    </dgm:pt>
    <dgm:pt modelId="{65383817-6BC7-4424-8006-FDA2BC2F99ED}" type="sibTrans" cxnId="{62D39211-0CBC-4F43-B1CC-07F47D5D8A60}">
      <dgm:prSet/>
      <dgm:spPr/>
    </dgm:pt>
    <dgm:pt modelId="{2D334B1B-8D5C-47E8-BFC1-B28F80CD95E5}">
      <dgm:prSet phldr="0"/>
      <dgm:spPr/>
      <dgm:t>
        <a:bodyPr/>
        <a:lstStyle/>
        <a:p>
          <a:pPr>
            <a:defRPr b="1"/>
          </a:pPr>
          <a:r>
            <a:rPr lang="en-US" b="1">
              <a:solidFill>
                <a:schemeClr val="tx1"/>
              </a:solidFill>
              <a:latin typeface="Arial"/>
              <a:ea typeface="Roboto Mono"/>
              <a:cs typeface="Arial"/>
            </a:rPr>
            <a:t> 1978</a:t>
          </a:r>
        </a:p>
      </dgm:t>
    </dgm:pt>
    <dgm:pt modelId="{2AE768B3-232C-4200-AF8D-7C8CCABEAC12}" type="parTrans" cxnId="{6AEE7796-A073-4B60-A3A2-EE76749426B7}">
      <dgm:prSet/>
      <dgm:spPr/>
    </dgm:pt>
    <dgm:pt modelId="{1BFAC563-EA16-413A-AF3B-C1CA46463CF1}" type="sibTrans" cxnId="{6AEE7796-A073-4B60-A3A2-EE76749426B7}">
      <dgm:prSet/>
      <dgm:spPr/>
    </dgm:pt>
    <dgm:pt modelId="{D8017692-9ABF-4CAF-AA1E-DBEFBC8691B5}">
      <dgm:prSet phldr="0"/>
      <dgm:spPr/>
      <dgm:t>
        <a:bodyPr/>
        <a:lstStyle/>
        <a:p>
          <a:r>
            <a:rPr lang="en-US" b="1">
              <a:solidFill>
                <a:schemeClr val="tx1"/>
              </a:solidFill>
              <a:latin typeface="Arial"/>
              <a:ea typeface="Roboto Mono"/>
              <a:cs typeface="Arial"/>
            </a:rPr>
            <a:t>Workshop, </a:t>
          </a:r>
          <a:r>
            <a:rPr lang="en-US" b="1" err="1">
              <a:solidFill>
                <a:schemeClr val="tx1"/>
              </a:solidFill>
              <a:latin typeface="Arial"/>
              <a:ea typeface="Roboto Mono"/>
              <a:cs typeface="Arial"/>
            </a:rPr>
            <a:t>Gallaire</a:t>
          </a:r>
          <a:r>
            <a:rPr lang="en-US" b="1">
              <a:solidFill>
                <a:schemeClr val="tx1"/>
              </a:solidFill>
              <a:latin typeface="Arial"/>
              <a:ea typeface="Roboto Mono"/>
              <a:cs typeface="Arial"/>
            </a:rPr>
            <a:t>, Minker</a:t>
          </a:r>
        </a:p>
      </dgm:t>
    </dgm:pt>
    <dgm:pt modelId="{DABCBBAC-2220-49E2-979B-D1BEAA9FA798}" type="parTrans" cxnId="{07AD318A-FA9B-4CA3-99CC-BD402D5BBAE0}">
      <dgm:prSet/>
      <dgm:spPr/>
    </dgm:pt>
    <dgm:pt modelId="{1D3B2D4E-F0DB-446E-B2B6-02EA0375CAAD}" type="sibTrans" cxnId="{07AD318A-FA9B-4CA3-99CC-BD402D5BBAE0}">
      <dgm:prSet/>
      <dgm:spPr/>
    </dgm:pt>
    <dgm:pt modelId="{0A7051FF-CA1E-4D80-867A-0D359FD3F704}">
      <dgm:prSet phldr="0"/>
      <dgm:spPr/>
      <dgm:t>
        <a:bodyPr/>
        <a:lstStyle/>
        <a:p>
          <a:pPr rtl="0"/>
          <a:r>
            <a:rPr lang="en-US" b="1">
              <a:solidFill>
                <a:schemeClr val="tx1"/>
              </a:solidFill>
              <a:latin typeface="Arial"/>
              <a:ea typeface="Roboto Mono"/>
              <a:cs typeface="Arial"/>
            </a:rPr>
            <a:t>LDL, Commercial </a:t>
          </a:r>
        </a:p>
      </dgm:t>
    </dgm:pt>
    <dgm:pt modelId="{7F5FCF64-04EB-488A-A9F6-48C2AC6F7A98}" type="parTrans" cxnId="{1177F1CF-7DBB-40AF-A0A3-4B600557E9C8}">
      <dgm:prSet/>
      <dgm:spPr/>
    </dgm:pt>
    <dgm:pt modelId="{53CD33E3-5275-43B1-97DE-6ECC4E4DC87D}" type="sibTrans" cxnId="{1177F1CF-7DBB-40AF-A0A3-4B600557E9C8}">
      <dgm:prSet/>
      <dgm:spPr/>
    </dgm:pt>
    <dgm:pt modelId="{964DBC45-2774-49AC-BEF2-9805EB40AF59}">
      <dgm:prSet phldr="0"/>
      <dgm:spPr/>
      <dgm:t>
        <a:bodyPr/>
        <a:lstStyle/>
        <a:p>
          <a:pPr rtl="0"/>
          <a:r>
            <a:rPr lang="en-US" b="1">
              <a:solidFill>
                <a:schemeClr val="tx1"/>
              </a:solidFill>
              <a:latin typeface="Arial"/>
              <a:ea typeface="Roboto Mono"/>
              <a:cs typeface="Arial"/>
            </a:rPr>
            <a:t>Popular, Databases </a:t>
          </a:r>
        </a:p>
      </dgm:t>
    </dgm:pt>
    <dgm:pt modelId="{808AE169-E8D2-419A-B661-461C33CF8FCA}" type="parTrans" cxnId="{0BF52748-AD3A-495F-9EEC-D7EE41C26528}">
      <dgm:prSet/>
      <dgm:spPr/>
    </dgm:pt>
    <dgm:pt modelId="{A7704287-0B23-444A-B9AE-80D571E7AB8A}" type="sibTrans" cxnId="{0BF52748-AD3A-495F-9EEC-D7EE41C26528}">
      <dgm:prSet/>
      <dgm:spPr/>
    </dgm:pt>
    <dgm:pt modelId="{988B2507-537B-4680-8B34-9FCBE4CAFAC2}">
      <dgm:prSet phldr="0"/>
      <dgm:spPr/>
      <dgm:t>
        <a:bodyPr/>
        <a:lstStyle/>
        <a:p>
          <a:pPr>
            <a:defRPr b="1"/>
          </a:pPr>
          <a:r>
            <a:rPr lang="en-US" b="1">
              <a:solidFill>
                <a:schemeClr val="tx1"/>
              </a:solidFill>
              <a:latin typeface="Arial"/>
              <a:ea typeface="Roboto Mono"/>
              <a:cs typeface="Arial"/>
            </a:rPr>
            <a:t>1980s</a:t>
          </a:r>
        </a:p>
      </dgm:t>
    </dgm:pt>
    <dgm:pt modelId="{0096B9D6-2016-4E76-97BC-BB6CE70EC30B}" type="parTrans" cxnId="{93011BB9-35A6-4FBD-A632-577842D80D1B}">
      <dgm:prSet/>
      <dgm:spPr/>
    </dgm:pt>
    <dgm:pt modelId="{3DC8876F-07EF-4392-B60C-3330E0E5C57E}" type="sibTrans" cxnId="{93011BB9-35A6-4FBD-A632-577842D80D1B}">
      <dgm:prSet/>
      <dgm:spPr/>
    </dgm:pt>
    <dgm:pt modelId="{F549450A-F20E-4D39-9BE9-7FEC87830F3D}">
      <dgm:prSet phldr="0"/>
      <dgm:spPr/>
      <dgm:t>
        <a:bodyPr/>
        <a:lstStyle/>
        <a:p>
          <a:r>
            <a:rPr lang="en-US" b="1">
              <a:solidFill>
                <a:schemeClr val="tx1"/>
              </a:solidFill>
              <a:latin typeface="Arial"/>
              <a:ea typeface="Roboto Mono"/>
              <a:cs typeface="Arial"/>
            </a:rPr>
            <a:t>Decline, New Technologies</a:t>
          </a:r>
        </a:p>
      </dgm:t>
    </dgm:pt>
    <dgm:pt modelId="{D05C6A80-1FAC-42BA-BE4C-26D9D8990B6C}" type="parTrans" cxnId="{95A9D7D1-6546-4A64-8818-C2DCDF61E8D1}">
      <dgm:prSet/>
      <dgm:spPr/>
    </dgm:pt>
    <dgm:pt modelId="{5FA6EA73-772F-423B-B54E-C5F962EA3F1B}" type="sibTrans" cxnId="{95A9D7D1-6546-4A64-8818-C2DCDF61E8D1}">
      <dgm:prSet/>
      <dgm:spPr/>
    </dgm:pt>
    <dgm:pt modelId="{0AC8DA06-EA01-4717-B473-9CC506BB2FF3}">
      <dgm:prSet phldr="0"/>
      <dgm:spPr/>
      <dgm:t>
        <a:bodyPr/>
        <a:lstStyle/>
        <a:p>
          <a:pPr>
            <a:defRPr b="1"/>
          </a:pPr>
          <a:r>
            <a:rPr lang="en-US" b="1">
              <a:solidFill>
                <a:schemeClr val="tx1"/>
              </a:solidFill>
              <a:latin typeface="Arial"/>
              <a:ea typeface="Roboto Mono"/>
              <a:cs typeface="Arial"/>
            </a:rPr>
            <a:t>1990s</a:t>
          </a:r>
        </a:p>
      </dgm:t>
    </dgm:pt>
    <dgm:pt modelId="{01CA2B22-9B45-44AE-85BB-4EB4EE571670}" type="parTrans" cxnId="{B66D6E78-BBEC-4F3C-A96F-052E36A3ED36}">
      <dgm:prSet/>
      <dgm:spPr/>
    </dgm:pt>
    <dgm:pt modelId="{E9ED17F7-F46C-4F98-8B16-2B60AB44C7BB}" type="sibTrans" cxnId="{B66D6E78-BBEC-4F3C-A96F-052E36A3ED36}">
      <dgm:prSet/>
      <dgm:spPr/>
    </dgm:pt>
    <dgm:pt modelId="{C4D66874-2506-4BC7-83FE-42D4AE9B42D1}">
      <dgm:prSet phldr="0"/>
      <dgm:spPr/>
      <dgm:t>
        <a:bodyPr/>
        <a:lstStyle/>
        <a:p>
          <a:pPr rtl="0"/>
          <a:r>
            <a:rPr lang="en-US" b="1">
              <a:solidFill>
                <a:schemeClr val="tx1"/>
              </a:solidFill>
              <a:latin typeface="Arial"/>
              <a:ea typeface="Roboto Mono"/>
              <a:cs typeface="Arial"/>
            </a:rPr>
            <a:t>Regains Popularity, Semantic Web </a:t>
          </a:r>
        </a:p>
      </dgm:t>
    </dgm:pt>
    <dgm:pt modelId="{36EA17B8-C282-4ED6-848D-998DAE96EC17}" type="parTrans" cxnId="{1E2208FF-AA40-4AA7-B053-5001B1FC7313}">
      <dgm:prSet/>
      <dgm:spPr/>
    </dgm:pt>
    <dgm:pt modelId="{2EB6033A-DCED-42F5-8E00-A4CA54FC9CA5}" type="sibTrans" cxnId="{1E2208FF-AA40-4AA7-B053-5001B1FC7313}">
      <dgm:prSet/>
      <dgm:spPr/>
    </dgm:pt>
    <dgm:pt modelId="{0EAF68F8-E344-4560-BAFE-F65F6834CB13}">
      <dgm:prSet phldr="0"/>
      <dgm:spPr/>
      <dgm:t>
        <a:bodyPr/>
        <a:lstStyle/>
        <a:p>
          <a:pPr>
            <a:defRPr b="1"/>
          </a:pPr>
          <a:r>
            <a:rPr lang="en-US" b="1">
              <a:solidFill>
                <a:schemeClr val="tx1"/>
              </a:solidFill>
              <a:latin typeface="Arial"/>
              <a:ea typeface="Roboto Mono"/>
              <a:cs typeface="Arial"/>
            </a:rPr>
            <a:t>2000s</a:t>
          </a:r>
        </a:p>
      </dgm:t>
    </dgm:pt>
    <dgm:pt modelId="{C23C35C6-CBF2-48BB-A9BC-FED1A3DD2E70}" type="parTrans" cxnId="{2448B541-3F61-4380-8CA9-C2763706C78D}">
      <dgm:prSet/>
      <dgm:spPr/>
    </dgm:pt>
    <dgm:pt modelId="{495A24F6-BE6F-46BC-8C1E-547089D1C8C6}" type="sibTrans" cxnId="{2448B541-3F61-4380-8CA9-C2763706C78D}">
      <dgm:prSet/>
      <dgm:spPr/>
    </dgm:pt>
    <dgm:pt modelId="{516BDC52-3CE8-494F-BDEA-DB668F28C821}">
      <dgm:prSet phldr="0"/>
      <dgm:spPr/>
      <dgm:t>
        <a:bodyPr/>
        <a:lstStyle/>
        <a:p>
          <a:pPr rtl="0"/>
          <a:r>
            <a:rPr lang="en-US" b="1">
              <a:solidFill>
                <a:schemeClr val="tx1"/>
              </a:solidFill>
              <a:latin typeface="Arial"/>
              <a:ea typeface="Roboto Mono"/>
              <a:cs typeface="Arial"/>
            </a:rPr>
            <a:t>Deductive Database, Data Mining, ML</a:t>
          </a:r>
        </a:p>
      </dgm:t>
    </dgm:pt>
    <dgm:pt modelId="{C3CB7CF4-FAD7-4445-ABFA-34C76D836141}" type="parTrans" cxnId="{E531C531-1732-44F5-AD1B-52A048CCB2CA}">
      <dgm:prSet/>
      <dgm:spPr/>
    </dgm:pt>
    <dgm:pt modelId="{416CB132-E78F-48A2-AA12-767DF304B0CD}" type="sibTrans" cxnId="{E531C531-1732-44F5-AD1B-52A048CCB2CA}">
      <dgm:prSet/>
      <dgm:spPr/>
    </dgm:pt>
    <dgm:pt modelId="{18C0D674-A1F4-409B-A8D0-BA485A0680E2}">
      <dgm:prSet phldr="0"/>
      <dgm:spPr/>
      <dgm:t>
        <a:bodyPr/>
        <a:lstStyle/>
        <a:p>
          <a:pPr>
            <a:defRPr b="1"/>
          </a:pPr>
          <a:r>
            <a:rPr lang="en-US" b="1">
              <a:solidFill>
                <a:schemeClr val="tx1"/>
              </a:solidFill>
              <a:latin typeface="Arial"/>
              <a:ea typeface="Roboto Mono"/>
              <a:cs typeface="Arial"/>
            </a:rPr>
            <a:t>2010s</a:t>
          </a:r>
        </a:p>
      </dgm:t>
    </dgm:pt>
    <dgm:pt modelId="{6F380EC2-9B64-40C1-94B9-15436C342916}" type="parTrans" cxnId="{16745D92-8C62-4D66-80D8-100EFCDD7491}">
      <dgm:prSet/>
      <dgm:spPr/>
    </dgm:pt>
    <dgm:pt modelId="{D9F7CEE9-C372-4FD2-9658-C74A243EE5C1}" type="sibTrans" cxnId="{16745D92-8C62-4D66-80D8-100EFCDD7491}">
      <dgm:prSet/>
      <dgm:spPr/>
    </dgm:pt>
    <dgm:pt modelId="{D6AD0B9E-C876-4CBF-9DD1-4C0D8AFFD000}" type="pres">
      <dgm:prSet presAssocID="{A2C45202-8EBA-48D2-A623-0FFD4236F906}" presName="root" presStyleCnt="0">
        <dgm:presLayoutVars>
          <dgm:chMax/>
          <dgm:chPref/>
          <dgm:animLvl val="lvl"/>
        </dgm:presLayoutVars>
      </dgm:prSet>
      <dgm:spPr/>
    </dgm:pt>
    <dgm:pt modelId="{76BD2622-7FEA-40FC-82C7-F1552979DCE0}" type="pres">
      <dgm:prSet presAssocID="{A2C45202-8EBA-48D2-A623-0FFD4236F906}"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613BFB66-BDFA-495F-A200-0F4412DC5D42}" type="pres">
      <dgm:prSet presAssocID="{A2C45202-8EBA-48D2-A623-0FFD4236F906}" presName="nodes" presStyleCnt="0">
        <dgm:presLayoutVars>
          <dgm:chMax/>
          <dgm:chPref/>
          <dgm:animLvl val="lvl"/>
        </dgm:presLayoutVars>
      </dgm:prSet>
      <dgm:spPr/>
    </dgm:pt>
    <dgm:pt modelId="{D40B9AA6-D4FD-49B8-9C32-FFE49D28BA79}" type="pres">
      <dgm:prSet presAssocID="{090B92F5-78D0-4A2C-8508-B3E1316F9877}" presName="composite" presStyleCnt="0"/>
      <dgm:spPr/>
    </dgm:pt>
    <dgm:pt modelId="{E9BC5747-6BED-4118-886C-9611CAA34482}" type="pres">
      <dgm:prSet presAssocID="{090B92F5-78D0-4A2C-8508-B3E1316F9877}" presName="L1TextContainer" presStyleLbl="revTx" presStyleIdx="0" presStyleCnt="9">
        <dgm:presLayoutVars>
          <dgm:chMax val="1"/>
          <dgm:chPref val="1"/>
          <dgm:bulletEnabled val="1"/>
        </dgm:presLayoutVars>
      </dgm:prSet>
      <dgm:spPr/>
    </dgm:pt>
    <dgm:pt modelId="{AA4C51BF-759F-44AD-BA42-0371FA40A629}" type="pres">
      <dgm:prSet presAssocID="{090B92F5-78D0-4A2C-8508-B3E1316F9877}" presName="L2TextContainerWrapper" presStyleCnt="0">
        <dgm:presLayoutVars>
          <dgm:chMax val="0"/>
          <dgm:chPref val="0"/>
          <dgm:bulletEnabled val="1"/>
        </dgm:presLayoutVars>
      </dgm:prSet>
      <dgm:spPr/>
    </dgm:pt>
    <dgm:pt modelId="{28F16C79-87F0-49C0-BC51-B2DB9CE719F1}" type="pres">
      <dgm:prSet presAssocID="{090B92F5-78D0-4A2C-8508-B3E1316F9877}" presName="L2TextContainer" presStyleLbl="bgAcc1" presStyleIdx="0" presStyleCnt="9"/>
      <dgm:spPr/>
    </dgm:pt>
    <dgm:pt modelId="{54CF925C-1EEC-484D-9BC1-7A1DEE07F74C}" type="pres">
      <dgm:prSet presAssocID="{090B92F5-78D0-4A2C-8508-B3E1316F9877}" presName="FlexibleEmptyPlaceHolder" presStyleCnt="0"/>
      <dgm:spPr/>
    </dgm:pt>
    <dgm:pt modelId="{AC4FB31B-5E81-4516-851B-FFF23F78FD5E}" type="pres">
      <dgm:prSet presAssocID="{090B92F5-78D0-4A2C-8508-B3E1316F9877}" presName="ConnectLine" presStyleLbl="sibTrans1D1" presStyleIdx="0" presStyleCnt="9"/>
      <dgm:spPr>
        <a:noFill/>
        <a:ln w="6350" cap="flat" cmpd="sng" algn="ctr">
          <a:solidFill>
            <a:schemeClr val="accent1">
              <a:hueOff val="0"/>
              <a:satOff val="0"/>
              <a:lumOff val="0"/>
              <a:alphaOff val="0"/>
            </a:schemeClr>
          </a:solidFill>
          <a:prstDash val="dash"/>
          <a:miter lim="800000"/>
        </a:ln>
        <a:effectLst/>
      </dgm:spPr>
    </dgm:pt>
    <dgm:pt modelId="{D896DACA-34B7-452D-BE10-65B489347CDA}" type="pres">
      <dgm:prSet presAssocID="{090B92F5-78D0-4A2C-8508-B3E1316F9877}" presName="ConnectorPoint" presStyleLbl="alignNode1" presStyleIdx="0" presStyleCnt="9"/>
      <dgm:spPr/>
    </dgm:pt>
    <dgm:pt modelId="{F7CA1E73-6926-4F83-B7A5-63EC7A2AF62F}" type="pres">
      <dgm:prSet presAssocID="{090B92F5-78D0-4A2C-8508-B3E1316F9877}" presName="EmptyPlaceHolder" presStyleCnt="0"/>
      <dgm:spPr/>
    </dgm:pt>
    <dgm:pt modelId="{163E3270-4F37-48AF-8FBE-11469919D6A9}" type="pres">
      <dgm:prSet presAssocID="{E0A92B21-BCE2-4C2A-B748-D14BCAB0C6B5}" presName="spaceBetweenRectangles" presStyleCnt="0"/>
      <dgm:spPr/>
    </dgm:pt>
    <dgm:pt modelId="{51F2F867-097D-49CC-8602-DE4BB0BB2E4C}" type="pres">
      <dgm:prSet presAssocID="{F3951001-4F59-4678-B4BF-123BF350D83B}" presName="composite" presStyleCnt="0"/>
      <dgm:spPr/>
    </dgm:pt>
    <dgm:pt modelId="{46B0DF69-3BB9-483A-9759-974353E2B2DA}" type="pres">
      <dgm:prSet presAssocID="{F3951001-4F59-4678-B4BF-123BF350D83B}" presName="L1TextContainer" presStyleLbl="revTx" presStyleIdx="1" presStyleCnt="9">
        <dgm:presLayoutVars>
          <dgm:chMax val="1"/>
          <dgm:chPref val="1"/>
          <dgm:bulletEnabled val="1"/>
        </dgm:presLayoutVars>
      </dgm:prSet>
      <dgm:spPr/>
    </dgm:pt>
    <dgm:pt modelId="{60F8B6F9-015B-4F70-803B-E41F2203C3F5}" type="pres">
      <dgm:prSet presAssocID="{F3951001-4F59-4678-B4BF-123BF350D83B}" presName="L2TextContainerWrapper" presStyleCnt="0">
        <dgm:presLayoutVars>
          <dgm:chMax val="0"/>
          <dgm:chPref val="0"/>
          <dgm:bulletEnabled val="1"/>
        </dgm:presLayoutVars>
      </dgm:prSet>
      <dgm:spPr/>
    </dgm:pt>
    <dgm:pt modelId="{00E37E9D-466D-43E5-90F5-E7FFF63EB3BE}" type="pres">
      <dgm:prSet presAssocID="{F3951001-4F59-4678-B4BF-123BF350D83B}" presName="L2TextContainer" presStyleLbl="bgAcc1" presStyleIdx="1" presStyleCnt="9"/>
      <dgm:spPr/>
    </dgm:pt>
    <dgm:pt modelId="{07A6C4F4-5D4A-4318-9CEC-1D2B44176D14}" type="pres">
      <dgm:prSet presAssocID="{F3951001-4F59-4678-B4BF-123BF350D83B}" presName="FlexibleEmptyPlaceHolder" presStyleCnt="0"/>
      <dgm:spPr/>
    </dgm:pt>
    <dgm:pt modelId="{9A7F5D79-022A-4D90-85F6-75C2CF26D66E}" type="pres">
      <dgm:prSet presAssocID="{F3951001-4F59-4678-B4BF-123BF350D83B}" presName="ConnectLine" presStyleLbl="sibTrans1D1" presStyleIdx="1" presStyleCnt="9"/>
      <dgm:spPr>
        <a:noFill/>
        <a:ln w="6350" cap="flat" cmpd="sng" algn="ctr">
          <a:solidFill>
            <a:schemeClr val="accent1">
              <a:hueOff val="0"/>
              <a:satOff val="0"/>
              <a:lumOff val="0"/>
              <a:alphaOff val="0"/>
            </a:schemeClr>
          </a:solidFill>
          <a:prstDash val="dash"/>
          <a:miter lim="800000"/>
        </a:ln>
        <a:effectLst/>
      </dgm:spPr>
    </dgm:pt>
    <dgm:pt modelId="{72F9FF52-9060-49B1-9175-28D54E4B7A88}" type="pres">
      <dgm:prSet presAssocID="{F3951001-4F59-4678-B4BF-123BF350D83B}" presName="ConnectorPoint" presStyleLbl="alignNode1" presStyleIdx="1" presStyleCnt="9"/>
      <dgm:spPr/>
    </dgm:pt>
    <dgm:pt modelId="{CAED959B-D079-47ED-AACF-4525099AAAA1}" type="pres">
      <dgm:prSet presAssocID="{F3951001-4F59-4678-B4BF-123BF350D83B}" presName="EmptyPlaceHolder" presStyleCnt="0"/>
      <dgm:spPr/>
    </dgm:pt>
    <dgm:pt modelId="{DE334048-FCD7-4036-B6A1-3E47FEBAB78C}" type="pres">
      <dgm:prSet presAssocID="{BC0A2F69-8717-40EE-913D-84294657DA07}" presName="spaceBetweenRectangles" presStyleCnt="0"/>
      <dgm:spPr/>
    </dgm:pt>
    <dgm:pt modelId="{D8B87DD7-2FD2-4B4F-8826-E438848151A0}" type="pres">
      <dgm:prSet presAssocID="{A451DF5F-FD43-4D1A-BD5F-B8EA2364755E}" presName="composite" presStyleCnt="0"/>
      <dgm:spPr/>
    </dgm:pt>
    <dgm:pt modelId="{126887D8-762E-430C-8F66-91596C148205}" type="pres">
      <dgm:prSet presAssocID="{A451DF5F-FD43-4D1A-BD5F-B8EA2364755E}" presName="L1TextContainer" presStyleLbl="revTx" presStyleIdx="2" presStyleCnt="9">
        <dgm:presLayoutVars>
          <dgm:chMax val="1"/>
          <dgm:chPref val="1"/>
          <dgm:bulletEnabled val="1"/>
        </dgm:presLayoutVars>
      </dgm:prSet>
      <dgm:spPr/>
    </dgm:pt>
    <dgm:pt modelId="{03FD95A4-6E26-49CF-8C5E-D8EA271E86F9}" type="pres">
      <dgm:prSet presAssocID="{A451DF5F-FD43-4D1A-BD5F-B8EA2364755E}" presName="L2TextContainerWrapper" presStyleCnt="0">
        <dgm:presLayoutVars>
          <dgm:chMax val="0"/>
          <dgm:chPref val="0"/>
          <dgm:bulletEnabled val="1"/>
        </dgm:presLayoutVars>
      </dgm:prSet>
      <dgm:spPr/>
    </dgm:pt>
    <dgm:pt modelId="{0BCC6773-DDE0-4566-ADFE-26A94AC6B100}" type="pres">
      <dgm:prSet presAssocID="{A451DF5F-FD43-4D1A-BD5F-B8EA2364755E}" presName="L2TextContainer" presStyleLbl="bgAcc1" presStyleIdx="2" presStyleCnt="9"/>
      <dgm:spPr/>
    </dgm:pt>
    <dgm:pt modelId="{2F1AF407-C9B4-405D-B8F7-909756C71F00}" type="pres">
      <dgm:prSet presAssocID="{A451DF5F-FD43-4D1A-BD5F-B8EA2364755E}" presName="FlexibleEmptyPlaceHolder" presStyleCnt="0"/>
      <dgm:spPr/>
    </dgm:pt>
    <dgm:pt modelId="{178ACAD9-A5C2-4E93-BECE-06086B236CEC}" type="pres">
      <dgm:prSet presAssocID="{A451DF5F-FD43-4D1A-BD5F-B8EA2364755E}" presName="ConnectLine" presStyleLbl="sibTrans1D1" presStyleIdx="2" presStyleCnt="9"/>
      <dgm:spPr>
        <a:noFill/>
        <a:ln w="6350" cap="flat" cmpd="sng" algn="ctr">
          <a:solidFill>
            <a:schemeClr val="accent1">
              <a:hueOff val="0"/>
              <a:satOff val="0"/>
              <a:lumOff val="0"/>
              <a:alphaOff val="0"/>
            </a:schemeClr>
          </a:solidFill>
          <a:prstDash val="dash"/>
          <a:miter lim="800000"/>
        </a:ln>
        <a:effectLst/>
      </dgm:spPr>
    </dgm:pt>
    <dgm:pt modelId="{51AAD738-A7B2-4ADE-8067-455E244DF63E}" type="pres">
      <dgm:prSet presAssocID="{A451DF5F-FD43-4D1A-BD5F-B8EA2364755E}" presName="ConnectorPoint" presStyleLbl="alignNode1" presStyleIdx="2" presStyleCnt="9"/>
      <dgm:spPr/>
    </dgm:pt>
    <dgm:pt modelId="{BB2CF7CA-2E82-4814-838E-E20E8506C890}" type="pres">
      <dgm:prSet presAssocID="{A451DF5F-FD43-4D1A-BD5F-B8EA2364755E}" presName="EmptyPlaceHolder" presStyleCnt="0"/>
      <dgm:spPr/>
    </dgm:pt>
    <dgm:pt modelId="{C3FF8E58-3AF1-4117-8126-8DEAB38C7A27}" type="pres">
      <dgm:prSet presAssocID="{7CC0D727-C39C-42E0-8787-7752D49743D6}" presName="spaceBetweenRectangles" presStyleCnt="0"/>
      <dgm:spPr/>
    </dgm:pt>
    <dgm:pt modelId="{C6617DC9-1A43-4BDC-9CAF-A488D7FEB4D2}" type="pres">
      <dgm:prSet presAssocID="{76FF9D25-3442-4692-AD52-5A9726E0DF74}" presName="composite" presStyleCnt="0"/>
      <dgm:spPr/>
    </dgm:pt>
    <dgm:pt modelId="{01FFC733-0EFC-488C-B2A2-8878C2C9762C}" type="pres">
      <dgm:prSet presAssocID="{76FF9D25-3442-4692-AD52-5A9726E0DF74}" presName="L1TextContainer" presStyleLbl="revTx" presStyleIdx="3" presStyleCnt="9">
        <dgm:presLayoutVars>
          <dgm:chMax val="1"/>
          <dgm:chPref val="1"/>
          <dgm:bulletEnabled val="1"/>
        </dgm:presLayoutVars>
      </dgm:prSet>
      <dgm:spPr/>
    </dgm:pt>
    <dgm:pt modelId="{E47384F7-105A-40D7-AEC1-51EE0B003190}" type="pres">
      <dgm:prSet presAssocID="{76FF9D25-3442-4692-AD52-5A9726E0DF74}" presName="L2TextContainerWrapper" presStyleCnt="0">
        <dgm:presLayoutVars>
          <dgm:chMax val="0"/>
          <dgm:chPref val="0"/>
          <dgm:bulletEnabled val="1"/>
        </dgm:presLayoutVars>
      </dgm:prSet>
      <dgm:spPr/>
    </dgm:pt>
    <dgm:pt modelId="{D2AC9D9A-573C-4608-A0AA-CCCF04DFF4EE}" type="pres">
      <dgm:prSet presAssocID="{76FF9D25-3442-4692-AD52-5A9726E0DF74}" presName="L2TextContainer" presStyleLbl="bgAcc1" presStyleIdx="3" presStyleCnt="9"/>
      <dgm:spPr/>
    </dgm:pt>
    <dgm:pt modelId="{369081BB-7F48-4892-885E-DE4C7576696C}" type="pres">
      <dgm:prSet presAssocID="{76FF9D25-3442-4692-AD52-5A9726E0DF74}" presName="FlexibleEmptyPlaceHolder" presStyleCnt="0"/>
      <dgm:spPr/>
    </dgm:pt>
    <dgm:pt modelId="{CADBD7F0-3497-43C5-8521-0D3BF59D93BD}" type="pres">
      <dgm:prSet presAssocID="{76FF9D25-3442-4692-AD52-5A9726E0DF74}" presName="ConnectLine" presStyleLbl="sibTrans1D1" presStyleIdx="3" presStyleCnt="9"/>
      <dgm:spPr>
        <a:noFill/>
        <a:ln w="6350" cap="flat" cmpd="sng" algn="ctr">
          <a:solidFill>
            <a:schemeClr val="accent1">
              <a:hueOff val="0"/>
              <a:satOff val="0"/>
              <a:lumOff val="0"/>
              <a:alphaOff val="0"/>
            </a:schemeClr>
          </a:solidFill>
          <a:prstDash val="dash"/>
          <a:miter lim="800000"/>
        </a:ln>
        <a:effectLst/>
      </dgm:spPr>
    </dgm:pt>
    <dgm:pt modelId="{DFF8B65E-9CE2-4365-B0C9-FB65AEBE179D}" type="pres">
      <dgm:prSet presAssocID="{76FF9D25-3442-4692-AD52-5A9726E0DF74}" presName="ConnectorPoint" presStyleLbl="alignNode1" presStyleIdx="3" presStyleCnt="9"/>
      <dgm:spPr/>
    </dgm:pt>
    <dgm:pt modelId="{C566522F-53CB-4EBF-8F2A-2D0C04A7A8D6}" type="pres">
      <dgm:prSet presAssocID="{76FF9D25-3442-4692-AD52-5A9726E0DF74}" presName="EmptyPlaceHolder" presStyleCnt="0"/>
      <dgm:spPr/>
    </dgm:pt>
    <dgm:pt modelId="{61D76C90-2FC1-4F8D-8B83-A21817FC754C}" type="pres">
      <dgm:prSet presAssocID="{65383817-6BC7-4424-8006-FDA2BC2F99ED}" presName="spaceBetweenRectangles" presStyleCnt="0"/>
      <dgm:spPr/>
    </dgm:pt>
    <dgm:pt modelId="{BBCB3AED-B9FE-4595-B74F-4F914D3B45AE}" type="pres">
      <dgm:prSet presAssocID="{2D334B1B-8D5C-47E8-BFC1-B28F80CD95E5}" presName="composite" presStyleCnt="0"/>
      <dgm:spPr/>
    </dgm:pt>
    <dgm:pt modelId="{D8B4F55F-57E5-4C46-9AB6-BCCD07CC73F2}" type="pres">
      <dgm:prSet presAssocID="{2D334B1B-8D5C-47E8-BFC1-B28F80CD95E5}" presName="L1TextContainer" presStyleLbl="revTx" presStyleIdx="4" presStyleCnt="9">
        <dgm:presLayoutVars>
          <dgm:chMax val="1"/>
          <dgm:chPref val="1"/>
          <dgm:bulletEnabled val="1"/>
        </dgm:presLayoutVars>
      </dgm:prSet>
      <dgm:spPr/>
    </dgm:pt>
    <dgm:pt modelId="{A985F9BF-DB42-4FB3-B49E-F79F41F62D34}" type="pres">
      <dgm:prSet presAssocID="{2D334B1B-8D5C-47E8-BFC1-B28F80CD95E5}" presName="L2TextContainerWrapper" presStyleCnt="0">
        <dgm:presLayoutVars>
          <dgm:chMax val="0"/>
          <dgm:chPref val="0"/>
          <dgm:bulletEnabled val="1"/>
        </dgm:presLayoutVars>
      </dgm:prSet>
      <dgm:spPr/>
    </dgm:pt>
    <dgm:pt modelId="{07ED60DA-9FB7-4F22-B2E0-D0F1E2234AE9}" type="pres">
      <dgm:prSet presAssocID="{2D334B1B-8D5C-47E8-BFC1-B28F80CD95E5}" presName="L2TextContainer" presStyleLbl="bgAcc1" presStyleIdx="4" presStyleCnt="9"/>
      <dgm:spPr/>
    </dgm:pt>
    <dgm:pt modelId="{3CE76005-4C11-40F3-AE44-D4859AF0E6EA}" type="pres">
      <dgm:prSet presAssocID="{2D334B1B-8D5C-47E8-BFC1-B28F80CD95E5}" presName="FlexibleEmptyPlaceHolder" presStyleCnt="0"/>
      <dgm:spPr/>
    </dgm:pt>
    <dgm:pt modelId="{85BD69B3-F059-4265-8228-5803BE7CD30D}" type="pres">
      <dgm:prSet presAssocID="{2D334B1B-8D5C-47E8-BFC1-B28F80CD95E5}" presName="ConnectLine" presStyleLbl="sibTrans1D1" presStyleIdx="4" presStyleCnt="9"/>
      <dgm:spPr>
        <a:noFill/>
        <a:ln w="6350" cap="flat" cmpd="sng" algn="ctr">
          <a:solidFill>
            <a:schemeClr val="accent1">
              <a:hueOff val="0"/>
              <a:satOff val="0"/>
              <a:lumOff val="0"/>
              <a:alphaOff val="0"/>
            </a:schemeClr>
          </a:solidFill>
          <a:prstDash val="dash"/>
          <a:miter lim="800000"/>
        </a:ln>
        <a:effectLst/>
      </dgm:spPr>
    </dgm:pt>
    <dgm:pt modelId="{508F1467-6C8A-493C-921B-823C6CCAEFEF}" type="pres">
      <dgm:prSet presAssocID="{2D334B1B-8D5C-47E8-BFC1-B28F80CD95E5}" presName="ConnectorPoint" presStyleLbl="alignNode1" presStyleIdx="4" presStyleCnt="9"/>
      <dgm:spPr/>
    </dgm:pt>
    <dgm:pt modelId="{B82D57BC-59C9-445F-B8AB-F29241161327}" type="pres">
      <dgm:prSet presAssocID="{2D334B1B-8D5C-47E8-BFC1-B28F80CD95E5}" presName="EmptyPlaceHolder" presStyleCnt="0"/>
      <dgm:spPr/>
    </dgm:pt>
    <dgm:pt modelId="{25C05CEC-E715-4FFA-83CF-6C6AEA2EA5E9}" type="pres">
      <dgm:prSet presAssocID="{1BFAC563-EA16-413A-AF3B-C1CA46463CF1}" presName="spaceBetweenRectangles" presStyleCnt="0"/>
      <dgm:spPr/>
    </dgm:pt>
    <dgm:pt modelId="{1CD9E856-B7AE-442E-97AF-B4FFFC42247B}" type="pres">
      <dgm:prSet presAssocID="{988B2507-537B-4680-8B34-9FCBE4CAFAC2}" presName="composite" presStyleCnt="0"/>
      <dgm:spPr/>
    </dgm:pt>
    <dgm:pt modelId="{17219C4D-EAF4-49F9-B7EE-F02B2AE8ADDF}" type="pres">
      <dgm:prSet presAssocID="{988B2507-537B-4680-8B34-9FCBE4CAFAC2}" presName="L1TextContainer" presStyleLbl="revTx" presStyleIdx="5" presStyleCnt="9">
        <dgm:presLayoutVars>
          <dgm:chMax val="1"/>
          <dgm:chPref val="1"/>
          <dgm:bulletEnabled val="1"/>
        </dgm:presLayoutVars>
      </dgm:prSet>
      <dgm:spPr/>
    </dgm:pt>
    <dgm:pt modelId="{040FB868-9BD5-4361-A5AC-4678FA1F3E84}" type="pres">
      <dgm:prSet presAssocID="{988B2507-537B-4680-8B34-9FCBE4CAFAC2}" presName="L2TextContainerWrapper" presStyleCnt="0">
        <dgm:presLayoutVars>
          <dgm:chMax val="0"/>
          <dgm:chPref val="0"/>
          <dgm:bulletEnabled val="1"/>
        </dgm:presLayoutVars>
      </dgm:prSet>
      <dgm:spPr/>
    </dgm:pt>
    <dgm:pt modelId="{4A996ED4-9F7B-44B0-905C-45F8CF29D650}" type="pres">
      <dgm:prSet presAssocID="{988B2507-537B-4680-8B34-9FCBE4CAFAC2}" presName="L2TextContainer" presStyleLbl="bgAcc1" presStyleIdx="5" presStyleCnt="9"/>
      <dgm:spPr/>
    </dgm:pt>
    <dgm:pt modelId="{71FA0D76-F97C-4E62-8F4F-9758AF34238F}" type="pres">
      <dgm:prSet presAssocID="{988B2507-537B-4680-8B34-9FCBE4CAFAC2}" presName="FlexibleEmptyPlaceHolder" presStyleCnt="0"/>
      <dgm:spPr/>
    </dgm:pt>
    <dgm:pt modelId="{D08B00EA-953C-4353-91CB-544FF88F23DB}" type="pres">
      <dgm:prSet presAssocID="{988B2507-537B-4680-8B34-9FCBE4CAFAC2}" presName="ConnectLine" presStyleLbl="sibTrans1D1" presStyleIdx="5" presStyleCnt="9"/>
      <dgm:spPr>
        <a:noFill/>
        <a:ln w="6350" cap="flat" cmpd="sng" algn="ctr">
          <a:solidFill>
            <a:schemeClr val="accent1">
              <a:hueOff val="0"/>
              <a:satOff val="0"/>
              <a:lumOff val="0"/>
              <a:alphaOff val="0"/>
            </a:schemeClr>
          </a:solidFill>
          <a:prstDash val="dash"/>
          <a:miter lim="800000"/>
        </a:ln>
        <a:effectLst/>
      </dgm:spPr>
    </dgm:pt>
    <dgm:pt modelId="{E60AF08A-86A7-4077-BDE7-687D9CFF610F}" type="pres">
      <dgm:prSet presAssocID="{988B2507-537B-4680-8B34-9FCBE4CAFAC2}" presName="ConnectorPoint" presStyleLbl="alignNode1" presStyleIdx="5" presStyleCnt="9"/>
      <dgm:spPr/>
    </dgm:pt>
    <dgm:pt modelId="{CF5FB93A-0927-41D3-9693-BC4A6A9FC52E}" type="pres">
      <dgm:prSet presAssocID="{988B2507-537B-4680-8B34-9FCBE4CAFAC2}" presName="EmptyPlaceHolder" presStyleCnt="0"/>
      <dgm:spPr/>
    </dgm:pt>
    <dgm:pt modelId="{B5369FB3-BB59-46C9-9E02-4DF838119C1D}" type="pres">
      <dgm:prSet presAssocID="{3DC8876F-07EF-4392-B60C-3330E0E5C57E}" presName="spaceBetweenRectangles" presStyleCnt="0"/>
      <dgm:spPr/>
    </dgm:pt>
    <dgm:pt modelId="{2683394D-E9B0-4AC1-939A-B4B8EE1B4187}" type="pres">
      <dgm:prSet presAssocID="{0AC8DA06-EA01-4717-B473-9CC506BB2FF3}" presName="composite" presStyleCnt="0"/>
      <dgm:spPr/>
    </dgm:pt>
    <dgm:pt modelId="{4100AFD7-31A2-4E23-94E7-87D0000638DD}" type="pres">
      <dgm:prSet presAssocID="{0AC8DA06-EA01-4717-B473-9CC506BB2FF3}" presName="L1TextContainer" presStyleLbl="revTx" presStyleIdx="6" presStyleCnt="9">
        <dgm:presLayoutVars>
          <dgm:chMax val="1"/>
          <dgm:chPref val="1"/>
          <dgm:bulletEnabled val="1"/>
        </dgm:presLayoutVars>
      </dgm:prSet>
      <dgm:spPr/>
    </dgm:pt>
    <dgm:pt modelId="{68C2A6E3-BC19-4873-8811-B07833181C64}" type="pres">
      <dgm:prSet presAssocID="{0AC8DA06-EA01-4717-B473-9CC506BB2FF3}" presName="L2TextContainerWrapper" presStyleCnt="0">
        <dgm:presLayoutVars>
          <dgm:chMax val="0"/>
          <dgm:chPref val="0"/>
          <dgm:bulletEnabled val="1"/>
        </dgm:presLayoutVars>
      </dgm:prSet>
      <dgm:spPr/>
    </dgm:pt>
    <dgm:pt modelId="{2EE78466-9F80-4648-8369-159C09166DA8}" type="pres">
      <dgm:prSet presAssocID="{0AC8DA06-EA01-4717-B473-9CC506BB2FF3}" presName="L2TextContainer" presStyleLbl="bgAcc1" presStyleIdx="6" presStyleCnt="9"/>
      <dgm:spPr/>
    </dgm:pt>
    <dgm:pt modelId="{BA7DB996-2AE2-4C19-8E05-37B76A4DF50C}" type="pres">
      <dgm:prSet presAssocID="{0AC8DA06-EA01-4717-B473-9CC506BB2FF3}" presName="FlexibleEmptyPlaceHolder" presStyleCnt="0"/>
      <dgm:spPr/>
    </dgm:pt>
    <dgm:pt modelId="{258EF84A-8ACD-4B62-A898-FAAE0D66BCAF}" type="pres">
      <dgm:prSet presAssocID="{0AC8DA06-EA01-4717-B473-9CC506BB2FF3}" presName="ConnectLine" presStyleLbl="sibTrans1D1" presStyleIdx="6" presStyleCnt="9"/>
      <dgm:spPr>
        <a:noFill/>
        <a:ln w="6350" cap="flat" cmpd="sng" algn="ctr">
          <a:solidFill>
            <a:schemeClr val="accent1">
              <a:hueOff val="0"/>
              <a:satOff val="0"/>
              <a:lumOff val="0"/>
              <a:alphaOff val="0"/>
            </a:schemeClr>
          </a:solidFill>
          <a:prstDash val="dash"/>
          <a:miter lim="800000"/>
        </a:ln>
        <a:effectLst/>
      </dgm:spPr>
    </dgm:pt>
    <dgm:pt modelId="{C8C9ED7E-49AD-4325-8FCA-92B0E6E93587}" type="pres">
      <dgm:prSet presAssocID="{0AC8DA06-EA01-4717-B473-9CC506BB2FF3}" presName="ConnectorPoint" presStyleLbl="alignNode1" presStyleIdx="6" presStyleCnt="9"/>
      <dgm:spPr/>
    </dgm:pt>
    <dgm:pt modelId="{287F2C6E-2FD7-48D0-ACD5-C50CBBDBEBB6}" type="pres">
      <dgm:prSet presAssocID="{0AC8DA06-EA01-4717-B473-9CC506BB2FF3}" presName="EmptyPlaceHolder" presStyleCnt="0"/>
      <dgm:spPr/>
    </dgm:pt>
    <dgm:pt modelId="{63E8699A-6682-49BA-A46A-8B40E9FDCA2D}" type="pres">
      <dgm:prSet presAssocID="{E9ED17F7-F46C-4F98-8B16-2B60AB44C7BB}" presName="spaceBetweenRectangles" presStyleCnt="0"/>
      <dgm:spPr/>
    </dgm:pt>
    <dgm:pt modelId="{D30028E9-7059-42BE-99C1-7D51C819BA49}" type="pres">
      <dgm:prSet presAssocID="{0EAF68F8-E344-4560-BAFE-F65F6834CB13}" presName="composite" presStyleCnt="0"/>
      <dgm:spPr/>
    </dgm:pt>
    <dgm:pt modelId="{54A5FCCE-8C62-4393-971D-8D9755FAFC7C}" type="pres">
      <dgm:prSet presAssocID="{0EAF68F8-E344-4560-BAFE-F65F6834CB13}" presName="L1TextContainer" presStyleLbl="revTx" presStyleIdx="7" presStyleCnt="9">
        <dgm:presLayoutVars>
          <dgm:chMax val="1"/>
          <dgm:chPref val="1"/>
          <dgm:bulletEnabled val="1"/>
        </dgm:presLayoutVars>
      </dgm:prSet>
      <dgm:spPr/>
    </dgm:pt>
    <dgm:pt modelId="{B61CC23B-B25C-4F50-AFED-7E194A42CDBD}" type="pres">
      <dgm:prSet presAssocID="{0EAF68F8-E344-4560-BAFE-F65F6834CB13}" presName="L2TextContainerWrapper" presStyleCnt="0">
        <dgm:presLayoutVars>
          <dgm:chMax val="0"/>
          <dgm:chPref val="0"/>
          <dgm:bulletEnabled val="1"/>
        </dgm:presLayoutVars>
      </dgm:prSet>
      <dgm:spPr/>
    </dgm:pt>
    <dgm:pt modelId="{25B089D6-1CFC-4A0F-9AFF-758FDC4B6301}" type="pres">
      <dgm:prSet presAssocID="{0EAF68F8-E344-4560-BAFE-F65F6834CB13}" presName="L2TextContainer" presStyleLbl="bgAcc1" presStyleIdx="7" presStyleCnt="9"/>
      <dgm:spPr/>
    </dgm:pt>
    <dgm:pt modelId="{E48A9B89-2E9A-4324-B775-DC50997FC8A4}" type="pres">
      <dgm:prSet presAssocID="{0EAF68F8-E344-4560-BAFE-F65F6834CB13}" presName="FlexibleEmptyPlaceHolder" presStyleCnt="0"/>
      <dgm:spPr/>
    </dgm:pt>
    <dgm:pt modelId="{3B613D72-22AF-4AD8-BD49-80F1DDF8190D}" type="pres">
      <dgm:prSet presAssocID="{0EAF68F8-E344-4560-BAFE-F65F6834CB13}" presName="ConnectLine" presStyleLbl="sibTrans1D1" presStyleIdx="7" presStyleCnt="9"/>
      <dgm:spPr>
        <a:noFill/>
        <a:ln w="6350" cap="flat" cmpd="sng" algn="ctr">
          <a:solidFill>
            <a:schemeClr val="accent1">
              <a:hueOff val="0"/>
              <a:satOff val="0"/>
              <a:lumOff val="0"/>
              <a:alphaOff val="0"/>
            </a:schemeClr>
          </a:solidFill>
          <a:prstDash val="dash"/>
          <a:miter lim="800000"/>
        </a:ln>
        <a:effectLst/>
      </dgm:spPr>
    </dgm:pt>
    <dgm:pt modelId="{0F7971C6-9E8D-40EF-99DE-D0B9DCD7E352}" type="pres">
      <dgm:prSet presAssocID="{0EAF68F8-E344-4560-BAFE-F65F6834CB13}" presName="ConnectorPoint" presStyleLbl="alignNode1" presStyleIdx="7" presStyleCnt="9"/>
      <dgm:spPr/>
    </dgm:pt>
    <dgm:pt modelId="{17B7EEA4-B01F-46CE-B114-46F2A6826AE2}" type="pres">
      <dgm:prSet presAssocID="{0EAF68F8-E344-4560-BAFE-F65F6834CB13}" presName="EmptyPlaceHolder" presStyleCnt="0"/>
      <dgm:spPr/>
    </dgm:pt>
    <dgm:pt modelId="{3882F61E-685A-4D77-A422-C8BCAB5EA87A}" type="pres">
      <dgm:prSet presAssocID="{495A24F6-BE6F-46BC-8C1E-547089D1C8C6}" presName="spaceBetweenRectangles" presStyleCnt="0"/>
      <dgm:spPr/>
    </dgm:pt>
    <dgm:pt modelId="{69C78292-2A49-44FF-8515-EC056AC1DB7F}" type="pres">
      <dgm:prSet presAssocID="{18C0D674-A1F4-409B-A8D0-BA485A0680E2}" presName="composite" presStyleCnt="0"/>
      <dgm:spPr/>
    </dgm:pt>
    <dgm:pt modelId="{62182036-6E66-4ADC-9F22-51EFB73A3CB5}" type="pres">
      <dgm:prSet presAssocID="{18C0D674-A1F4-409B-A8D0-BA485A0680E2}" presName="L1TextContainer" presStyleLbl="revTx" presStyleIdx="8" presStyleCnt="9">
        <dgm:presLayoutVars>
          <dgm:chMax val="1"/>
          <dgm:chPref val="1"/>
          <dgm:bulletEnabled val="1"/>
        </dgm:presLayoutVars>
      </dgm:prSet>
      <dgm:spPr/>
    </dgm:pt>
    <dgm:pt modelId="{202DBA9B-9259-42ED-8626-2E6935340B69}" type="pres">
      <dgm:prSet presAssocID="{18C0D674-A1F4-409B-A8D0-BA485A0680E2}" presName="L2TextContainerWrapper" presStyleCnt="0">
        <dgm:presLayoutVars>
          <dgm:chMax val="0"/>
          <dgm:chPref val="0"/>
          <dgm:bulletEnabled val="1"/>
        </dgm:presLayoutVars>
      </dgm:prSet>
      <dgm:spPr/>
    </dgm:pt>
    <dgm:pt modelId="{92B43CCC-AEEC-4D15-AD7E-1E82AE75E560}" type="pres">
      <dgm:prSet presAssocID="{18C0D674-A1F4-409B-A8D0-BA485A0680E2}" presName="L2TextContainer" presStyleLbl="bgAcc1" presStyleIdx="8" presStyleCnt="9"/>
      <dgm:spPr/>
    </dgm:pt>
    <dgm:pt modelId="{C0E7F645-681D-4F8F-8B60-D1F057B23330}" type="pres">
      <dgm:prSet presAssocID="{18C0D674-A1F4-409B-A8D0-BA485A0680E2}" presName="FlexibleEmptyPlaceHolder" presStyleCnt="0"/>
      <dgm:spPr/>
    </dgm:pt>
    <dgm:pt modelId="{1EC80B7C-05E7-4FD6-A4E1-67BEF5142C24}" type="pres">
      <dgm:prSet presAssocID="{18C0D674-A1F4-409B-A8D0-BA485A0680E2}" presName="ConnectLine" presStyleLbl="sibTrans1D1" presStyleIdx="8" presStyleCnt="9"/>
      <dgm:spPr>
        <a:noFill/>
        <a:ln w="6350" cap="flat" cmpd="sng" algn="ctr">
          <a:solidFill>
            <a:schemeClr val="accent1">
              <a:hueOff val="0"/>
              <a:satOff val="0"/>
              <a:lumOff val="0"/>
              <a:alphaOff val="0"/>
            </a:schemeClr>
          </a:solidFill>
          <a:prstDash val="dash"/>
          <a:miter lim="800000"/>
        </a:ln>
        <a:effectLst/>
      </dgm:spPr>
    </dgm:pt>
    <dgm:pt modelId="{C1CF750E-B2BF-4C9F-80BF-F804D5F9AE28}" type="pres">
      <dgm:prSet presAssocID="{18C0D674-A1F4-409B-A8D0-BA485A0680E2}" presName="ConnectorPoint" presStyleLbl="alignNode1" presStyleIdx="8" presStyleCnt="9"/>
      <dgm:spPr/>
    </dgm:pt>
    <dgm:pt modelId="{5F27C368-5C00-4EC6-984C-CD245FF9635E}" type="pres">
      <dgm:prSet presAssocID="{18C0D674-A1F4-409B-A8D0-BA485A0680E2}" presName="EmptyPlaceHolder" presStyleCnt="0"/>
      <dgm:spPr/>
    </dgm:pt>
  </dgm:ptLst>
  <dgm:cxnLst>
    <dgm:cxn modelId="{E8B43F00-E5F7-4B96-AD31-285BC68CB980}" type="presOf" srcId="{F549450A-F20E-4D39-9BE9-7FEC87830F3D}" destId="{2EE78466-9F80-4648-8369-159C09166DA8}" srcOrd="0" destOrd="0" presId="urn:microsoft.com/office/officeart/2016/7/layout/BasicTimeline"/>
    <dgm:cxn modelId="{0484B106-A45F-43E7-B4BF-00482F3D4D7B}" srcId="{090B92F5-78D0-4A2C-8508-B3E1316F9877}" destId="{68EF2AA6-0AF5-420B-9E55-E41AD971B268}" srcOrd="0" destOrd="0" parTransId="{CBDC8C45-648C-4524-9B15-EEA70101DC89}" sibTransId="{803E19FF-19D9-42B6-8EEF-9FDBB09D5C46}"/>
    <dgm:cxn modelId="{62D39211-0CBC-4F43-B1CC-07F47D5D8A60}" srcId="{A2C45202-8EBA-48D2-A623-0FFD4236F906}" destId="{76FF9D25-3442-4692-AD52-5A9726E0DF74}" srcOrd="3" destOrd="0" parTransId="{EB721F56-FB94-4BD9-A1A6-BA8FF0F31C97}" sibTransId="{65383817-6BC7-4424-8006-FDA2BC2F99ED}"/>
    <dgm:cxn modelId="{F2A18A30-E1C5-4188-933F-EAD4ECACDD46}" type="presOf" srcId="{76FF9D25-3442-4692-AD52-5A9726E0DF74}" destId="{01FFC733-0EFC-488C-B2A2-8878C2C9762C}" srcOrd="0" destOrd="0" presId="urn:microsoft.com/office/officeart/2016/7/layout/BasicTimeline"/>
    <dgm:cxn modelId="{E531C531-1732-44F5-AD1B-52A048CCB2CA}" srcId="{18C0D674-A1F4-409B-A8D0-BA485A0680E2}" destId="{516BDC52-3CE8-494F-BDEA-DB668F28C821}" srcOrd="0" destOrd="0" parTransId="{C3CB7CF4-FAD7-4445-ABFA-34C76D836141}" sibTransId="{416CB132-E78F-48A2-AA12-767DF304B0CD}"/>
    <dgm:cxn modelId="{4C6A6F36-56AA-4854-B37E-86BC06862372}" type="presOf" srcId="{D8017692-9ABF-4CAF-AA1E-DBEFBC8691B5}" destId="{D2AC9D9A-573C-4608-A0AA-CCCF04DFF4EE}" srcOrd="0" destOrd="0" presId="urn:microsoft.com/office/officeart/2016/7/layout/BasicTimeline"/>
    <dgm:cxn modelId="{C685A03E-1FBB-4F6C-96A9-8252B7A70ACC}" type="presOf" srcId="{68EF2AA6-0AF5-420B-9E55-E41AD971B268}" destId="{28F16C79-87F0-49C0-BC51-B2DB9CE719F1}" srcOrd="0" destOrd="0" presId="urn:microsoft.com/office/officeart/2016/7/layout/BasicTimeline"/>
    <dgm:cxn modelId="{F6BF6840-19E0-48A5-9428-ECCD81CD9CF9}" type="presOf" srcId="{CD71EDEE-7A0C-4CBF-A9DC-D4CF3909B2D9}" destId="{00E37E9D-466D-43E5-90F5-E7FFF63EB3BE}" srcOrd="0" destOrd="0" presId="urn:microsoft.com/office/officeart/2016/7/layout/BasicTimeline"/>
    <dgm:cxn modelId="{2448B541-3F61-4380-8CA9-C2763706C78D}" srcId="{A2C45202-8EBA-48D2-A623-0FFD4236F906}" destId="{0EAF68F8-E344-4560-BAFE-F65F6834CB13}" srcOrd="7" destOrd="0" parTransId="{C23C35C6-CBF2-48BB-A9BC-FED1A3DD2E70}" sibTransId="{495A24F6-BE6F-46BC-8C1E-547089D1C8C6}"/>
    <dgm:cxn modelId="{510D0B42-0397-4724-9B30-20D793FAE94C}" srcId="{F3951001-4F59-4678-B4BF-123BF350D83B}" destId="{CD71EDEE-7A0C-4CBF-A9DC-D4CF3909B2D9}" srcOrd="0" destOrd="0" parTransId="{1991E61F-AAAE-450D-A027-3164D606FBFF}" sibTransId="{82CC0E47-D032-4C35-93EE-8C2322BC9781}"/>
    <dgm:cxn modelId="{0BF52748-AD3A-495F-9EEC-D7EE41C26528}" srcId="{988B2507-537B-4680-8B34-9FCBE4CAFAC2}" destId="{964DBC45-2774-49AC-BEF2-9805EB40AF59}" srcOrd="0" destOrd="0" parTransId="{808AE169-E8D2-419A-B661-461C33CF8FCA}" sibTransId="{A7704287-0B23-444A-B9AE-80D571E7AB8A}"/>
    <dgm:cxn modelId="{63AE3A4C-FB16-41D6-899C-DC3B65946253}" type="presOf" srcId="{A451DF5F-FD43-4D1A-BD5F-B8EA2364755E}" destId="{126887D8-762E-430C-8F66-91596C148205}" srcOrd="0" destOrd="0" presId="urn:microsoft.com/office/officeart/2016/7/layout/BasicTimeline"/>
    <dgm:cxn modelId="{B6D0BA4D-ABB6-463E-8EED-DFA88650A5FF}" type="presOf" srcId="{964DBC45-2774-49AC-BEF2-9805EB40AF59}" destId="{4A996ED4-9F7B-44B0-905C-45F8CF29D650}" srcOrd="0" destOrd="0" presId="urn:microsoft.com/office/officeart/2016/7/layout/BasicTimeline"/>
    <dgm:cxn modelId="{6F534352-D5AC-438C-A1F0-8A2AB6F14C68}" srcId="{A2C45202-8EBA-48D2-A623-0FFD4236F906}" destId="{F3951001-4F59-4678-B4BF-123BF350D83B}" srcOrd="1" destOrd="0" parTransId="{DF31BB8F-FD16-42C7-A015-B72FC3CE48D5}" sibTransId="{BC0A2F69-8717-40EE-913D-84294657DA07}"/>
    <dgm:cxn modelId="{DCFBC755-B9CE-4C74-A27E-37EB068C89C0}" type="presOf" srcId="{18C0D674-A1F4-409B-A8D0-BA485A0680E2}" destId="{62182036-6E66-4ADC-9F22-51EFB73A3CB5}" srcOrd="0" destOrd="0" presId="urn:microsoft.com/office/officeart/2016/7/layout/BasicTimeline"/>
    <dgm:cxn modelId="{B66D6E78-BBEC-4F3C-A96F-052E36A3ED36}" srcId="{A2C45202-8EBA-48D2-A623-0FFD4236F906}" destId="{0AC8DA06-EA01-4717-B473-9CC506BB2FF3}" srcOrd="6" destOrd="0" parTransId="{01CA2B22-9B45-44AE-85BB-4EB4EE571670}" sibTransId="{E9ED17F7-F46C-4F98-8B16-2B60AB44C7BB}"/>
    <dgm:cxn modelId="{B9DDE47E-C1AD-4EC3-A3A3-92A89F8B67D0}" type="presOf" srcId="{0A7051FF-CA1E-4D80-867A-0D359FD3F704}" destId="{07ED60DA-9FB7-4F22-B2E0-D0F1E2234AE9}" srcOrd="0" destOrd="0" presId="urn:microsoft.com/office/officeart/2016/7/layout/BasicTimeline"/>
    <dgm:cxn modelId="{3F14BB7F-81B4-4E93-A365-870750FD127A}" type="presOf" srcId="{F3951001-4F59-4678-B4BF-123BF350D83B}" destId="{46B0DF69-3BB9-483A-9759-974353E2B2DA}" srcOrd="0" destOrd="0" presId="urn:microsoft.com/office/officeart/2016/7/layout/BasicTimeline"/>
    <dgm:cxn modelId="{D6976888-5C3B-4DFD-AF2D-0192666426C5}" type="presOf" srcId="{0EAF68F8-E344-4560-BAFE-F65F6834CB13}" destId="{54A5FCCE-8C62-4393-971D-8D9755FAFC7C}" srcOrd="0" destOrd="0" presId="urn:microsoft.com/office/officeart/2016/7/layout/BasicTimeline"/>
    <dgm:cxn modelId="{07AD318A-FA9B-4CA3-99CC-BD402D5BBAE0}" srcId="{76FF9D25-3442-4692-AD52-5A9726E0DF74}" destId="{D8017692-9ABF-4CAF-AA1E-DBEFBC8691B5}" srcOrd="0" destOrd="0" parTransId="{DABCBBAC-2220-49E2-979B-D1BEAA9FA798}" sibTransId="{1D3B2D4E-F0DB-446E-B2B6-02EA0375CAAD}"/>
    <dgm:cxn modelId="{71B4008E-5C04-4562-9A98-B1E31B4E8519}" type="presOf" srcId="{516BDC52-3CE8-494F-BDEA-DB668F28C821}" destId="{92B43CCC-AEEC-4D15-AD7E-1E82AE75E560}" srcOrd="0" destOrd="0" presId="urn:microsoft.com/office/officeart/2016/7/layout/BasicTimeline"/>
    <dgm:cxn modelId="{16745D92-8C62-4D66-80D8-100EFCDD7491}" srcId="{A2C45202-8EBA-48D2-A623-0FFD4236F906}" destId="{18C0D674-A1F4-409B-A8D0-BA485A0680E2}" srcOrd="8" destOrd="0" parTransId="{6F380EC2-9B64-40C1-94B9-15436C342916}" sibTransId="{D9F7CEE9-C372-4FD2-9658-C74A243EE5C1}"/>
    <dgm:cxn modelId="{6AEE7796-A073-4B60-A3A2-EE76749426B7}" srcId="{A2C45202-8EBA-48D2-A623-0FFD4236F906}" destId="{2D334B1B-8D5C-47E8-BFC1-B28F80CD95E5}" srcOrd="4" destOrd="0" parTransId="{2AE768B3-232C-4200-AF8D-7C8CCABEAC12}" sibTransId="{1BFAC563-EA16-413A-AF3B-C1CA46463CF1}"/>
    <dgm:cxn modelId="{E272B19A-7CE1-4FF4-A237-7A5B52FC180C}" type="presOf" srcId="{A2C45202-8EBA-48D2-A623-0FFD4236F906}" destId="{D6AD0B9E-C876-4CBF-9DD1-4C0D8AFFD000}" srcOrd="0" destOrd="0" presId="urn:microsoft.com/office/officeart/2016/7/layout/BasicTimeline"/>
    <dgm:cxn modelId="{5943CBA4-31A5-4F4A-87F9-518DD3F1E8DC}" srcId="{A2C45202-8EBA-48D2-A623-0FFD4236F906}" destId="{A451DF5F-FD43-4D1A-BD5F-B8EA2364755E}" srcOrd="2" destOrd="0" parTransId="{9AD13309-C697-4127-A568-9890797782AB}" sibTransId="{7CC0D727-C39C-42E0-8787-7752D49743D6}"/>
    <dgm:cxn modelId="{FD14B8AC-ED9E-473E-97B6-49A290B402BF}" srcId="{A2C45202-8EBA-48D2-A623-0FFD4236F906}" destId="{090B92F5-78D0-4A2C-8508-B3E1316F9877}" srcOrd="0" destOrd="0" parTransId="{328D5DA6-DF7C-445C-AA67-D8DCD1051315}" sibTransId="{E0A92B21-BCE2-4C2A-B748-D14BCAB0C6B5}"/>
    <dgm:cxn modelId="{93011BB9-35A6-4FBD-A632-577842D80D1B}" srcId="{A2C45202-8EBA-48D2-A623-0FFD4236F906}" destId="{988B2507-537B-4680-8B34-9FCBE4CAFAC2}" srcOrd="5" destOrd="0" parTransId="{0096B9D6-2016-4E76-97BC-BB6CE70EC30B}" sibTransId="{3DC8876F-07EF-4392-B60C-3330E0E5C57E}"/>
    <dgm:cxn modelId="{F70372BA-7BE8-4912-82E9-72FE479C4184}" type="presOf" srcId="{50A572D4-6734-4F36-BA0A-28ED1AA21A71}" destId="{0BCC6773-DDE0-4566-ADFE-26A94AC6B100}" srcOrd="0" destOrd="0" presId="urn:microsoft.com/office/officeart/2016/7/layout/BasicTimeline"/>
    <dgm:cxn modelId="{154813C7-EC39-42BD-86DC-7E42A0F1B89B}" type="presOf" srcId="{090B92F5-78D0-4A2C-8508-B3E1316F9877}" destId="{E9BC5747-6BED-4118-886C-9611CAA34482}" srcOrd="0" destOrd="0" presId="urn:microsoft.com/office/officeart/2016/7/layout/BasicTimeline"/>
    <dgm:cxn modelId="{C0A115C8-5D12-4065-9F1C-2A7171B9BC9E}" type="presOf" srcId="{C4D66874-2506-4BC7-83FE-42D4AE9B42D1}" destId="{25B089D6-1CFC-4A0F-9AFF-758FDC4B6301}" srcOrd="0" destOrd="0" presId="urn:microsoft.com/office/officeart/2016/7/layout/BasicTimeline"/>
    <dgm:cxn modelId="{6EDB4BCA-CB27-47F6-909D-EDF082F4BABB}" type="presOf" srcId="{988B2507-537B-4680-8B34-9FCBE4CAFAC2}" destId="{17219C4D-EAF4-49F9-B7EE-F02B2AE8ADDF}" srcOrd="0" destOrd="0" presId="urn:microsoft.com/office/officeart/2016/7/layout/BasicTimeline"/>
    <dgm:cxn modelId="{1177F1CF-7DBB-40AF-A0A3-4B600557E9C8}" srcId="{2D334B1B-8D5C-47E8-BFC1-B28F80CD95E5}" destId="{0A7051FF-CA1E-4D80-867A-0D359FD3F704}" srcOrd="0" destOrd="0" parTransId="{7F5FCF64-04EB-488A-A9F6-48C2AC6F7A98}" sibTransId="{53CD33E3-5275-43B1-97DE-6ECC4E4DC87D}"/>
    <dgm:cxn modelId="{95A9D7D1-6546-4A64-8818-C2DCDF61E8D1}" srcId="{0AC8DA06-EA01-4717-B473-9CC506BB2FF3}" destId="{F549450A-F20E-4D39-9BE9-7FEC87830F3D}" srcOrd="0" destOrd="0" parTransId="{D05C6A80-1FAC-42BA-BE4C-26D9D8990B6C}" sibTransId="{5FA6EA73-772F-423B-B54E-C5F962EA3F1B}"/>
    <dgm:cxn modelId="{8652BBD6-1FBC-4B94-9CE0-205A3E948D57}" srcId="{A451DF5F-FD43-4D1A-BD5F-B8EA2364755E}" destId="{50A572D4-6734-4F36-BA0A-28ED1AA21A71}" srcOrd="0" destOrd="0" parTransId="{42650295-6A86-4479-9181-D806B1EECB9D}" sibTransId="{736936D5-88F4-46A1-BEBE-375FE8346A70}"/>
    <dgm:cxn modelId="{2876DEE2-DEA3-4F7C-A571-5A7EB3E636AF}" type="presOf" srcId="{2D334B1B-8D5C-47E8-BFC1-B28F80CD95E5}" destId="{D8B4F55F-57E5-4C46-9AB6-BCCD07CC73F2}" srcOrd="0" destOrd="0" presId="urn:microsoft.com/office/officeart/2016/7/layout/BasicTimeline"/>
    <dgm:cxn modelId="{970D6EF8-9632-48C7-B873-0111DEE969E8}" type="presOf" srcId="{0AC8DA06-EA01-4717-B473-9CC506BB2FF3}" destId="{4100AFD7-31A2-4E23-94E7-87D0000638DD}" srcOrd="0" destOrd="0" presId="urn:microsoft.com/office/officeart/2016/7/layout/BasicTimeline"/>
    <dgm:cxn modelId="{1E2208FF-AA40-4AA7-B053-5001B1FC7313}" srcId="{0EAF68F8-E344-4560-BAFE-F65F6834CB13}" destId="{C4D66874-2506-4BC7-83FE-42D4AE9B42D1}" srcOrd="0" destOrd="0" parTransId="{36EA17B8-C282-4ED6-848D-998DAE96EC17}" sibTransId="{2EB6033A-DCED-42F5-8E00-A4CA54FC9CA5}"/>
    <dgm:cxn modelId="{7A0F2DDA-5F11-4B96-BD95-DA170E7D836B}" type="presParOf" srcId="{D6AD0B9E-C876-4CBF-9DD1-4C0D8AFFD000}" destId="{76BD2622-7FEA-40FC-82C7-F1552979DCE0}" srcOrd="0" destOrd="0" presId="urn:microsoft.com/office/officeart/2016/7/layout/BasicTimeline"/>
    <dgm:cxn modelId="{445F55B4-5F11-44DC-83C2-6EFF25C71038}" type="presParOf" srcId="{D6AD0B9E-C876-4CBF-9DD1-4C0D8AFFD000}" destId="{613BFB66-BDFA-495F-A200-0F4412DC5D42}" srcOrd="1" destOrd="0" presId="urn:microsoft.com/office/officeart/2016/7/layout/BasicTimeline"/>
    <dgm:cxn modelId="{498EB488-B193-467A-851F-D98FB7C75942}" type="presParOf" srcId="{613BFB66-BDFA-495F-A200-0F4412DC5D42}" destId="{D40B9AA6-D4FD-49B8-9C32-FFE49D28BA79}" srcOrd="0" destOrd="0" presId="urn:microsoft.com/office/officeart/2016/7/layout/BasicTimeline"/>
    <dgm:cxn modelId="{B5F77F8B-6938-4C63-8EC4-C809E87DE95E}" type="presParOf" srcId="{D40B9AA6-D4FD-49B8-9C32-FFE49D28BA79}" destId="{E9BC5747-6BED-4118-886C-9611CAA34482}" srcOrd="0" destOrd="0" presId="urn:microsoft.com/office/officeart/2016/7/layout/BasicTimeline"/>
    <dgm:cxn modelId="{1481D6F2-C55C-415C-A7D2-66DD75665D6C}" type="presParOf" srcId="{D40B9AA6-D4FD-49B8-9C32-FFE49D28BA79}" destId="{AA4C51BF-759F-44AD-BA42-0371FA40A629}" srcOrd="1" destOrd="0" presId="urn:microsoft.com/office/officeart/2016/7/layout/BasicTimeline"/>
    <dgm:cxn modelId="{BF29A41A-A178-4EB6-BFBD-76CAEB7BB0B0}" type="presParOf" srcId="{AA4C51BF-759F-44AD-BA42-0371FA40A629}" destId="{28F16C79-87F0-49C0-BC51-B2DB9CE719F1}" srcOrd="0" destOrd="0" presId="urn:microsoft.com/office/officeart/2016/7/layout/BasicTimeline"/>
    <dgm:cxn modelId="{D8C9B25E-B23A-42F4-8599-93B308D359D7}" type="presParOf" srcId="{AA4C51BF-759F-44AD-BA42-0371FA40A629}" destId="{54CF925C-1EEC-484D-9BC1-7A1DEE07F74C}" srcOrd="1" destOrd="0" presId="urn:microsoft.com/office/officeart/2016/7/layout/BasicTimeline"/>
    <dgm:cxn modelId="{AD242790-C5A2-4CCE-B9C3-4802824D5CAA}" type="presParOf" srcId="{D40B9AA6-D4FD-49B8-9C32-FFE49D28BA79}" destId="{AC4FB31B-5E81-4516-851B-FFF23F78FD5E}" srcOrd="2" destOrd="0" presId="urn:microsoft.com/office/officeart/2016/7/layout/BasicTimeline"/>
    <dgm:cxn modelId="{C96308E6-8B69-4C87-ADCB-CA2EDC738982}" type="presParOf" srcId="{D40B9AA6-D4FD-49B8-9C32-FFE49D28BA79}" destId="{D896DACA-34B7-452D-BE10-65B489347CDA}" srcOrd="3" destOrd="0" presId="urn:microsoft.com/office/officeart/2016/7/layout/BasicTimeline"/>
    <dgm:cxn modelId="{BF25B084-B01E-4D12-86F4-20058A89AA1F}" type="presParOf" srcId="{D40B9AA6-D4FD-49B8-9C32-FFE49D28BA79}" destId="{F7CA1E73-6926-4F83-B7A5-63EC7A2AF62F}" srcOrd="4" destOrd="0" presId="urn:microsoft.com/office/officeart/2016/7/layout/BasicTimeline"/>
    <dgm:cxn modelId="{4A53AA03-6E75-4084-94B8-008F59789138}" type="presParOf" srcId="{613BFB66-BDFA-495F-A200-0F4412DC5D42}" destId="{163E3270-4F37-48AF-8FBE-11469919D6A9}" srcOrd="1" destOrd="0" presId="urn:microsoft.com/office/officeart/2016/7/layout/BasicTimeline"/>
    <dgm:cxn modelId="{F335CC2A-F1D3-4EE8-B0FF-B2163C064DAC}" type="presParOf" srcId="{613BFB66-BDFA-495F-A200-0F4412DC5D42}" destId="{51F2F867-097D-49CC-8602-DE4BB0BB2E4C}" srcOrd="2" destOrd="0" presId="urn:microsoft.com/office/officeart/2016/7/layout/BasicTimeline"/>
    <dgm:cxn modelId="{1EE8702B-6ECD-4384-9C2C-FB6997811115}" type="presParOf" srcId="{51F2F867-097D-49CC-8602-DE4BB0BB2E4C}" destId="{46B0DF69-3BB9-483A-9759-974353E2B2DA}" srcOrd="0" destOrd="0" presId="urn:microsoft.com/office/officeart/2016/7/layout/BasicTimeline"/>
    <dgm:cxn modelId="{65A10ED1-5E41-4F7B-A818-70A8A57867B2}" type="presParOf" srcId="{51F2F867-097D-49CC-8602-DE4BB0BB2E4C}" destId="{60F8B6F9-015B-4F70-803B-E41F2203C3F5}" srcOrd="1" destOrd="0" presId="urn:microsoft.com/office/officeart/2016/7/layout/BasicTimeline"/>
    <dgm:cxn modelId="{330D741F-EB67-4A35-8994-7048438C4BE2}" type="presParOf" srcId="{60F8B6F9-015B-4F70-803B-E41F2203C3F5}" destId="{00E37E9D-466D-43E5-90F5-E7FFF63EB3BE}" srcOrd="0" destOrd="0" presId="urn:microsoft.com/office/officeart/2016/7/layout/BasicTimeline"/>
    <dgm:cxn modelId="{F2BC3684-A99A-42C5-9082-6275CEF2343E}" type="presParOf" srcId="{60F8B6F9-015B-4F70-803B-E41F2203C3F5}" destId="{07A6C4F4-5D4A-4318-9CEC-1D2B44176D14}" srcOrd="1" destOrd="0" presId="urn:microsoft.com/office/officeart/2016/7/layout/BasicTimeline"/>
    <dgm:cxn modelId="{BF91419E-AE9D-425C-97C1-1096FB92478E}" type="presParOf" srcId="{51F2F867-097D-49CC-8602-DE4BB0BB2E4C}" destId="{9A7F5D79-022A-4D90-85F6-75C2CF26D66E}" srcOrd="2" destOrd="0" presId="urn:microsoft.com/office/officeart/2016/7/layout/BasicTimeline"/>
    <dgm:cxn modelId="{9977C82B-7105-4FB9-915D-887C22FB9B7F}" type="presParOf" srcId="{51F2F867-097D-49CC-8602-DE4BB0BB2E4C}" destId="{72F9FF52-9060-49B1-9175-28D54E4B7A88}" srcOrd="3" destOrd="0" presId="urn:microsoft.com/office/officeart/2016/7/layout/BasicTimeline"/>
    <dgm:cxn modelId="{3EAC01BF-7407-41C3-B5C2-4D5053EE2F41}" type="presParOf" srcId="{51F2F867-097D-49CC-8602-DE4BB0BB2E4C}" destId="{CAED959B-D079-47ED-AACF-4525099AAAA1}" srcOrd="4" destOrd="0" presId="urn:microsoft.com/office/officeart/2016/7/layout/BasicTimeline"/>
    <dgm:cxn modelId="{5C47E69C-6164-47BB-8F31-AD0B4DBE0B83}" type="presParOf" srcId="{613BFB66-BDFA-495F-A200-0F4412DC5D42}" destId="{DE334048-FCD7-4036-B6A1-3E47FEBAB78C}" srcOrd="3" destOrd="0" presId="urn:microsoft.com/office/officeart/2016/7/layout/BasicTimeline"/>
    <dgm:cxn modelId="{DE383ED5-F829-4842-92EC-8D9EE48AC487}" type="presParOf" srcId="{613BFB66-BDFA-495F-A200-0F4412DC5D42}" destId="{D8B87DD7-2FD2-4B4F-8826-E438848151A0}" srcOrd="4" destOrd="0" presId="urn:microsoft.com/office/officeart/2016/7/layout/BasicTimeline"/>
    <dgm:cxn modelId="{035BA44C-62EC-46B7-AF94-F72D7B085E8D}" type="presParOf" srcId="{D8B87DD7-2FD2-4B4F-8826-E438848151A0}" destId="{126887D8-762E-430C-8F66-91596C148205}" srcOrd="0" destOrd="0" presId="urn:microsoft.com/office/officeart/2016/7/layout/BasicTimeline"/>
    <dgm:cxn modelId="{8CF6D956-EE25-4043-9D64-F7E33FBA5981}" type="presParOf" srcId="{D8B87DD7-2FD2-4B4F-8826-E438848151A0}" destId="{03FD95A4-6E26-49CF-8C5E-D8EA271E86F9}" srcOrd="1" destOrd="0" presId="urn:microsoft.com/office/officeart/2016/7/layout/BasicTimeline"/>
    <dgm:cxn modelId="{FCD7AFA3-694A-4964-988A-37EF7184A83C}" type="presParOf" srcId="{03FD95A4-6E26-49CF-8C5E-D8EA271E86F9}" destId="{0BCC6773-DDE0-4566-ADFE-26A94AC6B100}" srcOrd="0" destOrd="0" presId="urn:microsoft.com/office/officeart/2016/7/layout/BasicTimeline"/>
    <dgm:cxn modelId="{D8E56F4D-9002-4385-9213-BC27FDC7A0C0}" type="presParOf" srcId="{03FD95A4-6E26-49CF-8C5E-D8EA271E86F9}" destId="{2F1AF407-C9B4-405D-B8F7-909756C71F00}" srcOrd="1" destOrd="0" presId="urn:microsoft.com/office/officeart/2016/7/layout/BasicTimeline"/>
    <dgm:cxn modelId="{4FC77587-512E-4ABF-A8CD-A88AE874103F}" type="presParOf" srcId="{D8B87DD7-2FD2-4B4F-8826-E438848151A0}" destId="{178ACAD9-A5C2-4E93-BECE-06086B236CEC}" srcOrd="2" destOrd="0" presId="urn:microsoft.com/office/officeart/2016/7/layout/BasicTimeline"/>
    <dgm:cxn modelId="{6FC10187-1A1C-42DD-9999-14249B30135C}" type="presParOf" srcId="{D8B87DD7-2FD2-4B4F-8826-E438848151A0}" destId="{51AAD738-A7B2-4ADE-8067-455E244DF63E}" srcOrd="3" destOrd="0" presId="urn:microsoft.com/office/officeart/2016/7/layout/BasicTimeline"/>
    <dgm:cxn modelId="{95B8BBF7-B0DF-4537-9261-0A85674D9690}" type="presParOf" srcId="{D8B87DD7-2FD2-4B4F-8826-E438848151A0}" destId="{BB2CF7CA-2E82-4814-838E-E20E8506C890}" srcOrd="4" destOrd="0" presId="urn:microsoft.com/office/officeart/2016/7/layout/BasicTimeline"/>
    <dgm:cxn modelId="{F22B3157-7222-453A-8356-2FCC3039B236}" type="presParOf" srcId="{613BFB66-BDFA-495F-A200-0F4412DC5D42}" destId="{C3FF8E58-3AF1-4117-8126-8DEAB38C7A27}" srcOrd="5" destOrd="0" presId="urn:microsoft.com/office/officeart/2016/7/layout/BasicTimeline"/>
    <dgm:cxn modelId="{CF7F3A6E-01D3-4654-9725-FBBC43F5162E}" type="presParOf" srcId="{613BFB66-BDFA-495F-A200-0F4412DC5D42}" destId="{C6617DC9-1A43-4BDC-9CAF-A488D7FEB4D2}" srcOrd="6" destOrd="0" presId="urn:microsoft.com/office/officeart/2016/7/layout/BasicTimeline"/>
    <dgm:cxn modelId="{873BDD25-E27C-4928-A861-B1D28F3459F2}" type="presParOf" srcId="{C6617DC9-1A43-4BDC-9CAF-A488D7FEB4D2}" destId="{01FFC733-0EFC-488C-B2A2-8878C2C9762C}" srcOrd="0" destOrd="0" presId="urn:microsoft.com/office/officeart/2016/7/layout/BasicTimeline"/>
    <dgm:cxn modelId="{6E9DECE3-CAB9-4BE9-8CFB-3CE003F0459B}" type="presParOf" srcId="{C6617DC9-1A43-4BDC-9CAF-A488D7FEB4D2}" destId="{E47384F7-105A-40D7-AEC1-51EE0B003190}" srcOrd="1" destOrd="0" presId="urn:microsoft.com/office/officeart/2016/7/layout/BasicTimeline"/>
    <dgm:cxn modelId="{6CEACE29-3E0A-4D3B-A1FD-D3736935D2E6}" type="presParOf" srcId="{E47384F7-105A-40D7-AEC1-51EE0B003190}" destId="{D2AC9D9A-573C-4608-A0AA-CCCF04DFF4EE}" srcOrd="0" destOrd="0" presId="urn:microsoft.com/office/officeart/2016/7/layout/BasicTimeline"/>
    <dgm:cxn modelId="{D39F04E5-5658-4131-947D-7D2B0840BC08}" type="presParOf" srcId="{E47384F7-105A-40D7-AEC1-51EE0B003190}" destId="{369081BB-7F48-4892-885E-DE4C7576696C}" srcOrd="1" destOrd="0" presId="urn:microsoft.com/office/officeart/2016/7/layout/BasicTimeline"/>
    <dgm:cxn modelId="{23711291-66C7-487B-A2E4-2A7E8A3472A5}" type="presParOf" srcId="{C6617DC9-1A43-4BDC-9CAF-A488D7FEB4D2}" destId="{CADBD7F0-3497-43C5-8521-0D3BF59D93BD}" srcOrd="2" destOrd="0" presId="urn:microsoft.com/office/officeart/2016/7/layout/BasicTimeline"/>
    <dgm:cxn modelId="{DA786E16-841D-4395-8982-7CA1AC04F3DD}" type="presParOf" srcId="{C6617DC9-1A43-4BDC-9CAF-A488D7FEB4D2}" destId="{DFF8B65E-9CE2-4365-B0C9-FB65AEBE179D}" srcOrd="3" destOrd="0" presId="urn:microsoft.com/office/officeart/2016/7/layout/BasicTimeline"/>
    <dgm:cxn modelId="{2FB16D47-515D-419E-884A-871E93FAF84A}" type="presParOf" srcId="{C6617DC9-1A43-4BDC-9CAF-A488D7FEB4D2}" destId="{C566522F-53CB-4EBF-8F2A-2D0C04A7A8D6}" srcOrd="4" destOrd="0" presId="urn:microsoft.com/office/officeart/2016/7/layout/BasicTimeline"/>
    <dgm:cxn modelId="{AE0EE063-2DC6-4C53-BE65-BABB9D4D52AF}" type="presParOf" srcId="{613BFB66-BDFA-495F-A200-0F4412DC5D42}" destId="{61D76C90-2FC1-4F8D-8B83-A21817FC754C}" srcOrd="7" destOrd="0" presId="urn:microsoft.com/office/officeart/2016/7/layout/BasicTimeline"/>
    <dgm:cxn modelId="{C9D53FDD-2A13-494E-83DB-E96F2A4A5A40}" type="presParOf" srcId="{613BFB66-BDFA-495F-A200-0F4412DC5D42}" destId="{BBCB3AED-B9FE-4595-B74F-4F914D3B45AE}" srcOrd="8" destOrd="0" presId="urn:microsoft.com/office/officeart/2016/7/layout/BasicTimeline"/>
    <dgm:cxn modelId="{6902A9CE-A32D-44FA-99E1-CB7BF72E51D5}" type="presParOf" srcId="{BBCB3AED-B9FE-4595-B74F-4F914D3B45AE}" destId="{D8B4F55F-57E5-4C46-9AB6-BCCD07CC73F2}" srcOrd="0" destOrd="0" presId="urn:microsoft.com/office/officeart/2016/7/layout/BasicTimeline"/>
    <dgm:cxn modelId="{33A40323-48CE-4166-81EB-07D23DD4AF63}" type="presParOf" srcId="{BBCB3AED-B9FE-4595-B74F-4F914D3B45AE}" destId="{A985F9BF-DB42-4FB3-B49E-F79F41F62D34}" srcOrd="1" destOrd="0" presId="urn:microsoft.com/office/officeart/2016/7/layout/BasicTimeline"/>
    <dgm:cxn modelId="{95129118-EC61-449E-B74D-EDA49D401150}" type="presParOf" srcId="{A985F9BF-DB42-4FB3-B49E-F79F41F62D34}" destId="{07ED60DA-9FB7-4F22-B2E0-D0F1E2234AE9}" srcOrd="0" destOrd="0" presId="urn:microsoft.com/office/officeart/2016/7/layout/BasicTimeline"/>
    <dgm:cxn modelId="{54FEC997-40EA-4D09-A984-604C258FC4E9}" type="presParOf" srcId="{A985F9BF-DB42-4FB3-B49E-F79F41F62D34}" destId="{3CE76005-4C11-40F3-AE44-D4859AF0E6EA}" srcOrd="1" destOrd="0" presId="urn:microsoft.com/office/officeart/2016/7/layout/BasicTimeline"/>
    <dgm:cxn modelId="{B48B96ED-8BCF-4A7F-BC7B-6B2D69B79D51}" type="presParOf" srcId="{BBCB3AED-B9FE-4595-B74F-4F914D3B45AE}" destId="{85BD69B3-F059-4265-8228-5803BE7CD30D}" srcOrd="2" destOrd="0" presId="urn:microsoft.com/office/officeart/2016/7/layout/BasicTimeline"/>
    <dgm:cxn modelId="{C5E12F83-0AEA-4356-B979-CAF6FEF42C02}" type="presParOf" srcId="{BBCB3AED-B9FE-4595-B74F-4F914D3B45AE}" destId="{508F1467-6C8A-493C-921B-823C6CCAEFEF}" srcOrd="3" destOrd="0" presId="urn:microsoft.com/office/officeart/2016/7/layout/BasicTimeline"/>
    <dgm:cxn modelId="{98C4F8B8-BBC7-4B63-BB6A-0C75DECE5700}" type="presParOf" srcId="{BBCB3AED-B9FE-4595-B74F-4F914D3B45AE}" destId="{B82D57BC-59C9-445F-B8AB-F29241161327}" srcOrd="4" destOrd="0" presId="urn:microsoft.com/office/officeart/2016/7/layout/BasicTimeline"/>
    <dgm:cxn modelId="{36C30450-3589-442B-9937-BE1FCF962BBF}" type="presParOf" srcId="{613BFB66-BDFA-495F-A200-0F4412DC5D42}" destId="{25C05CEC-E715-4FFA-83CF-6C6AEA2EA5E9}" srcOrd="9" destOrd="0" presId="urn:microsoft.com/office/officeart/2016/7/layout/BasicTimeline"/>
    <dgm:cxn modelId="{28408603-5207-4425-81EB-FE8EEE1EC155}" type="presParOf" srcId="{613BFB66-BDFA-495F-A200-0F4412DC5D42}" destId="{1CD9E856-B7AE-442E-97AF-B4FFFC42247B}" srcOrd="10" destOrd="0" presId="urn:microsoft.com/office/officeart/2016/7/layout/BasicTimeline"/>
    <dgm:cxn modelId="{483A43B7-FBA1-4C3F-9B7E-687414E7554C}" type="presParOf" srcId="{1CD9E856-B7AE-442E-97AF-B4FFFC42247B}" destId="{17219C4D-EAF4-49F9-B7EE-F02B2AE8ADDF}" srcOrd="0" destOrd="0" presId="urn:microsoft.com/office/officeart/2016/7/layout/BasicTimeline"/>
    <dgm:cxn modelId="{C6379F71-849B-44B7-B5C8-7F4940EFA7E0}" type="presParOf" srcId="{1CD9E856-B7AE-442E-97AF-B4FFFC42247B}" destId="{040FB868-9BD5-4361-A5AC-4678FA1F3E84}" srcOrd="1" destOrd="0" presId="urn:microsoft.com/office/officeart/2016/7/layout/BasicTimeline"/>
    <dgm:cxn modelId="{F15DC418-0DDB-4CF7-9CAC-B0D66EBFF5BD}" type="presParOf" srcId="{040FB868-9BD5-4361-A5AC-4678FA1F3E84}" destId="{4A996ED4-9F7B-44B0-905C-45F8CF29D650}" srcOrd="0" destOrd="0" presId="urn:microsoft.com/office/officeart/2016/7/layout/BasicTimeline"/>
    <dgm:cxn modelId="{C52C6585-7672-4632-8CBF-9945B7A220C1}" type="presParOf" srcId="{040FB868-9BD5-4361-A5AC-4678FA1F3E84}" destId="{71FA0D76-F97C-4E62-8F4F-9758AF34238F}" srcOrd="1" destOrd="0" presId="urn:microsoft.com/office/officeart/2016/7/layout/BasicTimeline"/>
    <dgm:cxn modelId="{8454527D-9595-4F27-8A7D-4B7A194098E6}" type="presParOf" srcId="{1CD9E856-B7AE-442E-97AF-B4FFFC42247B}" destId="{D08B00EA-953C-4353-91CB-544FF88F23DB}" srcOrd="2" destOrd="0" presId="urn:microsoft.com/office/officeart/2016/7/layout/BasicTimeline"/>
    <dgm:cxn modelId="{F844075A-CE15-4DA3-958D-9C4502E4134E}" type="presParOf" srcId="{1CD9E856-B7AE-442E-97AF-B4FFFC42247B}" destId="{E60AF08A-86A7-4077-BDE7-687D9CFF610F}" srcOrd="3" destOrd="0" presId="urn:microsoft.com/office/officeart/2016/7/layout/BasicTimeline"/>
    <dgm:cxn modelId="{B2E1655F-A8B0-4ED9-B633-1E53D6FF1893}" type="presParOf" srcId="{1CD9E856-B7AE-442E-97AF-B4FFFC42247B}" destId="{CF5FB93A-0927-41D3-9693-BC4A6A9FC52E}" srcOrd="4" destOrd="0" presId="urn:microsoft.com/office/officeart/2016/7/layout/BasicTimeline"/>
    <dgm:cxn modelId="{3DC7D72C-602F-47AA-8F41-770DA170D61D}" type="presParOf" srcId="{613BFB66-BDFA-495F-A200-0F4412DC5D42}" destId="{B5369FB3-BB59-46C9-9E02-4DF838119C1D}" srcOrd="11" destOrd="0" presId="urn:microsoft.com/office/officeart/2016/7/layout/BasicTimeline"/>
    <dgm:cxn modelId="{AB2B6068-FB9A-496D-A288-307141C53FFB}" type="presParOf" srcId="{613BFB66-BDFA-495F-A200-0F4412DC5D42}" destId="{2683394D-E9B0-4AC1-939A-B4B8EE1B4187}" srcOrd="12" destOrd="0" presId="urn:microsoft.com/office/officeart/2016/7/layout/BasicTimeline"/>
    <dgm:cxn modelId="{58A25B92-337F-4D11-9981-CAADF4A821D4}" type="presParOf" srcId="{2683394D-E9B0-4AC1-939A-B4B8EE1B4187}" destId="{4100AFD7-31A2-4E23-94E7-87D0000638DD}" srcOrd="0" destOrd="0" presId="urn:microsoft.com/office/officeart/2016/7/layout/BasicTimeline"/>
    <dgm:cxn modelId="{6469A69E-3C13-415F-AC85-768FBE26DCA7}" type="presParOf" srcId="{2683394D-E9B0-4AC1-939A-B4B8EE1B4187}" destId="{68C2A6E3-BC19-4873-8811-B07833181C64}" srcOrd="1" destOrd="0" presId="urn:microsoft.com/office/officeart/2016/7/layout/BasicTimeline"/>
    <dgm:cxn modelId="{B3C506B7-A182-4104-A528-41C78BF7E38E}" type="presParOf" srcId="{68C2A6E3-BC19-4873-8811-B07833181C64}" destId="{2EE78466-9F80-4648-8369-159C09166DA8}" srcOrd="0" destOrd="0" presId="urn:microsoft.com/office/officeart/2016/7/layout/BasicTimeline"/>
    <dgm:cxn modelId="{0D2147B0-12FA-4735-8446-85C68DB28A48}" type="presParOf" srcId="{68C2A6E3-BC19-4873-8811-B07833181C64}" destId="{BA7DB996-2AE2-4C19-8E05-37B76A4DF50C}" srcOrd="1" destOrd="0" presId="urn:microsoft.com/office/officeart/2016/7/layout/BasicTimeline"/>
    <dgm:cxn modelId="{0E2A2681-189A-4859-A807-903ECF92A2DB}" type="presParOf" srcId="{2683394D-E9B0-4AC1-939A-B4B8EE1B4187}" destId="{258EF84A-8ACD-4B62-A898-FAAE0D66BCAF}" srcOrd="2" destOrd="0" presId="urn:microsoft.com/office/officeart/2016/7/layout/BasicTimeline"/>
    <dgm:cxn modelId="{9AEB1A10-CE36-4434-87B0-C3CA9C033E64}" type="presParOf" srcId="{2683394D-E9B0-4AC1-939A-B4B8EE1B4187}" destId="{C8C9ED7E-49AD-4325-8FCA-92B0E6E93587}" srcOrd="3" destOrd="0" presId="urn:microsoft.com/office/officeart/2016/7/layout/BasicTimeline"/>
    <dgm:cxn modelId="{944DA4FC-316A-4CEF-9F84-DC2116BD5EEB}" type="presParOf" srcId="{2683394D-E9B0-4AC1-939A-B4B8EE1B4187}" destId="{287F2C6E-2FD7-48D0-ACD5-C50CBBDBEBB6}" srcOrd="4" destOrd="0" presId="urn:microsoft.com/office/officeart/2016/7/layout/BasicTimeline"/>
    <dgm:cxn modelId="{EE12796D-6A49-4882-AEAC-679AE5E8AB1D}" type="presParOf" srcId="{613BFB66-BDFA-495F-A200-0F4412DC5D42}" destId="{63E8699A-6682-49BA-A46A-8B40E9FDCA2D}" srcOrd="13" destOrd="0" presId="urn:microsoft.com/office/officeart/2016/7/layout/BasicTimeline"/>
    <dgm:cxn modelId="{7944F581-3765-4EB5-B3FE-107FE2147487}" type="presParOf" srcId="{613BFB66-BDFA-495F-A200-0F4412DC5D42}" destId="{D30028E9-7059-42BE-99C1-7D51C819BA49}" srcOrd="14" destOrd="0" presId="urn:microsoft.com/office/officeart/2016/7/layout/BasicTimeline"/>
    <dgm:cxn modelId="{D860FC76-6820-4231-B5C4-4C91A7515396}" type="presParOf" srcId="{D30028E9-7059-42BE-99C1-7D51C819BA49}" destId="{54A5FCCE-8C62-4393-971D-8D9755FAFC7C}" srcOrd="0" destOrd="0" presId="urn:microsoft.com/office/officeart/2016/7/layout/BasicTimeline"/>
    <dgm:cxn modelId="{C5D2E064-5ED4-4650-A679-1EB5F5237FCA}" type="presParOf" srcId="{D30028E9-7059-42BE-99C1-7D51C819BA49}" destId="{B61CC23B-B25C-4F50-AFED-7E194A42CDBD}" srcOrd="1" destOrd="0" presId="urn:microsoft.com/office/officeart/2016/7/layout/BasicTimeline"/>
    <dgm:cxn modelId="{BE685513-F36D-4945-962A-CE66A7CFA10A}" type="presParOf" srcId="{B61CC23B-B25C-4F50-AFED-7E194A42CDBD}" destId="{25B089D6-1CFC-4A0F-9AFF-758FDC4B6301}" srcOrd="0" destOrd="0" presId="urn:microsoft.com/office/officeart/2016/7/layout/BasicTimeline"/>
    <dgm:cxn modelId="{396BCA6F-5AFA-4CE8-B65D-3EED79E0B981}" type="presParOf" srcId="{B61CC23B-B25C-4F50-AFED-7E194A42CDBD}" destId="{E48A9B89-2E9A-4324-B775-DC50997FC8A4}" srcOrd="1" destOrd="0" presId="urn:microsoft.com/office/officeart/2016/7/layout/BasicTimeline"/>
    <dgm:cxn modelId="{AC7B0298-C849-4009-9392-1FE97A810550}" type="presParOf" srcId="{D30028E9-7059-42BE-99C1-7D51C819BA49}" destId="{3B613D72-22AF-4AD8-BD49-80F1DDF8190D}" srcOrd="2" destOrd="0" presId="urn:microsoft.com/office/officeart/2016/7/layout/BasicTimeline"/>
    <dgm:cxn modelId="{48C8E3C5-EDFB-41FF-A2A4-3ED1C8F527EC}" type="presParOf" srcId="{D30028E9-7059-42BE-99C1-7D51C819BA49}" destId="{0F7971C6-9E8D-40EF-99DE-D0B9DCD7E352}" srcOrd="3" destOrd="0" presId="urn:microsoft.com/office/officeart/2016/7/layout/BasicTimeline"/>
    <dgm:cxn modelId="{E75754C3-2367-4C2D-B27F-2F0E7012A3CA}" type="presParOf" srcId="{D30028E9-7059-42BE-99C1-7D51C819BA49}" destId="{17B7EEA4-B01F-46CE-B114-46F2A6826AE2}" srcOrd="4" destOrd="0" presId="urn:microsoft.com/office/officeart/2016/7/layout/BasicTimeline"/>
    <dgm:cxn modelId="{18413BA8-823B-45BD-87F3-61E95A5856DD}" type="presParOf" srcId="{613BFB66-BDFA-495F-A200-0F4412DC5D42}" destId="{3882F61E-685A-4D77-A422-C8BCAB5EA87A}" srcOrd="15" destOrd="0" presId="urn:microsoft.com/office/officeart/2016/7/layout/BasicTimeline"/>
    <dgm:cxn modelId="{523DB33E-155F-42D1-9837-B435EBF75E1F}" type="presParOf" srcId="{613BFB66-BDFA-495F-A200-0F4412DC5D42}" destId="{69C78292-2A49-44FF-8515-EC056AC1DB7F}" srcOrd="16" destOrd="0" presId="urn:microsoft.com/office/officeart/2016/7/layout/BasicTimeline"/>
    <dgm:cxn modelId="{43FD47DD-CC99-4B2A-AD52-56E99FD2582B}" type="presParOf" srcId="{69C78292-2A49-44FF-8515-EC056AC1DB7F}" destId="{62182036-6E66-4ADC-9F22-51EFB73A3CB5}" srcOrd="0" destOrd="0" presId="urn:microsoft.com/office/officeart/2016/7/layout/BasicTimeline"/>
    <dgm:cxn modelId="{2314ED13-74CF-4D19-BAD3-F0F6DBB0D318}" type="presParOf" srcId="{69C78292-2A49-44FF-8515-EC056AC1DB7F}" destId="{202DBA9B-9259-42ED-8626-2E6935340B69}" srcOrd="1" destOrd="0" presId="urn:microsoft.com/office/officeart/2016/7/layout/BasicTimeline"/>
    <dgm:cxn modelId="{A128F4B9-D076-4B0D-8DCC-F6FB76316865}" type="presParOf" srcId="{202DBA9B-9259-42ED-8626-2E6935340B69}" destId="{92B43CCC-AEEC-4D15-AD7E-1E82AE75E560}" srcOrd="0" destOrd="0" presId="urn:microsoft.com/office/officeart/2016/7/layout/BasicTimeline"/>
    <dgm:cxn modelId="{569E30FF-8AE5-4BA2-975A-64906359E741}" type="presParOf" srcId="{202DBA9B-9259-42ED-8626-2E6935340B69}" destId="{C0E7F645-681D-4F8F-8B60-D1F057B23330}" srcOrd="1" destOrd="0" presId="urn:microsoft.com/office/officeart/2016/7/layout/BasicTimeline"/>
    <dgm:cxn modelId="{4114E0AF-2AF0-46E0-A867-5E9EDF38A125}" type="presParOf" srcId="{69C78292-2A49-44FF-8515-EC056AC1DB7F}" destId="{1EC80B7C-05E7-4FD6-A4E1-67BEF5142C24}" srcOrd="2" destOrd="0" presId="urn:microsoft.com/office/officeart/2016/7/layout/BasicTimeline"/>
    <dgm:cxn modelId="{563B5332-6528-45BD-96C3-B69C7A204F5B}" type="presParOf" srcId="{69C78292-2A49-44FF-8515-EC056AC1DB7F}" destId="{C1CF750E-B2BF-4C9F-80BF-F804D5F9AE28}" srcOrd="3" destOrd="0" presId="urn:microsoft.com/office/officeart/2016/7/layout/BasicTimeline"/>
    <dgm:cxn modelId="{AF0A1435-D366-4E80-8534-8FC10DE43791}" type="presParOf" srcId="{69C78292-2A49-44FF-8515-EC056AC1DB7F}" destId="{5F27C368-5C00-4EC6-984C-CD245FF9635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accent4"/>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B7C03AE-A151-443A-A341-BE40A1EC9BAE}"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A189D5BA-10D5-49AC-930F-FCD3C68B4163}">
      <dgm:prSet/>
      <dgm:spPr/>
      <dgm:t>
        <a:bodyPr/>
        <a:lstStyle/>
        <a:p>
          <a:pPr rtl="0"/>
          <a:r>
            <a:rPr lang="en-US" b="0" i="0">
              <a:latin typeface="Proxima Nova Bl"/>
            </a:rPr>
            <a:t>Focuses</a:t>
          </a:r>
          <a:r>
            <a:rPr lang="en-US" b="0" i="0"/>
            <a:t> on the desired output</a:t>
          </a:r>
          <a:r>
            <a:rPr lang="en-US" b="0">
              <a:latin typeface="Proxima Nova Bl"/>
            </a:rPr>
            <a:t> </a:t>
          </a:r>
          <a:endParaRPr lang="en-US" b="0"/>
        </a:p>
      </dgm:t>
    </dgm:pt>
    <dgm:pt modelId="{F90A3824-8351-4F3F-9F2D-1DAD4A6E54BB}" type="parTrans" cxnId="{C18F777D-5184-44B0-A9A5-8101F102B5C4}">
      <dgm:prSet/>
      <dgm:spPr/>
      <dgm:t>
        <a:bodyPr/>
        <a:lstStyle/>
        <a:p>
          <a:endParaRPr lang="en-US"/>
        </a:p>
      </dgm:t>
    </dgm:pt>
    <dgm:pt modelId="{87F99889-76BB-4BFA-A3E5-8844431B60D2}" type="sibTrans" cxnId="{C18F777D-5184-44B0-A9A5-8101F102B5C4}">
      <dgm:prSet/>
      <dgm:spPr/>
      <dgm:t>
        <a:bodyPr/>
        <a:lstStyle/>
        <a:p>
          <a:endParaRPr lang="en-US"/>
        </a:p>
      </dgm:t>
    </dgm:pt>
    <dgm:pt modelId="{137CB00C-2B05-4DF9-A320-6594EF258D27}">
      <dgm:prSet/>
      <dgm:spPr/>
      <dgm:t>
        <a:bodyPr/>
        <a:lstStyle/>
        <a:p>
          <a:pPr rtl="0"/>
          <a:r>
            <a:rPr lang="en-US" b="0" i="0">
              <a:latin typeface="Proxima Nova Bl"/>
            </a:rPr>
            <a:t>Utilizes</a:t>
          </a:r>
          <a:r>
            <a:rPr lang="en-US" b="0" i="0"/>
            <a:t> </a:t>
          </a:r>
          <a:r>
            <a:rPr lang="en-US" b="0" i="0">
              <a:latin typeface="Proxima Nova Bl"/>
            </a:rPr>
            <a:t>modern Datalog</a:t>
          </a:r>
          <a:r>
            <a:rPr lang="en-US">
              <a:latin typeface="Proxima Nova Bl"/>
            </a:rPr>
            <a:t> implementation</a:t>
          </a:r>
          <a:endParaRPr lang="en-US"/>
        </a:p>
      </dgm:t>
    </dgm:pt>
    <dgm:pt modelId="{84EAF84C-145E-4A44-89E9-EFFD01757CA6}" type="parTrans" cxnId="{40A1E2F5-F651-4E4E-A558-1660300C73A4}">
      <dgm:prSet/>
      <dgm:spPr/>
      <dgm:t>
        <a:bodyPr/>
        <a:lstStyle/>
        <a:p>
          <a:endParaRPr lang="en-US"/>
        </a:p>
      </dgm:t>
    </dgm:pt>
    <dgm:pt modelId="{D00A6826-61E9-4962-BA78-82CED750F886}" type="sibTrans" cxnId="{40A1E2F5-F651-4E4E-A558-1660300C73A4}">
      <dgm:prSet/>
      <dgm:spPr/>
      <dgm:t>
        <a:bodyPr/>
        <a:lstStyle/>
        <a:p>
          <a:endParaRPr lang="en-US"/>
        </a:p>
      </dgm:t>
    </dgm:pt>
    <dgm:pt modelId="{7D2C13CD-E560-4E1B-BBAB-500E17176103}">
      <dgm:prSet/>
      <dgm:spPr/>
      <dgm:t>
        <a:bodyPr/>
        <a:lstStyle/>
        <a:p>
          <a:r>
            <a:rPr lang="en-US" b="0" i="0"/>
            <a:t>Domains</a:t>
          </a:r>
          <a:endParaRPr lang="en-US"/>
        </a:p>
      </dgm:t>
    </dgm:pt>
    <dgm:pt modelId="{7A3A65E7-0132-4244-9439-FD68C4FC6EF9}" type="parTrans" cxnId="{AC297104-85D2-4DD2-B6CA-0EAAFD710B39}">
      <dgm:prSet/>
      <dgm:spPr/>
      <dgm:t>
        <a:bodyPr/>
        <a:lstStyle/>
        <a:p>
          <a:endParaRPr lang="en-US"/>
        </a:p>
      </dgm:t>
    </dgm:pt>
    <dgm:pt modelId="{847EA80E-70A6-4BE5-82DE-54529F366BB2}" type="sibTrans" cxnId="{AC297104-85D2-4DD2-B6CA-0EAAFD710B39}">
      <dgm:prSet/>
      <dgm:spPr/>
      <dgm:t>
        <a:bodyPr/>
        <a:lstStyle/>
        <a:p>
          <a:endParaRPr lang="en-US"/>
        </a:p>
      </dgm:t>
    </dgm:pt>
    <dgm:pt modelId="{3A46977E-110F-4ABF-AE63-4C4A93AA5E65}">
      <dgm:prSet/>
      <dgm:spPr/>
      <dgm:t>
        <a:bodyPr/>
        <a:lstStyle/>
        <a:p>
          <a:r>
            <a:rPr lang="en-US" b="0" i="0"/>
            <a:t>Deductive database</a:t>
          </a:r>
          <a:endParaRPr lang="en-US"/>
        </a:p>
      </dgm:t>
    </dgm:pt>
    <dgm:pt modelId="{70DC02D4-857B-4C3D-8B5D-AF3708EF773E}" type="parTrans" cxnId="{CDF2A1A2-4EE8-491C-94A1-0AE72BEB0C74}">
      <dgm:prSet/>
      <dgm:spPr/>
      <dgm:t>
        <a:bodyPr/>
        <a:lstStyle/>
        <a:p>
          <a:endParaRPr lang="en-US"/>
        </a:p>
      </dgm:t>
    </dgm:pt>
    <dgm:pt modelId="{140C74AF-03C0-454C-99EB-1DAF51672E23}" type="sibTrans" cxnId="{CDF2A1A2-4EE8-491C-94A1-0AE72BEB0C74}">
      <dgm:prSet/>
      <dgm:spPr/>
      <dgm:t>
        <a:bodyPr/>
        <a:lstStyle/>
        <a:p>
          <a:endParaRPr lang="en-US"/>
        </a:p>
      </dgm:t>
    </dgm:pt>
    <dgm:pt modelId="{D712B142-72E6-43D1-9526-C9D63E09506B}">
      <dgm:prSet/>
      <dgm:spPr/>
      <dgm:t>
        <a:bodyPr/>
        <a:lstStyle/>
        <a:p>
          <a:r>
            <a:rPr lang="en-US" b="0" i="0"/>
            <a:t>Machine learning</a:t>
          </a:r>
          <a:endParaRPr lang="en-US"/>
        </a:p>
      </dgm:t>
    </dgm:pt>
    <dgm:pt modelId="{0AD091E5-7D03-4691-B959-4607EB87177D}" type="parTrans" cxnId="{5CBB7F5D-3DE9-4505-8094-68DEB061A7EF}">
      <dgm:prSet/>
      <dgm:spPr/>
      <dgm:t>
        <a:bodyPr/>
        <a:lstStyle/>
        <a:p>
          <a:endParaRPr lang="en-US"/>
        </a:p>
      </dgm:t>
    </dgm:pt>
    <dgm:pt modelId="{849FDE5B-8C3D-429C-BDEF-E62B418DABFE}" type="sibTrans" cxnId="{5CBB7F5D-3DE9-4505-8094-68DEB061A7EF}">
      <dgm:prSet/>
      <dgm:spPr/>
      <dgm:t>
        <a:bodyPr/>
        <a:lstStyle/>
        <a:p>
          <a:endParaRPr lang="en-US"/>
        </a:p>
      </dgm:t>
    </dgm:pt>
    <dgm:pt modelId="{E8074E6F-0CDD-4C50-BA39-4A66FF59E817}">
      <dgm:prSet/>
      <dgm:spPr/>
      <dgm:t>
        <a:bodyPr/>
        <a:lstStyle/>
        <a:p>
          <a:r>
            <a:rPr lang="en-US" b="0" i="0"/>
            <a:t>Software analysis</a:t>
          </a:r>
          <a:endParaRPr lang="en-US"/>
        </a:p>
      </dgm:t>
    </dgm:pt>
    <dgm:pt modelId="{3FF21ED4-9743-459C-B174-B6135F49B527}" type="parTrans" cxnId="{F7516D74-63CD-4160-900D-1B7DC7134865}">
      <dgm:prSet/>
      <dgm:spPr/>
      <dgm:t>
        <a:bodyPr/>
        <a:lstStyle/>
        <a:p>
          <a:endParaRPr lang="en-US"/>
        </a:p>
      </dgm:t>
    </dgm:pt>
    <dgm:pt modelId="{77A2849E-DDA6-4B48-B4DC-B5517FD8109B}" type="sibTrans" cxnId="{F7516D74-63CD-4160-900D-1B7DC7134865}">
      <dgm:prSet/>
      <dgm:spPr/>
      <dgm:t>
        <a:bodyPr/>
        <a:lstStyle/>
        <a:p>
          <a:endParaRPr lang="en-US"/>
        </a:p>
      </dgm:t>
    </dgm:pt>
    <dgm:pt modelId="{D2F4C86F-00FA-43DF-A392-7BDB09FD627F}">
      <dgm:prSet/>
      <dgm:spPr/>
      <dgm:t>
        <a:bodyPr/>
        <a:lstStyle/>
        <a:p>
          <a:r>
            <a:rPr lang="en-US" b="0" i="0"/>
            <a:t>Business analytics</a:t>
          </a:r>
          <a:endParaRPr lang="en-US"/>
        </a:p>
      </dgm:t>
    </dgm:pt>
    <dgm:pt modelId="{921BF1A9-53BF-4421-B4A2-184116F33E89}" type="parTrans" cxnId="{3A1049A0-6031-4991-9CCB-D3B807494D42}">
      <dgm:prSet/>
      <dgm:spPr/>
      <dgm:t>
        <a:bodyPr/>
        <a:lstStyle/>
        <a:p>
          <a:endParaRPr lang="en-US"/>
        </a:p>
      </dgm:t>
    </dgm:pt>
    <dgm:pt modelId="{6E0EC00B-AFDA-4DA1-9948-A6F1A0DA3614}" type="sibTrans" cxnId="{3A1049A0-6031-4991-9CCB-D3B807494D42}">
      <dgm:prSet/>
      <dgm:spPr/>
      <dgm:t>
        <a:bodyPr/>
        <a:lstStyle/>
        <a:p>
          <a:endParaRPr lang="en-US"/>
        </a:p>
      </dgm:t>
    </dgm:pt>
    <dgm:pt modelId="{3DDA58C5-AD84-40BF-AEFC-5961D52D1210}" type="pres">
      <dgm:prSet presAssocID="{DB7C03AE-A151-443A-A341-BE40A1EC9BAE}" presName="hierChild1" presStyleCnt="0">
        <dgm:presLayoutVars>
          <dgm:chPref val="1"/>
          <dgm:dir/>
          <dgm:animOne val="branch"/>
          <dgm:animLvl val="lvl"/>
          <dgm:resizeHandles/>
        </dgm:presLayoutVars>
      </dgm:prSet>
      <dgm:spPr/>
    </dgm:pt>
    <dgm:pt modelId="{CD2D06E7-4B9B-48F0-A8FC-4118FEFD0BF9}" type="pres">
      <dgm:prSet presAssocID="{A189D5BA-10D5-49AC-930F-FCD3C68B4163}" presName="hierRoot1" presStyleCnt="0"/>
      <dgm:spPr/>
    </dgm:pt>
    <dgm:pt modelId="{79324CF3-071B-4616-9ED5-1CDBB54B004A}" type="pres">
      <dgm:prSet presAssocID="{A189D5BA-10D5-49AC-930F-FCD3C68B4163}" presName="composite" presStyleCnt="0"/>
      <dgm:spPr/>
    </dgm:pt>
    <dgm:pt modelId="{1DFB4525-C022-4C87-B6FC-5F65D1704E4E}" type="pres">
      <dgm:prSet presAssocID="{A189D5BA-10D5-49AC-930F-FCD3C68B4163}" presName="background" presStyleLbl="node0" presStyleIdx="0" presStyleCnt="3"/>
      <dgm:spPr/>
    </dgm:pt>
    <dgm:pt modelId="{42E322BF-CAAF-48E4-8A0C-C4BFF0B81530}" type="pres">
      <dgm:prSet presAssocID="{A189D5BA-10D5-49AC-930F-FCD3C68B4163}" presName="text" presStyleLbl="fgAcc0" presStyleIdx="0" presStyleCnt="3">
        <dgm:presLayoutVars>
          <dgm:chPref val="3"/>
        </dgm:presLayoutVars>
      </dgm:prSet>
      <dgm:spPr/>
    </dgm:pt>
    <dgm:pt modelId="{B3B1161E-76EB-41DF-A26C-63184D1FC67E}" type="pres">
      <dgm:prSet presAssocID="{A189D5BA-10D5-49AC-930F-FCD3C68B4163}" presName="hierChild2" presStyleCnt="0"/>
      <dgm:spPr/>
    </dgm:pt>
    <dgm:pt modelId="{D4AC8975-6EC3-4E02-8330-D9C981ED9DC6}" type="pres">
      <dgm:prSet presAssocID="{137CB00C-2B05-4DF9-A320-6594EF258D27}" presName="hierRoot1" presStyleCnt="0"/>
      <dgm:spPr/>
    </dgm:pt>
    <dgm:pt modelId="{90FEE721-CD4A-4592-A3DF-10E2BCC37521}" type="pres">
      <dgm:prSet presAssocID="{137CB00C-2B05-4DF9-A320-6594EF258D27}" presName="composite" presStyleCnt="0"/>
      <dgm:spPr/>
    </dgm:pt>
    <dgm:pt modelId="{342957E5-C43E-4351-A41C-80714365C8E5}" type="pres">
      <dgm:prSet presAssocID="{137CB00C-2B05-4DF9-A320-6594EF258D27}" presName="background" presStyleLbl="node0" presStyleIdx="1" presStyleCnt="3"/>
      <dgm:spPr/>
    </dgm:pt>
    <dgm:pt modelId="{8B3DA4C6-674C-4C77-8171-282CF336A293}" type="pres">
      <dgm:prSet presAssocID="{137CB00C-2B05-4DF9-A320-6594EF258D27}" presName="text" presStyleLbl="fgAcc0" presStyleIdx="1" presStyleCnt="3">
        <dgm:presLayoutVars>
          <dgm:chPref val="3"/>
        </dgm:presLayoutVars>
      </dgm:prSet>
      <dgm:spPr/>
    </dgm:pt>
    <dgm:pt modelId="{3D40C159-616A-476B-93A1-0BA20088D338}" type="pres">
      <dgm:prSet presAssocID="{137CB00C-2B05-4DF9-A320-6594EF258D27}" presName="hierChild2" presStyleCnt="0"/>
      <dgm:spPr/>
    </dgm:pt>
    <dgm:pt modelId="{8C3165D4-D122-4393-B182-486DC65B4C4A}" type="pres">
      <dgm:prSet presAssocID="{7D2C13CD-E560-4E1B-BBAB-500E17176103}" presName="hierRoot1" presStyleCnt="0"/>
      <dgm:spPr/>
    </dgm:pt>
    <dgm:pt modelId="{5B91DF50-0108-4A8D-B73B-CE9DD7977926}" type="pres">
      <dgm:prSet presAssocID="{7D2C13CD-E560-4E1B-BBAB-500E17176103}" presName="composite" presStyleCnt="0"/>
      <dgm:spPr/>
    </dgm:pt>
    <dgm:pt modelId="{3CE925C6-FECE-487A-B253-500FF059F9A1}" type="pres">
      <dgm:prSet presAssocID="{7D2C13CD-E560-4E1B-BBAB-500E17176103}" presName="background" presStyleLbl="node0" presStyleIdx="2" presStyleCnt="3"/>
      <dgm:spPr/>
    </dgm:pt>
    <dgm:pt modelId="{8FA9D16C-8595-476F-BEEF-1C26CEB26025}" type="pres">
      <dgm:prSet presAssocID="{7D2C13CD-E560-4E1B-BBAB-500E17176103}" presName="text" presStyleLbl="fgAcc0" presStyleIdx="2" presStyleCnt="3">
        <dgm:presLayoutVars>
          <dgm:chPref val="3"/>
        </dgm:presLayoutVars>
      </dgm:prSet>
      <dgm:spPr/>
    </dgm:pt>
    <dgm:pt modelId="{D77A4B2E-483D-4B00-9E44-8446297E1E24}" type="pres">
      <dgm:prSet presAssocID="{7D2C13CD-E560-4E1B-BBAB-500E17176103}" presName="hierChild2" presStyleCnt="0"/>
      <dgm:spPr/>
    </dgm:pt>
    <dgm:pt modelId="{463F873D-6895-42FA-8217-69F69EA69807}" type="pres">
      <dgm:prSet presAssocID="{70DC02D4-857B-4C3D-8B5D-AF3708EF773E}" presName="Name10" presStyleLbl="parChTrans1D2" presStyleIdx="0" presStyleCnt="4"/>
      <dgm:spPr/>
    </dgm:pt>
    <dgm:pt modelId="{941E9E5E-30BC-4D63-B881-CB06DB7D2562}" type="pres">
      <dgm:prSet presAssocID="{3A46977E-110F-4ABF-AE63-4C4A93AA5E65}" presName="hierRoot2" presStyleCnt="0"/>
      <dgm:spPr/>
    </dgm:pt>
    <dgm:pt modelId="{FCCA09E7-58F7-4D66-B75B-C60670E7BA34}" type="pres">
      <dgm:prSet presAssocID="{3A46977E-110F-4ABF-AE63-4C4A93AA5E65}" presName="composite2" presStyleCnt="0"/>
      <dgm:spPr/>
    </dgm:pt>
    <dgm:pt modelId="{2E787D09-3798-4D3F-ACEC-D9C310D9FD96}" type="pres">
      <dgm:prSet presAssocID="{3A46977E-110F-4ABF-AE63-4C4A93AA5E65}" presName="background2" presStyleLbl="node2" presStyleIdx="0" presStyleCnt="4"/>
      <dgm:spPr/>
    </dgm:pt>
    <dgm:pt modelId="{6BA524CC-EE9D-4977-9B19-A9D2E5FF01B3}" type="pres">
      <dgm:prSet presAssocID="{3A46977E-110F-4ABF-AE63-4C4A93AA5E65}" presName="text2" presStyleLbl="fgAcc2" presStyleIdx="0" presStyleCnt="4">
        <dgm:presLayoutVars>
          <dgm:chPref val="3"/>
        </dgm:presLayoutVars>
      </dgm:prSet>
      <dgm:spPr/>
    </dgm:pt>
    <dgm:pt modelId="{77758918-C31F-4B81-9797-43796F1A630F}" type="pres">
      <dgm:prSet presAssocID="{3A46977E-110F-4ABF-AE63-4C4A93AA5E65}" presName="hierChild3" presStyleCnt="0"/>
      <dgm:spPr/>
    </dgm:pt>
    <dgm:pt modelId="{E508898D-55C0-45DA-8647-42B374783BF7}" type="pres">
      <dgm:prSet presAssocID="{0AD091E5-7D03-4691-B959-4607EB87177D}" presName="Name10" presStyleLbl="parChTrans1D2" presStyleIdx="1" presStyleCnt="4"/>
      <dgm:spPr/>
    </dgm:pt>
    <dgm:pt modelId="{3C55339C-F67C-45AC-A0C7-49EB5B60260C}" type="pres">
      <dgm:prSet presAssocID="{D712B142-72E6-43D1-9526-C9D63E09506B}" presName="hierRoot2" presStyleCnt="0"/>
      <dgm:spPr/>
    </dgm:pt>
    <dgm:pt modelId="{12A842D1-B325-438F-A0D2-81071C93E6A3}" type="pres">
      <dgm:prSet presAssocID="{D712B142-72E6-43D1-9526-C9D63E09506B}" presName="composite2" presStyleCnt="0"/>
      <dgm:spPr/>
    </dgm:pt>
    <dgm:pt modelId="{6459CC16-8BF4-4268-B135-5F97DEF06449}" type="pres">
      <dgm:prSet presAssocID="{D712B142-72E6-43D1-9526-C9D63E09506B}" presName="background2" presStyleLbl="node2" presStyleIdx="1" presStyleCnt="4"/>
      <dgm:spPr/>
    </dgm:pt>
    <dgm:pt modelId="{10D92560-C8A6-4721-BB28-C3ECA887288E}" type="pres">
      <dgm:prSet presAssocID="{D712B142-72E6-43D1-9526-C9D63E09506B}" presName="text2" presStyleLbl="fgAcc2" presStyleIdx="1" presStyleCnt="4">
        <dgm:presLayoutVars>
          <dgm:chPref val="3"/>
        </dgm:presLayoutVars>
      </dgm:prSet>
      <dgm:spPr/>
    </dgm:pt>
    <dgm:pt modelId="{1A21B9C4-EB8C-46E6-AB3C-028D51E7FBDC}" type="pres">
      <dgm:prSet presAssocID="{D712B142-72E6-43D1-9526-C9D63E09506B}" presName="hierChild3" presStyleCnt="0"/>
      <dgm:spPr/>
    </dgm:pt>
    <dgm:pt modelId="{B98588D1-339E-48BC-896B-66F6F278AFFB}" type="pres">
      <dgm:prSet presAssocID="{3FF21ED4-9743-459C-B174-B6135F49B527}" presName="Name10" presStyleLbl="parChTrans1D2" presStyleIdx="2" presStyleCnt="4"/>
      <dgm:spPr/>
    </dgm:pt>
    <dgm:pt modelId="{8BF12892-7531-468C-AC68-4B7EA2D824DE}" type="pres">
      <dgm:prSet presAssocID="{E8074E6F-0CDD-4C50-BA39-4A66FF59E817}" presName="hierRoot2" presStyleCnt="0"/>
      <dgm:spPr/>
    </dgm:pt>
    <dgm:pt modelId="{252A24C7-EA59-420F-B953-E7AD3DFB6165}" type="pres">
      <dgm:prSet presAssocID="{E8074E6F-0CDD-4C50-BA39-4A66FF59E817}" presName="composite2" presStyleCnt="0"/>
      <dgm:spPr/>
    </dgm:pt>
    <dgm:pt modelId="{8B241B43-00CB-4259-9A8F-E11871779CA6}" type="pres">
      <dgm:prSet presAssocID="{E8074E6F-0CDD-4C50-BA39-4A66FF59E817}" presName="background2" presStyleLbl="node2" presStyleIdx="2" presStyleCnt="4"/>
      <dgm:spPr/>
    </dgm:pt>
    <dgm:pt modelId="{B94638B6-3B9A-4571-85E5-8200025DEAED}" type="pres">
      <dgm:prSet presAssocID="{E8074E6F-0CDD-4C50-BA39-4A66FF59E817}" presName="text2" presStyleLbl="fgAcc2" presStyleIdx="2" presStyleCnt="4">
        <dgm:presLayoutVars>
          <dgm:chPref val="3"/>
        </dgm:presLayoutVars>
      </dgm:prSet>
      <dgm:spPr/>
    </dgm:pt>
    <dgm:pt modelId="{49634B4A-9BF1-4996-B3ED-20B84737AF9A}" type="pres">
      <dgm:prSet presAssocID="{E8074E6F-0CDD-4C50-BA39-4A66FF59E817}" presName="hierChild3" presStyleCnt="0"/>
      <dgm:spPr/>
    </dgm:pt>
    <dgm:pt modelId="{1094836A-9824-489A-8C68-AEF7BC1B1254}" type="pres">
      <dgm:prSet presAssocID="{921BF1A9-53BF-4421-B4A2-184116F33E89}" presName="Name10" presStyleLbl="parChTrans1D2" presStyleIdx="3" presStyleCnt="4"/>
      <dgm:spPr/>
    </dgm:pt>
    <dgm:pt modelId="{5D7EBBCC-9DA0-4FD2-9ABB-E3879CA6A871}" type="pres">
      <dgm:prSet presAssocID="{D2F4C86F-00FA-43DF-A392-7BDB09FD627F}" presName="hierRoot2" presStyleCnt="0"/>
      <dgm:spPr/>
    </dgm:pt>
    <dgm:pt modelId="{9CE76345-9DAA-456B-8892-15163DA2D96F}" type="pres">
      <dgm:prSet presAssocID="{D2F4C86F-00FA-43DF-A392-7BDB09FD627F}" presName="composite2" presStyleCnt="0"/>
      <dgm:spPr/>
    </dgm:pt>
    <dgm:pt modelId="{69A9EF8D-9FCF-4897-99C6-8219779AAC8F}" type="pres">
      <dgm:prSet presAssocID="{D2F4C86F-00FA-43DF-A392-7BDB09FD627F}" presName="background2" presStyleLbl="node2" presStyleIdx="3" presStyleCnt="4"/>
      <dgm:spPr/>
    </dgm:pt>
    <dgm:pt modelId="{A3B7220C-EA2A-487A-B2F6-0CDD257D1642}" type="pres">
      <dgm:prSet presAssocID="{D2F4C86F-00FA-43DF-A392-7BDB09FD627F}" presName="text2" presStyleLbl="fgAcc2" presStyleIdx="3" presStyleCnt="4">
        <dgm:presLayoutVars>
          <dgm:chPref val="3"/>
        </dgm:presLayoutVars>
      </dgm:prSet>
      <dgm:spPr/>
    </dgm:pt>
    <dgm:pt modelId="{9BED4705-8D3D-45A5-97C5-5D8C351F02B2}" type="pres">
      <dgm:prSet presAssocID="{D2F4C86F-00FA-43DF-A392-7BDB09FD627F}" presName="hierChild3" presStyleCnt="0"/>
      <dgm:spPr/>
    </dgm:pt>
  </dgm:ptLst>
  <dgm:cxnLst>
    <dgm:cxn modelId="{AC297104-85D2-4DD2-B6CA-0EAAFD710B39}" srcId="{DB7C03AE-A151-443A-A341-BE40A1EC9BAE}" destId="{7D2C13CD-E560-4E1B-BBAB-500E17176103}" srcOrd="2" destOrd="0" parTransId="{7A3A65E7-0132-4244-9439-FD68C4FC6EF9}" sibTransId="{847EA80E-70A6-4BE5-82DE-54529F366BB2}"/>
    <dgm:cxn modelId="{8EB79209-895A-44B6-88CA-519DF6931945}" type="presOf" srcId="{E8074E6F-0CDD-4C50-BA39-4A66FF59E817}" destId="{B94638B6-3B9A-4571-85E5-8200025DEAED}" srcOrd="0" destOrd="0" presId="urn:microsoft.com/office/officeart/2005/8/layout/hierarchy1"/>
    <dgm:cxn modelId="{430FAE0C-46EB-44D6-92DE-5E2C0B72CDF6}" type="presOf" srcId="{0AD091E5-7D03-4691-B959-4607EB87177D}" destId="{E508898D-55C0-45DA-8647-42B374783BF7}" srcOrd="0" destOrd="0" presId="urn:microsoft.com/office/officeart/2005/8/layout/hierarchy1"/>
    <dgm:cxn modelId="{ECCCFA29-68A3-410A-AB4A-8DE998FD1B93}" type="presOf" srcId="{921BF1A9-53BF-4421-B4A2-184116F33E89}" destId="{1094836A-9824-489A-8C68-AEF7BC1B1254}" srcOrd="0" destOrd="0" presId="urn:microsoft.com/office/officeart/2005/8/layout/hierarchy1"/>
    <dgm:cxn modelId="{405A4232-7D85-4F8E-80F2-BE29A7D0D7EF}" type="presOf" srcId="{A189D5BA-10D5-49AC-930F-FCD3C68B4163}" destId="{42E322BF-CAAF-48E4-8A0C-C4BFF0B81530}" srcOrd="0" destOrd="0" presId="urn:microsoft.com/office/officeart/2005/8/layout/hierarchy1"/>
    <dgm:cxn modelId="{5CBB7F5D-3DE9-4505-8094-68DEB061A7EF}" srcId="{7D2C13CD-E560-4E1B-BBAB-500E17176103}" destId="{D712B142-72E6-43D1-9526-C9D63E09506B}" srcOrd="1" destOrd="0" parTransId="{0AD091E5-7D03-4691-B959-4607EB87177D}" sibTransId="{849FDE5B-8C3D-429C-BDEF-E62B418DABFE}"/>
    <dgm:cxn modelId="{ED880444-38FE-41DF-9A5C-0BFCD684D746}" type="presOf" srcId="{7D2C13CD-E560-4E1B-BBAB-500E17176103}" destId="{8FA9D16C-8595-476F-BEEF-1C26CEB26025}" srcOrd="0" destOrd="0" presId="urn:microsoft.com/office/officeart/2005/8/layout/hierarchy1"/>
    <dgm:cxn modelId="{F35BBE44-D632-43E6-B8E5-540EAD08BBB7}" type="presOf" srcId="{D2F4C86F-00FA-43DF-A392-7BDB09FD627F}" destId="{A3B7220C-EA2A-487A-B2F6-0CDD257D1642}" srcOrd="0" destOrd="0" presId="urn:microsoft.com/office/officeart/2005/8/layout/hierarchy1"/>
    <dgm:cxn modelId="{F7516D74-63CD-4160-900D-1B7DC7134865}" srcId="{7D2C13CD-E560-4E1B-BBAB-500E17176103}" destId="{E8074E6F-0CDD-4C50-BA39-4A66FF59E817}" srcOrd="2" destOrd="0" parTransId="{3FF21ED4-9743-459C-B174-B6135F49B527}" sibTransId="{77A2849E-DDA6-4B48-B4DC-B5517FD8109B}"/>
    <dgm:cxn modelId="{58865B59-9E45-4CCF-9D3C-A8F0EA003065}" type="presOf" srcId="{DB7C03AE-A151-443A-A341-BE40A1EC9BAE}" destId="{3DDA58C5-AD84-40BF-AEFC-5961D52D1210}" srcOrd="0" destOrd="0" presId="urn:microsoft.com/office/officeart/2005/8/layout/hierarchy1"/>
    <dgm:cxn modelId="{786F567C-C53A-45D1-8FDF-04F36F12A95E}" type="presOf" srcId="{137CB00C-2B05-4DF9-A320-6594EF258D27}" destId="{8B3DA4C6-674C-4C77-8171-282CF336A293}" srcOrd="0" destOrd="0" presId="urn:microsoft.com/office/officeart/2005/8/layout/hierarchy1"/>
    <dgm:cxn modelId="{C18F777D-5184-44B0-A9A5-8101F102B5C4}" srcId="{DB7C03AE-A151-443A-A341-BE40A1EC9BAE}" destId="{A189D5BA-10D5-49AC-930F-FCD3C68B4163}" srcOrd="0" destOrd="0" parTransId="{F90A3824-8351-4F3F-9F2D-1DAD4A6E54BB}" sibTransId="{87F99889-76BB-4BFA-A3E5-8844431B60D2}"/>
    <dgm:cxn modelId="{AAA18D82-D75A-4DB5-81B3-8206C995405C}" type="presOf" srcId="{D712B142-72E6-43D1-9526-C9D63E09506B}" destId="{10D92560-C8A6-4721-BB28-C3ECA887288E}" srcOrd="0" destOrd="0" presId="urn:microsoft.com/office/officeart/2005/8/layout/hierarchy1"/>
    <dgm:cxn modelId="{3A1049A0-6031-4991-9CCB-D3B807494D42}" srcId="{7D2C13CD-E560-4E1B-BBAB-500E17176103}" destId="{D2F4C86F-00FA-43DF-A392-7BDB09FD627F}" srcOrd="3" destOrd="0" parTransId="{921BF1A9-53BF-4421-B4A2-184116F33E89}" sibTransId="{6E0EC00B-AFDA-4DA1-9948-A6F1A0DA3614}"/>
    <dgm:cxn modelId="{CDF2A1A2-4EE8-491C-94A1-0AE72BEB0C74}" srcId="{7D2C13CD-E560-4E1B-BBAB-500E17176103}" destId="{3A46977E-110F-4ABF-AE63-4C4A93AA5E65}" srcOrd="0" destOrd="0" parTransId="{70DC02D4-857B-4C3D-8B5D-AF3708EF773E}" sibTransId="{140C74AF-03C0-454C-99EB-1DAF51672E23}"/>
    <dgm:cxn modelId="{56D620A9-3C75-42E8-B3FA-2BFEBA959F23}" type="presOf" srcId="{3FF21ED4-9743-459C-B174-B6135F49B527}" destId="{B98588D1-339E-48BC-896B-66F6F278AFFB}" srcOrd="0" destOrd="0" presId="urn:microsoft.com/office/officeart/2005/8/layout/hierarchy1"/>
    <dgm:cxn modelId="{4E60BBAC-5DCB-4186-82D8-F45FF550BAE6}" type="presOf" srcId="{3A46977E-110F-4ABF-AE63-4C4A93AA5E65}" destId="{6BA524CC-EE9D-4977-9B19-A9D2E5FF01B3}" srcOrd="0" destOrd="0" presId="urn:microsoft.com/office/officeart/2005/8/layout/hierarchy1"/>
    <dgm:cxn modelId="{310B36EC-204F-4398-A883-CF65BD1FDDE5}" type="presOf" srcId="{70DC02D4-857B-4C3D-8B5D-AF3708EF773E}" destId="{463F873D-6895-42FA-8217-69F69EA69807}" srcOrd="0" destOrd="0" presId="urn:microsoft.com/office/officeart/2005/8/layout/hierarchy1"/>
    <dgm:cxn modelId="{40A1E2F5-F651-4E4E-A558-1660300C73A4}" srcId="{DB7C03AE-A151-443A-A341-BE40A1EC9BAE}" destId="{137CB00C-2B05-4DF9-A320-6594EF258D27}" srcOrd="1" destOrd="0" parTransId="{84EAF84C-145E-4A44-89E9-EFFD01757CA6}" sibTransId="{D00A6826-61E9-4962-BA78-82CED750F886}"/>
    <dgm:cxn modelId="{FC68807D-808D-4745-AA0A-D9C493FF1D5D}" type="presParOf" srcId="{3DDA58C5-AD84-40BF-AEFC-5961D52D1210}" destId="{CD2D06E7-4B9B-48F0-A8FC-4118FEFD0BF9}" srcOrd="0" destOrd="0" presId="urn:microsoft.com/office/officeart/2005/8/layout/hierarchy1"/>
    <dgm:cxn modelId="{0F57FC9A-0452-4A77-83DE-AA1BED7C19AE}" type="presParOf" srcId="{CD2D06E7-4B9B-48F0-A8FC-4118FEFD0BF9}" destId="{79324CF3-071B-4616-9ED5-1CDBB54B004A}" srcOrd="0" destOrd="0" presId="urn:microsoft.com/office/officeart/2005/8/layout/hierarchy1"/>
    <dgm:cxn modelId="{BCBF0800-7AB8-4E1E-AC91-8F21B80CD2FE}" type="presParOf" srcId="{79324CF3-071B-4616-9ED5-1CDBB54B004A}" destId="{1DFB4525-C022-4C87-B6FC-5F65D1704E4E}" srcOrd="0" destOrd="0" presId="urn:microsoft.com/office/officeart/2005/8/layout/hierarchy1"/>
    <dgm:cxn modelId="{59F86776-0CBC-4B23-B8B4-15060021AB94}" type="presParOf" srcId="{79324CF3-071B-4616-9ED5-1CDBB54B004A}" destId="{42E322BF-CAAF-48E4-8A0C-C4BFF0B81530}" srcOrd="1" destOrd="0" presId="urn:microsoft.com/office/officeart/2005/8/layout/hierarchy1"/>
    <dgm:cxn modelId="{9415BCDF-E916-4C15-8563-0E1C920EC8E5}" type="presParOf" srcId="{CD2D06E7-4B9B-48F0-A8FC-4118FEFD0BF9}" destId="{B3B1161E-76EB-41DF-A26C-63184D1FC67E}" srcOrd="1" destOrd="0" presId="urn:microsoft.com/office/officeart/2005/8/layout/hierarchy1"/>
    <dgm:cxn modelId="{D13CF4BE-20B1-43CC-93D1-CF89BEA2974A}" type="presParOf" srcId="{3DDA58C5-AD84-40BF-AEFC-5961D52D1210}" destId="{D4AC8975-6EC3-4E02-8330-D9C981ED9DC6}" srcOrd="1" destOrd="0" presId="urn:microsoft.com/office/officeart/2005/8/layout/hierarchy1"/>
    <dgm:cxn modelId="{861ABCA1-3B6E-49B3-997F-7C3705730181}" type="presParOf" srcId="{D4AC8975-6EC3-4E02-8330-D9C981ED9DC6}" destId="{90FEE721-CD4A-4592-A3DF-10E2BCC37521}" srcOrd="0" destOrd="0" presId="urn:microsoft.com/office/officeart/2005/8/layout/hierarchy1"/>
    <dgm:cxn modelId="{509D269E-92C3-403C-ABAC-B57607973ABA}" type="presParOf" srcId="{90FEE721-CD4A-4592-A3DF-10E2BCC37521}" destId="{342957E5-C43E-4351-A41C-80714365C8E5}" srcOrd="0" destOrd="0" presId="urn:microsoft.com/office/officeart/2005/8/layout/hierarchy1"/>
    <dgm:cxn modelId="{F5DEC5E1-5009-4FDA-9C85-D7B2A5E5617D}" type="presParOf" srcId="{90FEE721-CD4A-4592-A3DF-10E2BCC37521}" destId="{8B3DA4C6-674C-4C77-8171-282CF336A293}" srcOrd="1" destOrd="0" presId="urn:microsoft.com/office/officeart/2005/8/layout/hierarchy1"/>
    <dgm:cxn modelId="{8BE5BE75-CEBC-48AA-AD90-E9894FE3B84D}" type="presParOf" srcId="{D4AC8975-6EC3-4E02-8330-D9C981ED9DC6}" destId="{3D40C159-616A-476B-93A1-0BA20088D338}" srcOrd="1" destOrd="0" presId="urn:microsoft.com/office/officeart/2005/8/layout/hierarchy1"/>
    <dgm:cxn modelId="{7ED22089-4232-42C9-9DEC-C96DB324CC28}" type="presParOf" srcId="{3DDA58C5-AD84-40BF-AEFC-5961D52D1210}" destId="{8C3165D4-D122-4393-B182-486DC65B4C4A}" srcOrd="2" destOrd="0" presId="urn:microsoft.com/office/officeart/2005/8/layout/hierarchy1"/>
    <dgm:cxn modelId="{04984FC6-2536-428F-898E-C4131B01AEC1}" type="presParOf" srcId="{8C3165D4-D122-4393-B182-486DC65B4C4A}" destId="{5B91DF50-0108-4A8D-B73B-CE9DD7977926}" srcOrd="0" destOrd="0" presId="urn:microsoft.com/office/officeart/2005/8/layout/hierarchy1"/>
    <dgm:cxn modelId="{F1C38944-4B26-4C44-A6FB-CE9B9ABC0740}" type="presParOf" srcId="{5B91DF50-0108-4A8D-B73B-CE9DD7977926}" destId="{3CE925C6-FECE-487A-B253-500FF059F9A1}" srcOrd="0" destOrd="0" presId="urn:microsoft.com/office/officeart/2005/8/layout/hierarchy1"/>
    <dgm:cxn modelId="{F2E8DD5E-C151-4941-BE87-BD8E9F831EB3}" type="presParOf" srcId="{5B91DF50-0108-4A8D-B73B-CE9DD7977926}" destId="{8FA9D16C-8595-476F-BEEF-1C26CEB26025}" srcOrd="1" destOrd="0" presId="urn:microsoft.com/office/officeart/2005/8/layout/hierarchy1"/>
    <dgm:cxn modelId="{E2623C6C-0F35-4436-A78C-8263642F0D87}" type="presParOf" srcId="{8C3165D4-D122-4393-B182-486DC65B4C4A}" destId="{D77A4B2E-483D-4B00-9E44-8446297E1E24}" srcOrd="1" destOrd="0" presId="urn:microsoft.com/office/officeart/2005/8/layout/hierarchy1"/>
    <dgm:cxn modelId="{6EF3FD53-E110-4089-BA09-FEC3886B16BB}" type="presParOf" srcId="{D77A4B2E-483D-4B00-9E44-8446297E1E24}" destId="{463F873D-6895-42FA-8217-69F69EA69807}" srcOrd="0" destOrd="0" presId="urn:microsoft.com/office/officeart/2005/8/layout/hierarchy1"/>
    <dgm:cxn modelId="{3D89EA36-E591-4FB5-A28B-C8F9D084F441}" type="presParOf" srcId="{D77A4B2E-483D-4B00-9E44-8446297E1E24}" destId="{941E9E5E-30BC-4D63-B881-CB06DB7D2562}" srcOrd="1" destOrd="0" presId="urn:microsoft.com/office/officeart/2005/8/layout/hierarchy1"/>
    <dgm:cxn modelId="{9104D6B5-3ECA-447C-9130-A6D6EE0F9763}" type="presParOf" srcId="{941E9E5E-30BC-4D63-B881-CB06DB7D2562}" destId="{FCCA09E7-58F7-4D66-B75B-C60670E7BA34}" srcOrd="0" destOrd="0" presId="urn:microsoft.com/office/officeart/2005/8/layout/hierarchy1"/>
    <dgm:cxn modelId="{6F2CFA48-9FB0-48E9-94B0-6F242C618733}" type="presParOf" srcId="{FCCA09E7-58F7-4D66-B75B-C60670E7BA34}" destId="{2E787D09-3798-4D3F-ACEC-D9C310D9FD96}" srcOrd="0" destOrd="0" presId="urn:microsoft.com/office/officeart/2005/8/layout/hierarchy1"/>
    <dgm:cxn modelId="{C8A12E1A-24AD-4BB0-AF34-946691DEFF15}" type="presParOf" srcId="{FCCA09E7-58F7-4D66-B75B-C60670E7BA34}" destId="{6BA524CC-EE9D-4977-9B19-A9D2E5FF01B3}" srcOrd="1" destOrd="0" presId="urn:microsoft.com/office/officeart/2005/8/layout/hierarchy1"/>
    <dgm:cxn modelId="{19108229-46C7-4755-970E-FB613961EBF9}" type="presParOf" srcId="{941E9E5E-30BC-4D63-B881-CB06DB7D2562}" destId="{77758918-C31F-4B81-9797-43796F1A630F}" srcOrd="1" destOrd="0" presId="urn:microsoft.com/office/officeart/2005/8/layout/hierarchy1"/>
    <dgm:cxn modelId="{BEFA59F7-8069-4B7B-AAA3-93E1C6DE0015}" type="presParOf" srcId="{D77A4B2E-483D-4B00-9E44-8446297E1E24}" destId="{E508898D-55C0-45DA-8647-42B374783BF7}" srcOrd="2" destOrd="0" presId="urn:microsoft.com/office/officeart/2005/8/layout/hierarchy1"/>
    <dgm:cxn modelId="{6F167DAC-015E-4B9C-B10D-54A2039BF081}" type="presParOf" srcId="{D77A4B2E-483D-4B00-9E44-8446297E1E24}" destId="{3C55339C-F67C-45AC-A0C7-49EB5B60260C}" srcOrd="3" destOrd="0" presId="urn:microsoft.com/office/officeart/2005/8/layout/hierarchy1"/>
    <dgm:cxn modelId="{3254EB18-B397-4A79-8F28-79FB20D546F7}" type="presParOf" srcId="{3C55339C-F67C-45AC-A0C7-49EB5B60260C}" destId="{12A842D1-B325-438F-A0D2-81071C93E6A3}" srcOrd="0" destOrd="0" presId="urn:microsoft.com/office/officeart/2005/8/layout/hierarchy1"/>
    <dgm:cxn modelId="{08EE5C92-AC4C-45D5-A369-3BC214CB7B2E}" type="presParOf" srcId="{12A842D1-B325-438F-A0D2-81071C93E6A3}" destId="{6459CC16-8BF4-4268-B135-5F97DEF06449}" srcOrd="0" destOrd="0" presId="urn:microsoft.com/office/officeart/2005/8/layout/hierarchy1"/>
    <dgm:cxn modelId="{F6BF473B-6CF7-4043-8EB0-4EEE900CB1AF}" type="presParOf" srcId="{12A842D1-B325-438F-A0D2-81071C93E6A3}" destId="{10D92560-C8A6-4721-BB28-C3ECA887288E}" srcOrd="1" destOrd="0" presId="urn:microsoft.com/office/officeart/2005/8/layout/hierarchy1"/>
    <dgm:cxn modelId="{DCAC48F5-C4E8-42F8-8C28-5427D3207F75}" type="presParOf" srcId="{3C55339C-F67C-45AC-A0C7-49EB5B60260C}" destId="{1A21B9C4-EB8C-46E6-AB3C-028D51E7FBDC}" srcOrd="1" destOrd="0" presId="urn:microsoft.com/office/officeart/2005/8/layout/hierarchy1"/>
    <dgm:cxn modelId="{32E16662-E810-48F4-8E64-9E03392DA10D}" type="presParOf" srcId="{D77A4B2E-483D-4B00-9E44-8446297E1E24}" destId="{B98588D1-339E-48BC-896B-66F6F278AFFB}" srcOrd="4" destOrd="0" presId="urn:microsoft.com/office/officeart/2005/8/layout/hierarchy1"/>
    <dgm:cxn modelId="{664450F5-D565-4A87-9373-7429734DCBAE}" type="presParOf" srcId="{D77A4B2E-483D-4B00-9E44-8446297E1E24}" destId="{8BF12892-7531-468C-AC68-4B7EA2D824DE}" srcOrd="5" destOrd="0" presId="urn:microsoft.com/office/officeart/2005/8/layout/hierarchy1"/>
    <dgm:cxn modelId="{0454044F-1F53-4AFE-BF59-131558A81023}" type="presParOf" srcId="{8BF12892-7531-468C-AC68-4B7EA2D824DE}" destId="{252A24C7-EA59-420F-B953-E7AD3DFB6165}" srcOrd="0" destOrd="0" presId="urn:microsoft.com/office/officeart/2005/8/layout/hierarchy1"/>
    <dgm:cxn modelId="{B5C29809-9A84-471E-88BE-00D69A5D564F}" type="presParOf" srcId="{252A24C7-EA59-420F-B953-E7AD3DFB6165}" destId="{8B241B43-00CB-4259-9A8F-E11871779CA6}" srcOrd="0" destOrd="0" presId="urn:microsoft.com/office/officeart/2005/8/layout/hierarchy1"/>
    <dgm:cxn modelId="{A51228AB-1BCB-416A-B221-2DFD4C35BD13}" type="presParOf" srcId="{252A24C7-EA59-420F-B953-E7AD3DFB6165}" destId="{B94638B6-3B9A-4571-85E5-8200025DEAED}" srcOrd="1" destOrd="0" presId="urn:microsoft.com/office/officeart/2005/8/layout/hierarchy1"/>
    <dgm:cxn modelId="{9FE93C98-F1C6-4799-A560-7C578827291E}" type="presParOf" srcId="{8BF12892-7531-468C-AC68-4B7EA2D824DE}" destId="{49634B4A-9BF1-4996-B3ED-20B84737AF9A}" srcOrd="1" destOrd="0" presId="urn:microsoft.com/office/officeart/2005/8/layout/hierarchy1"/>
    <dgm:cxn modelId="{D80D1598-39F3-4BB1-8A01-A63B1E2FF7BC}" type="presParOf" srcId="{D77A4B2E-483D-4B00-9E44-8446297E1E24}" destId="{1094836A-9824-489A-8C68-AEF7BC1B1254}" srcOrd="6" destOrd="0" presId="urn:microsoft.com/office/officeart/2005/8/layout/hierarchy1"/>
    <dgm:cxn modelId="{AE499B01-4A02-4396-BA27-A1DF720CEFF8}" type="presParOf" srcId="{D77A4B2E-483D-4B00-9E44-8446297E1E24}" destId="{5D7EBBCC-9DA0-4FD2-9ABB-E3879CA6A871}" srcOrd="7" destOrd="0" presId="urn:microsoft.com/office/officeart/2005/8/layout/hierarchy1"/>
    <dgm:cxn modelId="{CC628D97-C437-4819-8994-6BBEF3FFCF75}" type="presParOf" srcId="{5D7EBBCC-9DA0-4FD2-9ABB-E3879CA6A871}" destId="{9CE76345-9DAA-456B-8892-15163DA2D96F}" srcOrd="0" destOrd="0" presId="urn:microsoft.com/office/officeart/2005/8/layout/hierarchy1"/>
    <dgm:cxn modelId="{CB28D351-AE84-48A3-BBC7-723771A76D5D}" type="presParOf" srcId="{9CE76345-9DAA-456B-8892-15163DA2D96F}" destId="{69A9EF8D-9FCF-4897-99C6-8219779AAC8F}" srcOrd="0" destOrd="0" presId="urn:microsoft.com/office/officeart/2005/8/layout/hierarchy1"/>
    <dgm:cxn modelId="{D4E2EE2F-22BB-4046-BDA7-88843AC155C5}" type="presParOf" srcId="{9CE76345-9DAA-456B-8892-15163DA2D96F}" destId="{A3B7220C-EA2A-487A-B2F6-0CDD257D1642}" srcOrd="1" destOrd="0" presId="urn:microsoft.com/office/officeart/2005/8/layout/hierarchy1"/>
    <dgm:cxn modelId="{C73028E3-AA25-4DEA-90BB-647FCB6884C6}" type="presParOf" srcId="{5D7EBBCC-9DA0-4FD2-9ABB-E3879CA6A871}" destId="{9BED4705-8D3D-45A5-97C5-5D8C351F02B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B540D9F-A452-47AE-BEF5-4B02ED319969}" type="doc">
      <dgm:prSet loTypeId="urn:microsoft.com/office/officeart/2005/8/layout/vList2" loCatId="list" qsTypeId="urn:microsoft.com/office/officeart/2005/8/quickstyle/simple5" qsCatId="simple" csTypeId="urn:microsoft.com/office/officeart/2005/8/colors/accent2_2" csCatId="accent2"/>
      <dgm:spPr/>
      <dgm:t>
        <a:bodyPr/>
        <a:lstStyle/>
        <a:p>
          <a:endParaRPr lang="en-US"/>
        </a:p>
      </dgm:t>
    </dgm:pt>
    <dgm:pt modelId="{0E3300A2-3CDE-4B36-8730-73BD70219EE5}">
      <dgm:prSet/>
      <dgm:spPr/>
      <dgm:t>
        <a:bodyPr/>
        <a:lstStyle/>
        <a:p>
          <a:r>
            <a:rPr lang="en-US" b="0" i="0"/>
            <a:t>Transitive closure</a:t>
          </a:r>
          <a:endParaRPr lang="en-US"/>
        </a:p>
      </dgm:t>
    </dgm:pt>
    <dgm:pt modelId="{DA5E2520-D0E4-4CB2-881C-E826B2077F76}" type="parTrans" cxnId="{FAB53E67-578D-4286-8231-BE01F2BBFEAC}">
      <dgm:prSet/>
      <dgm:spPr/>
      <dgm:t>
        <a:bodyPr/>
        <a:lstStyle/>
        <a:p>
          <a:endParaRPr lang="en-US"/>
        </a:p>
      </dgm:t>
    </dgm:pt>
    <dgm:pt modelId="{1DA40ED7-0556-4714-8A30-E3974F742720}" type="sibTrans" cxnId="{FAB53E67-578D-4286-8231-BE01F2BBFEAC}">
      <dgm:prSet/>
      <dgm:spPr/>
      <dgm:t>
        <a:bodyPr/>
        <a:lstStyle/>
        <a:p>
          <a:endParaRPr lang="en-US"/>
        </a:p>
      </dgm:t>
    </dgm:pt>
    <dgm:pt modelId="{A7660A9D-73CF-4F39-B11B-5CFBC4C3B120}">
      <dgm:prSet/>
      <dgm:spPr/>
      <dgm:t>
        <a:bodyPr/>
        <a:lstStyle/>
        <a:p>
          <a:r>
            <a:rPr lang="en-US" b="0" i="0"/>
            <a:t>Triangle counting</a:t>
          </a:r>
          <a:endParaRPr lang="en-US"/>
        </a:p>
      </dgm:t>
    </dgm:pt>
    <dgm:pt modelId="{D492D7AA-1290-42CB-BCD9-BDEAD2F0CDC9}" type="parTrans" cxnId="{7C5B44CF-318D-48EE-A863-63E85316B183}">
      <dgm:prSet/>
      <dgm:spPr/>
      <dgm:t>
        <a:bodyPr/>
        <a:lstStyle/>
        <a:p>
          <a:endParaRPr lang="en-US"/>
        </a:p>
      </dgm:t>
    </dgm:pt>
    <dgm:pt modelId="{5054C3D9-58AD-4A1C-90AF-8DD1BF4C9CD5}" type="sibTrans" cxnId="{7C5B44CF-318D-48EE-A863-63E85316B183}">
      <dgm:prSet/>
      <dgm:spPr/>
      <dgm:t>
        <a:bodyPr/>
        <a:lstStyle/>
        <a:p>
          <a:endParaRPr lang="en-US"/>
        </a:p>
      </dgm:t>
    </dgm:pt>
    <dgm:pt modelId="{57E61712-E7B0-4DE6-AE4A-9DA6BE2FDB58}">
      <dgm:prSet/>
      <dgm:spPr/>
      <dgm:t>
        <a:bodyPr/>
        <a:lstStyle/>
        <a:p>
          <a:r>
            <a:rPr lang="en-US" b="0" i="0"/>
            <a:t>Finding maximal cliques</a:t>
          </a:r>
          <a:endParaRPr lang="en-US"/>
        </a:p>
      </dgm:t>
    </dgm:pt>
    <dgm:pt modelId="{5D4567CC-1D25-47E9-AE8F-AB0379DE0C3C}" type="parTrans" cxnId="{5105F0A0-4470-4340-86BB-2A8E8748DF51}">
      <dgm:prSet/>
      <dgm:spPr/>
      <dgm:t>
        <a:bodyPr/>
        <a:lstStyle/>
        <a:p>
          <a:endParaRPr lang="en-US"/>
        </a:p>
      </dgm:t>
    </dgm:pt>
    <dgm:pt modelId="{81A087B9-DE50-4ECA-83BE-43A91784E055}" type="sibTrans" cxnId="{5105F0A0-4470-4340-86BB-2A8E8748DF51}">
      <dgm:prSet/>
      <dgm:spPr/>
      <dgm:t>
        <a:bodyPr/>
        <a:lstStyle/>
        <a:p>
          <a:endParaRPr lang="en-US"/>
        </a:p>
      </dgm:t>
    </dgm:pt>
    <dgm:pt modelId="{571690D4-DB53-4C82-8E77-729769648522}">
      <dgm:prSet/>
      <dgm:spPr/>
      <dgm:t>
        <a:bodyPr/>
        <a:lstStyle/>
        <a:p>
          <a:r>
            <a:rPr lang="en-US" b="0" i="0"/>
            <a:t>Finding frequent </a:t>
          </a:r>
          <a:r>
            <a:rPr lang="en-US" b="0" i="0" err="1"/>
            <a:t>itemsets</a:t>
          </a:r>
          <a:endParaRPr lang="en-US" err="1"/>
        </a:p>
      </dgm:t>
    </dgm:pt>
    <dgm:pt modelId="{4C660B6D-9290-4439-82FF-23F2B0D0BF4F}" type="parTrans" cxnId="{3C945B88-E33C-4BD1-BBAC-7B2002041F1A}">
      <dgm:prSet/>
      <dgm:spPr/>
      <dgm:t>
        <a:bodyPr/>
        <a:lstStyle/>
        <a:p>
          <a:endParaRPr lang="en-US"/>
        </a:p>
      </dgm:t>
    </dgm:pt>
    <dgm:pt modelId="{776CF532-C769-4D2A-B6CE-F36919951EF0}" type="sibTrans" cxnId="{3C945B88-E33C-4BD1-BBAC-7B2002041F1A}">
      <dgm:prSet/>
      <dgm:spPr/>
      <dgm:t>
        <a:bodyPr/>
        <a:lstStyle/>
        <a:p>
          <a:endParaRPr lang="en-US"/>
        </a:p>
      </dgm:t>
    </dgm:pt>
    <dgm:pt modelId="{AFE76347-0526-426B-BEA7-85FF40D84648}">
      <dgm:prSet/>
      <dgm:spPr/>
      <dgm:t>
        <a:bodyPr/>
        <a:lstStyle/>
        <a:p>
          <a:pPr rtl="0"/>
          <a:r>
            <a:rPr lang="en-US" b="0" i="0">
              <a:latin typeface="Proxima Nova Bl"/>
            </a:rPr>
            <a:t>Data mining</a:t>
          </a:r>
          <a:endParaRPr lang="en-US"/>
        </a:p>
      </dgm:t>
    </dgm:pt>
    <dgm:pt modelId="{1D074D37-D7F4-430B-A758-4E37ABFD8BDC}" type="parTrans" cxnId="{FDA56398-1E83-4292-A8D3-305A35E25D18}">
      <dgm:prSet/>
      <dgm:spPr/>
      <dgm:t>
        <a:bodyPr/>
        <a:lstStyle/>
        <a:p>
          <a:endParaRPr lang="en-US"/>
        </a:p>
      </dgm:t>
    </dgm:pt>
    <dgm:pt modelId="{FC127958-021E-4655-A43B-0236D62A59B9}" type="sibTrans" cxnId="{FDA56398-1E83-4292-A8D3-305A35E25D18}">
      <dgm:prSet/>
      <dgm:spPr/>
      <dgm:t>
        <a:bodyPr/>
        <a:lstStyle/>
        <a:p>
          <a:endParaRPr lang="en-US"/>
        </a:p>
      </dgm:t>
    </dgm:pt>
    <dgm:pt modelId="{10DC61BB-7E00-4BCF-A47E-FB30649DEC8B}" type="pres">
      <dgm:prSet presAssocID="{6B540D9F-A452-47AE-BEF5-4B02ED319969}" presName="linear" presStyleCnt="0">
        <dgm:presLayoutVars>
          <dgm:animLvl val="lvl"/>
          <dgm:resizeHandles val="exact"/>
        </dgm:presLayoutVars>
      </dgm:prSet>
      <dgm:spPr/>
    </dgm:pt>
    <dgm:pt modelId="{4DFED9DA-6895-41F7-92E9-D76A14BD3B09}" type="pres">
      <dgm:prSet presAssocID="{0E3300A2-3CDE-4B36-8730-73BD70219EE5}" presName="parentText" presStyleLbl="node1" presStyleIdx="0" presStyleCnt="5">
        <dgm:presLayoutVars>
          <dgm:chMax val="0"/>
          <dgm:bulletEnabled val="1"/>
        </dgm:presLayoutVars>
      </dgm:prSet>
      <dgm:spPr/>
    </dgm:pt>
    <dgm:pt modelId="{A2336C19-FF55-41F8-AF76-EB376D47006A}" type="pres">
      <dgm:prSet presAssocID="{1DA40ED7-0556-4714-8A30-E3974F742720}" presName="spacer" presStyleCnt="0"/>
      <dgm:spPr/>
    </dgm:pt>
    <dgm:pt modelId="{78B7C727-87B9-441D-A16F-72FE08AFEE04}" type="pres">
      <dgm:prSet presAssocID="{A7660A9D-73CF-4F39-B11B-5CFBC4C3B120}" presName="parentText" presStyleLbl="node1" presStyleIdx="1" presStyleCnt="5">
        <dgm:presLayoutVars>
          <dgm:chMax val="0"/>
          <dgm:bulletEnabled val="1"/>
        </dgm:presLayoutVars>
      </dgm:prSet>
      <dgm:spPr/>
    </dgm:pt>
    <dgm:pt modelId="{246F2143-E95F-411D-BF83-D29398EF6952}" type="pres">
      <dgm:prSet presAssocID="{5054C3D9-58AD-4A1C-90AF-8DD1BF4C9CD5}" presName="spacer" presStyleCnt="0"/>
      <dgm:spPr/>
    </dgm:pt>
    <dgm:pt modelId="{3D890BA4-E8A5-46AD-8BB3-19B5C362550A}" type="pres">
      <dgm:prSet presAssocID="{57E61712-E7B0-4DE6-AE4A-9DA6BE2FDB58}" presName="parentText" presStyleLbl="node1" presStyleIdx="2" presStyleCnt="5">
        <dgm:presLayoutVars>
          <dgm:chMax val="0"/>
          <dgm:bulletEnabled val="1"/>
        </dgm:presLayoutVars>
      </dgm:prSet>
      <dgm:spPr/>
    </dgm:pt>
    <dgm:pt modelId="{4740FC06-581D-4FFB-9AF6-ABDEE15120E7}" type="pres">
      <dgm:prSet presAssocID="{81A087B9-DE50-4ECA-83BE-43A91784E055}" presName="spacer" presStyleCnt="0"/>
      <dgm:spPr/>
    </dgm:pt>
    <dgm:pt modelId="{B79EEE42-2BF6-48C0-BA41-FEC19396DF17}" type="pres">
      <dgm:prSet presAssocID="{571690D4-DB53-4C82-8E77-729769648522}" presName="parentText" presStyleLbl="node1" presStyleIdx="3" presStyleCnt="5">
        <dgm:presLayoutVars>
          <dgm:chMax val="0"/>
          <dgm:bulletEnabled val="1"/>
        </dgm:presLayoutVars>
      </dgm:prSet>
      <dgm:spPr/>
    </dgm:pt>
    <dgm:pt modelId="{14D2C226-2FEC-404C-A0DD-A1F5456150BE}" type="pres">
      <dgm:prSet presAssocID="{776CF532-C769-4D2A-B6CE-F36919951EF0}" presName="spacer" presStyleCnt="0"/>
      <dgm:spPr/>
    </dgm:pt>
    <dgm:pt modelId="{84596BF4-12A9-41C8-977A-055A9E6EA74C}" type="pres">
      <dgm:prSet presAssocID="{AFE76347-0526-426B-BEA7-85FF40D84648}" presName="parentText" presStyleLbl="node1" presStyleIdx="4" presStyleCnt="5">
        <dgm:presLayoutVars>
          <dgm:chMax val="0"/>
          <dgm:bulletEnabled val="1"/>
        </dgm:presLayoutVars>
      </dgm:prSet>
      <dgm:spPr/>
    </dgm:pt>
  </dgm:ptLst>
  <dgm:cxnLst>
    <dgm:cxn modelId="{C9FDAC2C-5E3D-474B-BC1D-DE38595C219A}" type="presOf" srcId="{6B540D9F-A452-47AE-BEF5-4B02ED319969}" destId="{10DC61BB-7E00-4BCF-A47E-FB30649DEC8B}" srcOrd="0" destOrd="0" presId="urn:microsoft.com/office/officeart/2005/8/layout/vList2"/>
    <dgm:cxn modelId="{65F1765B-AC7A-4E7D-BA49-18FF3A9EF799}" type="presOf" srcId="{57E61712-E7B0-4DE6-AE4A-9DA6BE2FDB58}" destId="{3D890BA4-E8A5-46AD-8BB3-19B5C362550A}" srcOrd="0" destOrd="0" presId="urn:microsoft.com/office/officeart/2005/8/layout/vList2"/>
    <dgm:cxn modelId="{FAB53E67-578D-4286-8231-BE01F2BBFEAC}" srcId="{6B540D9F-A452-47AE-BEF5-4B02ED319969}" destId="{0E3300A2-3CDE-4B36-8730-73BD70219EE5}" srcOrd="0" destOrd="0" parTransId="{DA5E2520-D0E4-4CB2-881C-E826B2077F76}" sibTransId="{1DA40ED7-0556-4714-8A30-E3974F742720}"/>
    <dgm:cxn modelId="{3C945B88-E33C-4BD1-BBAC-7B2002041F1A}" srcId="{6B540D9F-A452-47AE-BEF5-4B02ED319969}" destId="{571690D4-DB53-4C82-8E77-729769648522}" srcOrd="3" destOrd="0" parTransId="{4C660B6D-9290-4439-82FF-23F2B0D0BF4F}" sibTransId="{776CF532-C769-4D2A-B6CE-F36919951EF0}"/>
    <dgm:cxn modelId="{D800D493-5E21-434D-A4CD-F648E01F1405}" type="presOf" srcId="{AFE76347-0526-426B-BEA7-85FF40D84648}" destId="{84596BF4-12A9-41C8-977A-055A9E6EA74C}" srcOrd="0" destOrd="0" presId="urn:microsoft.com/office/officeart/2005/8/layout/vList2"/>
    <dgm:cxn modelId="{FDA56398-1E83-4292-A8D3-305A35E25D18}" srcId="{6B540D9F-A452-47AE-BEF5-4B02ED319969}" destId="{AFE76347-0526-426B-BEA7-85FF40D84648}" srcOrd="4" destOrd="0" parTransId="{1D074D37-D7F4-430B-A758-4E37ABFD8BDC}" sibTransId="{FC127958-021E-4655-A43B-0236D62A59B9}"/>
    <dgm:cxn modelId="{E3D87A9D-4209-477A-868B-284A57057F9E}" type="presOf" srcId="{571690D4-DB53-4C82-8E77-729769648522}" destId="{B79EEE42-2BF6-48C0-BA41-FEC19396DF17}" srcOrd="0" destOrd="0" presId="urn:microsoft.com/office/officeart/2005/8/layout/vList2"/>
    <dgm:cxn modelId="{5105F0A0-4470-4340-86BB-2A8E8748DF51}" srcId="{6B540D9F-A452-47AE-BEF5-4B02ED319969}" destId="{57E61712-E7B0-4DE6-AE4A-9DA6BE2FDB58}" srcOrd="2" destOrd="0" parTransId="{5D4567CC-1D25-47E9-AE8F-AB0379DE0C3C}" sibTransId="{81A087B9-DE50-4ECA-83BE-43A91784E055}"/>
    <dgm:cxn modelId="{7C5B44CF-318D-48EE-A863-63E85316B183}" srcId="{6B540D9F-A452-47AE-BEF5-4B02ED319969}" destId="{A7660A9D-73CF-4F39-B11B-5CFBC4C3B120}" srcOrd="1" destOrd="0" parTransId="{D492D7AA-1290-42CB-BCD9-BDEAD2F0CDC9}" sibTransId="{5054C3D9-58AD-4A1C-90AF-8DD1BF4C9CD5}"/>
    <dgm:cxn modelId="{14D7B4CF-D576-4D28-BA50-D725887C336A}" type="presOf" srcId="{0E3300A2-3CDE-4B36-8730-73BD70219EE5}" destId="{4DFED9DA-6895-41F7-92E9-D76A14BD3B09}" srcOrd="0" destOrd="0" presId="urn:microsoft.com/office/officeart/2005/8/layout/vList2"/>
    <dgm:cxn modelId="{A4EF4FF5-5C54-4541-BB34-D3A3C8560DAF}" type="presOf" srcId="{A7660A9D-73CF-4F39-B11B-5CFBC4C3B120}" destId="{78B7C727-87B9-441D-A16F-72FE08AFEE04}" srcOrd="0" destOrd="0" presId="urn:microsoft.com/office/officeart/2005/8/layout/vList2"/>
    <dgm:cxn modelId="{8B850BD5-9895-40E3-9A5F-C5AC71ED9F45}" type="presParOf" srcId="{10DC61BB-7E00-4BCF-A47E-FB30649DEC8B}" destId="{4DFED9DA-6895-41F7-92E9-D76A14BD3B09}" srcOrd="0" destOrd="0" presId="urn:microsoft.com/office/officeart/2005/8/layout/vList2"/>
    <dgm:cxn modelId="{486BDE50-0CD4-4916-883D-989342465FD3}" type="presParOf" srcId="{10DC61BB-7E00-4BCF-A47E-FB30649DEC8B}" destId="{A2336C19-FF55-41F8-AF76-EB376D47006A}" srcOrd="1" destOrd="0" presId="urn:microsoft.com/office/officeart/2005/8/layout/vList2"/>
    <dgm:cxn modelId="{3476724C-A9D2-4C75-B12D-CAE6CCD753B8}" type="presParOf" srcId="{10DC61BB-7E00-4BCF-A47E-FB30649DEC8B}" destId="{78B7C727-87B9-441D-A16F-72FE08AFEE04}" srcOrd="2" destOrd="0" presId="urn:microsoft.com/office/officeart/2005/8/layout/vList2"/>
    <dgm:cxn modelId="{8D45F3C5-9F88-4EAE-AA39-6BEFD1EE16CC}" type="presParOf" srcId="{10DC61BB-7E00-4BCF-A47E-FB30649DEC8B}" destId="{246F2143-E95F-411D-BF83-D29398EF6952}" srcOrd="3" destOrd="0" presId="urn:microsoft.com/office/officeart/2005/8/layout/vList2"/>
    <dgm:cxn modelId="{C4EBB890-B887-497F-A2CF-D1E002DCE726}" type="presParOf" srcId="{10DC61BB-7E00-4BCF-A47E-FB30649DEC8B}" destId="{3D890BA4-E8A5-46AD-8BB3-19B5C362550A}" srcOrd="4" destOrd="0" presId="urn:microsoft.com/office/officeart/2005/8/layout/vList2"/>
    <dgm:cxn modelId="{A204FA92-EDB9-48E8-9475-005EB723A80F}" type="presParOf" srcId="{10DC61BB-7E00-4BCF-A47E-FB30649DEC8B}" destId="{4740FC06-581D-4FFB-9AF6-ABDEE15120E7}" srcOrd="5" destOrd="0" presId="urn:microsoft.com/office/officeart/2005/8/layout/vList2"/>
    <dgm:cxn modelId="{66D161F0-48ED-4856-81BB-CDE686036679}" type="presParOf" srcId="{10DC61BB-7E00-4BCF-A47E-FB30649DEC8B}" destId="{B79EEE42-2BF6-48C0-BA41-FEC19396DF17}" srcOrd="6" destOrd="0" presId="urn:microsoft.com/office/officeart/2005/8/layout/vList2"/>
    <dgm:cxn modelId="{CE1C3788-D8D8-445E-A119-908B4FF29815}" type="presParOf" srcId="{10DC61BB-7E00-4BCF-A47E-FB30649DEC8B}" destId="{14D2C226-2FEC-404C-A0DD-A1F5456150BE}" srcOrd="7" destOrd="0" presId="urn:microsoft.com/office/officeart/2005/8/layout/vList2"/>
    <dgm:cxn modelId="{B8D7AEC3-D7FC-4337-8A7D-50CD42816588}" type="presParOf" srcId="{10DC61BB-7E00-4BCF-A47E-FB30649DEC8B}" destId="{84596BF4-12A9-41C8-977A-055A9E6EA74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accent4"/>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latin typeface="Arial" panose="020B0604020202020204"/>
            </a:rPr>
            <a:t>Iterative 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3879CC0A-B67B-464C-9904-C7DE23CE2AB9}" type="presOf" srcId="{2E863CA6-C61C-48E1-B1F7-23C32530A4D9}" destId="{2C09A2DA-7796-4C73-AAD4-19CFEE2CEF7E}"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B0FCB15F-005A-4E5E-8ED0-90F1CDF52774}" type="presOf" srcId="{DE4508E6-9EE0-43E0-9EAE-ADF0F9633DD4}" destId="{7FE70AFA-55E8-4613-A33B-EA0AE76C9AD4}"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3BB8ED46-E882-414D-B54F-089664E286DD}" srcId="{9282644F-8A9A-41D1-B179-5189BE7CBC0E}" destId="{BE622C65-53C8-4126-B8C2-FE77AB014D79}" srcOrd="5" destOrd="0" parTransId="{47D2AA61-5DC2-4244-96A5-18858D8326AD}" sibTransId="{0F094672-0393-48EA-BE5B-74F9F01E0CB0}"/>
    <dgm:cxn modelId="{D5A7BC4A-22A6-433D-B748-CE9A37F18579}" type="presOf" srcId="{12BD2786-2573-435A-B6A5-623288ED424E}" destId="{BBA07016-ECD0-4DEB-AC10-70061C4BBEF5}" srcOrd="0" destOrd="0" presId="urn:microsoft.com/office/officeart/2005/8/layout/chevron1"/>
    <dgm:cxn modelId="{5A41A66B-A3FB-4A62-937B-CF8114E9C8C2}" srcId="{9282644F-8A9A-41D1-B179-5189BE7CBC0E}" destId="{2E863CA6-C61C-48E1-B1F7-23C32530A4D9}" srcOrd="1" destOrd="0" parTransId="{5198F3BB-03AE-4C95-932F-B5D478745F79}" sibTransId="{3895CC76-0339-4B8C-903E-3A2D1423ECDC}"/>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707DEE99-54DE-43BA-9D7D-C1EF27D3B0CA}" type="presOf" srcId="{7E99A6CA-5026-4040-833B-A8C8AAD4A57C}" destId="{D231851A-63C4-4E22-83F6-5BAE9F5B02BA}"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A7FABAC6-0218-40E0-9688-FA00E974F05E}" type="presOf" srcId="{2EE0CFEB-61CA-4B68-82AD-8BA490BFB4B7}" destId="{8FC0DA5E-93D2-4C28-AB27-2CA1E7049F63}" srcOrd="0" destOrd="0" presId="urn:microsoft.com/office/officeart/2005/8/layout/chevron1"/>
    <dgm:cxn modelId="{187217D4-96B9-4219-B625-079905F124AE}" type="presOf" srcId="{6A89765F-0B1D-43FF-B234-A914A05E45C9}" destId="{295CC59F-4E75-4D13-96C1-E148539819F3}" srcOrd="0" destOrd="0" presId="urn:microsoft.com/office/officeart/2005/8/layout/chevron1"/>
    <dgm:cxn modelId="{CD2302D7-E8C0-47C4-BEF8-BD73425CC2FF}" type="presOf" srcId="{BE622C65-53C8-4126-B8C2-FE77AB014D79}" destId="{A30999E2-DFB0-4B8D-ABA9-4C498C7BBEB1}" srcOrd="0" destOrd="0" presId="urn:microsoft.com/office/officeart/2005/8/layout/chevron1"/>
    <dgm:cxn modelId="{934B04E7-578D-4F71-97DC-5CF87114FE31}"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A73D0ED8-F43C-4532-BAA1-E2ECE507441B}" type="presParOf" srcId="{6BA5C802-9B7D-4F57-AFDE-863AA5E1CB22}" destId="{8FC0DA5E-93D2-4C28-AB27-2CA1E7049F63}" srcOrd="0" destOrd="0" presId="urn:microsoft.com/office/officeart/2005/8/layout/chevron1"/>
    <dgm:cxn modelId="{D616FC2F-7EE2-40AE-98BA-557970BC1014}" type="presParOf" srcId="{6BA5C802-9B7D-4F57-AFDE-863AA5E1CB22}" destId="{4D48C505-5131-4580-B9D2-2EC5DF15A8F2}" srcOrd="1" destOrd="0" presId="urn:microsoft.com/office/officeart/2005/8/layout/chevron1"/>
    <dgm:cxn modelId="{5CC4D16A-E8B1-45C2-80C2-13D71266BCEF}" type="presParOf" srcId="{6BA5C802-9B7D-4F57-AFDE-863AA5E1CB22}" destId="{2C09A2DA-7796-4C73-AAD4-19CFEE2CEF7E}" srcOrd="2" destOrd="0" presId="urn:microsoft.com/office/officeart/2005/8/layout/chevron1"/>
    <dgm:cxn modelId="{5D4BF661-3EEF-460D-A7A1-0FC42C89727B}" type="presParOf" srcId="{6BA5C802-9B7D-4F57-AFDE-863AA5E1CB22}" destId="{37AAB5F0-CE95-4265-BB77-FA90C06D2FF6}" srcOrd="3" destOrd="0" presId="urn:microsoft.com/office/officeart/2005/8/layout/chevron1"/>
    <dgm:cxn modelId="{CC8C37CF-63C5-493B-BF73-9818CDCB9B29}" type="presParOf" srcId="{6BA5C802-9B7D-4F57-AFDE-863AA5E1CB22}" destId="{295CC59F-4E75-4D13-96C1-E148539819F3}" srcOrd="4" destOrd="0" presId="urn:microsoft.com/office/officeart/2005/8/layout/chevron1"/>
    <dgm:cxn modelId="{54611B37-E6CD-4905-9392-B6F7F0056B62}" type="presParOf" srcId="{6BA5C802-9B7D-4F57-AFDE-863AA5E1CB22}" destId="{A9FC10E1-A79D-44F5-94BC-C0C021116847}" srcOrd="5" destOrd="0" presId="urn:microsoft.com/office/officeart/2005/8/layout/chevron1"/>
    <dgm:cxn modelId="{7EAC09D8-05EF-4403-90CD-55163BD7F22B}" type="presParOf" srcId="{6BA5C802-9B7D-4F57-AFDE-863AA5E1CB22}" destId="{4360E84F-6075-4914-9739-402BE3DC173F}" srcOrd="6" destOrd="0" presId="urn:microsoft.com/office/officeart/2005/8/layout/chevron1"/>
    <dgm:cxn modelId="{C8577AC7-FE44-4565-8348-B775E4770008}" type="presParOf" srcId="{6BA5C802-9B7D-4F57-AFDE-863AA5E1CB22}" destId="{536C39A8-098F-42A4-B54A-C610FA6507A3}" srcOrd="7" destOrd="0" presId="urn:microsoft.com/office/officeart/2005/8/layout/chevron1"/>
    <dgm:cxn modelId="{3B1A67B6-8B45-4E71-B97D-164C1CF80818}" type="presParOf" srcId="{6BA5C802-9B7D-4F57-AFDE-863AA5E1CB22}" destId="{D231851A-63C4-4E22-83F6-5BAE9F5B02BA}" srcOrd="8" destOrd="0" presId="urn:microsoft.com/office/officeart/2005/8/layout/chevron1"/>
    <dgm:cxn modelId="{007D4A7B-EDCD-4471-A143-9C6F52593DF3}" type="presParOf" srcId="{6BA5C802-9B7D-4F57-AFDE-863AA5E1CB22}" destId="{20A66AB8-5D81-40BC-A6BF-E32FB6E90CB9}" srcOrd="9" destOrd="0" presId="urn:microsoft.com/office/officeart/2005/8/layout/chevron1"/>
    <dgm:cxn modelId="{254CFE15-927D-44BF-8CE8-2BBE584C9F8F}" type="presParOf" srcId="{6BA5C802-9B7D-4F57-AFDE-863AA5E1CB22}" destId="{A30999E2-DFB0-4B8D-ABA9-4C498C7BBEB1}" srcOrd="10" destOrd="0" presId="urn:microsoft.com/office/officeart/2005/8/layout/chevron1"/>
    <dgm:cxn modelId="{B29D3218-5EB6-4811-A3AC-CE0C6CDD497C}" type="presParOf" srcId="{6BA5C802-9B7D-4F57-AFDE-863AA5E1CB22}" destId="{A5236ADF-212D-456D-B057-36036DB5DACB}" srcOrd="11" destOrd="0" presId="urn:microsoft.com/office/officeart/2005/8/layout/chevron1"/>
    <dgm:cxn modelId="{6ED7B153-098C-4A46-878B-DEDC3FC2EA33}" type="presParOf" srcId="{6BA5C802-9B7D-4F57-AFDE-863AA5E1CB22}" destId="{7FE70AFA-55E8-4613-A33B-EA0AE76C9AD4}" srcOrd="12" destOrd="0" presId="urn:microsoft.com/office/officeart/2005/8/layout/chevron1"/>
    <dgm:cxn modelId="{F9490270-B9AA-4944-9DBE-56FED78F6674}" type="presParOf" srcId="{6BA5C802-9B7D-4F57-AFDE-863AA5E1CB22}" destId="{01058B65-7407-475B-925F-4215B83E5A80}" srcOrd="13" destOrd="0" presId="urn:microsoft.com/office/officeart/2005/8/layout/chevron1"/>
    <dgm:cxn modelId="{886AA14D-D027-4FFD-8BE3-52FB27CB86B2}"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a:solidFill>
          <a:schemeClr val="bg1"/>
        </a:solidFill>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a:solidFill>
          <a:schemeClr val="bg1"/>
        </a:solidFill>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a:solidFill>
          <a:schemeClr val="accent4"/>
        </a:solidFill>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10593A15-B349-49C0-AEE2-F79574F818AB}" type="presOf" srcId="{6EBAEA5C-7CD7-4CFE-AB6A-C24C2A71D98D}" destId="{4360E84F-6075-4914-9739-402BE3DC173F}" srcOrd="0" destOrd="0" presId="urn:microsoft.com/office/officeart/2005/8/layout/chevron1"/>
    <dgm:cxn modelId="{16860523-6E81-4E19-9A39-927F1C3F4096}" type="presOf" srcId="{7E99A6CA-5026-4040-833B-A8C8AAD4A57C}" destId="{D231851A-63C4-4E22-83F6-5BAE9F5B02BA}"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43C29E60-8495-4C91-868A-796E769FF2E0}" srcId="{9282644F-8A9A-41D1-B179-5189BE7CBC0E}" destId="{6EBAEA5C-7CD7-4CFE-AB6A-C24C2A71D98D}" srcOrd="3" destOrd="0" parTransId="{08EE8347-A669-465B-85D3-ACE9E9716734}" sibTransId="{D639C7C7-C311-4B0E-BBC6-16CA6B05D566}"/>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8836BC6C-E213-4521-94B1-65D93D52E7C2}" type="presOf" srcId="{DE4508E6-9EE0-43E0-9EAE-ADF0F9633DD4}" destId="{7FE70AFA-55E8-4613-A33B-EA0AE76C9AD4}" srcOrd="0" destOrd="0" presId="urn:microsoft.com/office/officeart/2005/8/layout/chevron1"/>
    <dgm:cxn modelId="{D7558670-2AB6-4BA0-A0F2-F92CE0F326A5}" type="presOf" srcId="{12BD2786-2573-435A-B6A5-623288ED424E}" destId="{BBA07016-ECD0-4DEB-AC10-70061C4BBEF5}" srcOrd="0" destOrd="0" presId="urn:microsoft.com/office/officeart/2005/8/layout/chevron1"/>
    <dgm:cxn modelId="{9D707655-3208-48FE-B536-FA9D342509FB}" type="presOf" srcId="{6A89765F-0B1D-43FF-B234-A914A05E45C9}" destId="{295CC59F-4E75-4D13-96C1-E148539819F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67AC7BBF-D047-4F26-BA4E-E4DBFB78D5E3}" srcId="{9282644F-8A9A-41D1-B179-5189BE7CBC0E}" destId="{2EE0CFEB-61CA-4B68-82AD-8BA490BFB4B7}" srcOrd="0" destOrd="0" parTransId="{A271F729-4F10-4E82-96F6-61D5AD7D7E04}" sibTransId="{543756F9-92AB-4527-95CB-1166085951FB}"/>
    <dgm:cxn modelId="{75BCB5C5-6DA9-4215-A0EF-F5897C341DDB}" type="presOf" srcId="{2E863CA6-C61C-48E1-B1F7-23C32530A4D9}" destId="{2C09A2DA-7796-4C73-AAD4-19CFEE2CEF7E}" srcOrd="0" destOrd="0" presId="urn:microsoft.com/office/officeart/2005/8/layout/chevron1"/>
    <dgm:cxn modelId="{FF5D67D2-A56E-41FC-A9C7-168B5A7A14CF}" type="presOf" srcId="{BE622C65-53C8-4126-B8C2-FE77AB014D79}" destId="{A30999E2-DFB0-4B8D-ABA9-4C498C7BBEB1}" srcOrd="0" destOrd="0" presId="urn:microsoft.com/office/officeart/2005/8/layout/chevron1"/>
    <dgm:cxn modelId="{F529E2D6-90B6-4A67-B7F7-11F0411F7615}" type="presOf" srcId="{2EE0CFEB-61CA-4B68-82AD-8BA490BFB4B7}" destId="{8FC0DA5E-93D2-4C28-AB27-2CA1E7049F63}"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28D0983B-965D-4D50-A212-A152F8E3F192}" type="presParOf" srcId="{6BA5C802-9B7D-4F57-AFDE-863AA5E1CB22}" destId="{8FC0DA5E-93D2-4C28-AB27-2CA1E7049F63}" srcOrd="0" destOrd="0" presId="urn:microsoft.com/office/officeart/2005/8/layout/chevron1"/>
    <dgm:cxn modelId="{49CC9C9E-01B9-48C5-B6AB-AE179F74ACAB}" type="presParOf" srcId="{6BA5C802-9B7D-4F57-AFDE-863AA5E1CB22}" destId="{4D48C505-5131-4580-B9D2-2EC5DF15A8F2}" srcOrd="1" destOrd="0" presId="urn:microsoft.com/office/officeart/2005/8/layout/chevron1"/>
    <dgm:cxn modelId="{5B94C512-2852-43B8-86D9-BD0E9F5D1B23}" type="presParOf" srcId="{6BA5C802-9B7D-4F57-AFDE-863AA5E1CB22}" destId="{2C09A2DA-7796-4C73-AAD4-19CFEE2CEF7E}" srcOrd="2" destOrd="0" presId="urn:microsoft.com/office/officeart/2005/8/layout/chevron1"/>
    <dgm:cxn modelId="{B08AE084-6593-4FD5-A4D4-509B95DE5F3C}" type="presParOf" srcId="{6BA5C802-9B7D-4F57-AFDE-863AA5E1CB22}" destId="{37AAB5F0-CE95-4265-BB77-FA90C06D2FF6}" srcOrd="3" destOrd="0" presId="urn:microsoft.com/office/officeart/2005/8/layout/chevron1"/>
    <dgm:cxn modelId="{BA58AB1B-8880-4671-8966-3EAC784CEDD1}" type="presParOf" srcId="{6BA5C802-9B7D-4F57-AFDE-863AA5E1CB22}" destId="{295CC59F-4E75-4D13-96C1-E148539819F3}" srcOrd="4" destOrd="0" presId="urn:microsoft.com/office/officeart/2005/8/layout/chevron1"/>
    <dgm:cxn modelId="{E7447D20-12B7-493D-B84D-E7AC62BCCEEA}" type="presParOf" srcId="{6BA5C802-9B7D-4F57-AFDE-863AA5E1CB22}" destId="{A9FC10E1-A79D-44F5-94BC-C0C021116847}" srcOrd="5" destOrd="0" presId="urn:microsoft.com/office/officeart/2005/8/layout/chevron1"/>
    <dgm:cxn modelId="{DF7F265B-11E6-4B98-8A78-726D6542AC9F}" type="presParOf" srcId="{6BA5C802-9B7D-4F57-AFDE-863AA5E1CB22}" destId="{4360E84F-6075-4914-9739-402BE3DC173F}" srcOrd="6" destOrd="0" presId="urn:microsoft.com/office/officeart/2005/8/layout/chevron1"/>
    <dgm:cxn modelId="{272CE9E5-56CF-4F0A-93D3-A17805FC5D96}" type="presParOf" srcId="{6BA5C802-9B7D-4F57-AFDE-863AA5E1CB22}" destId="{536C39A8-098F-42A4-B54A-C610FA6507A3}" srcOrd="7" destOrd="0" presId="urn:microsoft.com/office/officeart/2005/8/layout/chevron1"/>
    <dgm:cxn modelId="{43502DA6-6D75-411E-AB9E-BA2533F1F838}" type="presParOf" srcId="{6BA5C802-9B7D-4F57-AFDE-863AA5E1CB22}" destId="{D231851A-63C4-4E22-83F6-5BAE9F5B02BA}" srcOrd="8" destOrd="0" presId="urn:microsoft.com/office/officeart/2005/8/layout/chevron1"/>
    <dgm:cxn modelId="{8219C4A1-55FD-4B65-9198-CF35B24B91EA}" type="presParOf" srcId="{6BA5C802-9B7D-4F57-AFDE-863AA5E1CB22}" destId="{20A66AB8-5D81-40BC-A6BF-E32FB6E90CB9}" srcOrd="9" destOrd="0" presId="urn:microsoft.com/office/officeart/2005/8/layout/chevron1"/>
    <dgm:cxn modelId="{B624E5C2-2133-4021-A491-C604E6CCEA93}" type="presParOf" srcId="{6BA5C802-9B7D-4F57-AFDE-863AA5E1CB22}" destId="{A30999E2-DFB0-4B8D-ABA9-4C498C7BBEB1}" srcOrd="10" destOrd="0" presId="urn:microsoft.com/office/officeart/2005/8/layout/chevron1"/>
    <dgm:cxn modelId="{EAC40029-588D-4901-94A3-FEA9D0A87188}" type="presParOf" srcId="{6BA5C802-9B7D-4F57-AFDE-863AA5E1CB22}" destId="{A5236ADF-212D-456D-B057-36036DB5DACB}" srcOrd="11" destOrd="0" presId="urn:microsoft.com/office/officeart/2005/8/layout/chevron1"/>
    <dgm:cxn modelId="{367B4137-F914-4EAC-9910-C2BD161FF8CF}" type="presParOf" srcId="{6BA5C802-9B7D-4F57-AFDE-863AA5E1CB22}" destId="{7FE70AFA-55E8-4613-A33B-EA0AE76C9AD4}" srcOrd="12" destOrd="0" presId="urn:microsoft.com/office/officeart/2005/8/layout/chevron1"/>
    <dgm:cxn modelId="{0313F8D3-EF0A-423A-B876-A8484794F3EC}" type="presParOf" srcId="{6BA5C802-9B7D-4F57-AFDE-863AA5E1CB22}" destId="{01058B65-7407-475B-925F-4215B83E5A80}" srcOrd="13" destOrd="0" presId="urn:microsoft.com/office/officeart/2005/8/layout/chevron1"/>
    <dgm:cxn modelId="{25FBA8D7-0077-4E36-95B1-C51017E38C2E}"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latin typeface="Arial" panose="020B0604020202020204"/>
            </a:rPr>
            <a:t>Iterative 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accent4"/>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B5630E-CC7A-4A87-BEB3-E16A8094B1A9}" type="doc">
      <dgm:prSet loTypeId="urn:microsoft.com/office/officeart/2008/layout/LinedList" loCatId="list" qsTypeId="urn:microsoft.com/office/officeart/2005/8/quickstyle/simple5" qsCatId="simple" csTypeId="urn:microsoft.com/office/officeart/2005/8/colors/accent1_2" csCatId="accent1" phldr="1"/>
      <dgm:spPr/>
      <dgm:t>
        <a:bodyPr/>
        <a:lstStyle/>
        <a:p>
          <a:endParaRPr lang="en-US"/>
        </a:p>
      </dgm:t>
    </dgm:pt>
    <dgm:pt modelId="{1F7399EF-F774-4531-A993-C86B3F25A08A}">
      <dgm:prSet/>
      <dgm:spPr/>
      <dgm:t>
        <a:bodyPr/>
        <a:lstStyle/>
        <a:p>
          <a:r>
            <a:rPr lang="en-US" b="1" i="0"/>
            <a:t>Massive parallel processing</a:t>
          </a:r>
          <a:r>
            <a:rPr lang="en-US" b="0" i="0"/>
            <a:t>: Scientific simulations</a:t>
          </a:r>
          <a:endParaRPr lang="en-US"/>
        </a:p>
      </dgm:t>
    </dgm:pt>
    <dgm:pt modelId="{E6444592-2DFD-426F-BA28-D8623EC6F658}" type="parTrans" cxnId="{1F6B4831-A1E7-4D1C-8C4A-BBDB79EAB9E5}">
      <dgm:prSet/>
      <dgm:spPr/>
      <dgm:t>
        <a:bodyPr/>
        <a:lstStyle/>
        <a:p>
          <a:endParaRPr lang="en-US"/>
        </a:p>
      </dgm:t>
    </dgm:pt>
    <dgm:pt modelId="{39B7F3E6-4CE2-408F-AA8C-1B9688833372}" type="sibTrans" cxnId="{1F6B4831-A1E7-4D1C-8C4A-BBDB79EAB9E5}">
      <dgm:prSet/>
      <dgm:spPr/>
      <dgm:t>
        <a:bodyPr/>
        <a:lstStyle/>
        <a:p>
          <a:endParaRPr lang="en-US"/>
        </a:p>
      </dgm:t>
    </dgm:pt>
    <dgm:pt modelId="{9B187C45-EEEB-4496-8401-21589106F7CC}">
      <dgm:prSet/>
      <dgm:spPr/>
      <dgm:t>
        <a:bodyPr/>
        <a:lstStyle/>
        <a:p>
          <a:r>
            <a:rPr lang="en-US" b="1" i="0"/>
            <a:t>Efficient large dataset handling</a:t>
          </a:r>
          <a:r>
            <a:rPr lang="en-US" b="0" i="0"/>
            <a:t>: Machine learning algorithms</a:t>
          </a:r>
          <a:endParaRPr lang="en-US"/>
        </a:p>
      </dgm:t>
    </dgm:pt>
    <dgm:pt modelId="{0747EF26-A21E-4DDE-AC8B-428BD3BEF82C}" type="parTrans" cxnId="{AB46115C-B4F0-4322-A7BF-64636E1E8F9A}">
      <dgm:prSet/>
      <dgm:spPr/>
      <dgm:t>
        <a:bodyPr/>
        <a:lstStyle/>
        <a:p>
          <a:endParaRPr lang="en-US"/>
        </a:p>
      </dgm:t>
    </dgm:pt>
    <dgm:pt modelId="{013E8D5D-62D5-439C-A0A1-75F2D97AB67C}" type="sibTrans" cxnId="{AB46115C-B4F0-4322-A7BF-64636E1E8F9A}">
      <dgm:prSet/>
      <dgm:spPr/>
      <dgm:t>
        <a:bodyPr/>
        <a:lstStyle/>
        <a:p>
          <a:endParaRPr lang="en-US"/>
        </a:p>
      </dgm:t>
    </dgm:pt>
    <dgm:pt modelId="{0C136D77-C97B-4E05-8851-CFA51904743B}">
      <dgm:prSet/>
      <dgm:spPr/>
      <dgm:t>
        <a:bodyPr/>
        <a:lstStyle/>
        <a:p>
          <a:r>
            <a:rPr lang="en-US" b="1" i="0"/>
            <a:t>Real-time processing</a:t>
          </a:r>
          <a:r>
            <a:rPr lang="en-US" b="0" i="0"/>
            <a:t>: </a:t>
          </a:r>
          <a:br>
            <a:rPr lang="en-US" b="0" i="0"/>
          </a:br>
          <a:r>
            <a:rPr lang="en-US" b="0" i="0"/>
            <a:t>Gaming and streaming</a:t>
          </a:r>
          <a:endParaRPr lang="en-US"/>
        </a:p>
      </dgm:t>
    </dgm:pt>
    <dgm:pt modelId="{DBE6F99A-FB10-4DF7-AB42-B02C69981131}" type="parTrans" cxnId="{E2A579D4-AF9F-4783-A597-F084BA554D1F}">
      <dgm:prSet/>
      <dgm:spPr/>
      <dgm:t>
        <a:bodyPr/>
        <a:lstStyle/>
        <a:p>
          <a:endParaRPr lang="en-US"/>
        </a:p>
      </dgm:t>
    </dgm:pt>
    <dgm:pt modelId="{492FAA71-88C1-4DFC-B97E-B86FEAEE2D00}" type="sibTrans" cxnId="{E2A579D4-AF9F-4783-A597-F084BA554D1F}">
      <dgm:prSet/>
      <dgm:spPr/>
      <dgm:t>
        <a:bodyPr/>
        <a:lstStyle/>
        <a:p>
          <a:endParaRPr lang="en-US"/>
        </a:p>
      </dgm:t>
    </dgm:pt>
    <dgm:pt modelId="{6AFEA32B-530C-4780-A6E5-2BCCC7757B5B}">
      <dgm:prSet/>
      <dgm:spPr/>
      <dgm:t>
        <a:bodyPr/>
        <a:lstStyle/>
        <a:p>
          <a:r>
            <a:rPr lang="en-US" b="1" i="0"/>
            <a:t>Accelerated financial modeling</a:t>
          </a:r>
          <a:r>
            <a:rPr lang="en-US" b="0" i="0"/>
            <a:t>: Risk assessment and pricing</a:t>
          </a:r>
          <a:endParaRPr lang="en-US"/>
        </a:p>
      </dgm:t>
    </dgm:pt>
    <dgm:pt modelId="{EC4EAE15-4477-4926-B62F-769C9024D0EB}" type="parTrans" cxnId="{2CE5D69E-9068-4F96-8374-EF41DB683BF3}">
      <dgm:prSet/>
      <dgm:spPr/>
      <dgm:t>
        <a:bodyPr/>
        <a:lstStyle/>
        <a:p>
          <a:endParaRPr lang="en-US"/>
        </a:p>
      </dgm:t>
    </dgm:pt>
    <dgm:pt modelId="{AC8E1166-112E-4F5B-ADD5-DC440826E633}" type="sibTrans" cxnId="{2CE5D69E-9068-4F96-8374-EF41DB683BF3}">
      <dgm:prSet/>
      <dgm:spPr/>
      <dgm:t>
        <a:bodyPr/>
        <a:lstStyle/>
        <a:p>
          <a:endParaRPr lang="en-US"/>
        </a:p>
      </dgm:t>
    </dgm:pt>
    <dgm:pt modelId="{ED5957C7-6916-47A4-B67F-BD70D2E22193}" type="pres">
      <dgm:prSet presAssocID="{35B5630E-CC7A-4A87-BEB3-E16A8094B1A9}" presName="vert0" presStyleCnt="0">
        <dgm:presLayoutVars>
          <dgm:dir/>
          <dgm:animOne val="branch"/>
          <dgm:animLvl val="lvl"/>
        </dgm:presLayoutVars>
      </dgm:prSet>
      <dgm:spPr/>
    </dgm:pt>
    <dgm:pt modelId="{BD499A0C-86CF-49BB-AEC9-D6EE5FCBA18B}" type="pres">
      <dgm:prSet presAssocID="{1F7399EF-F774-4531-A993-C86B3F25A08A}" presName="thickLine" presStyleLbl="alignNode1" presStyleIdx="0" presStyleCnt="4"/>
      <dgm:spPr/>
    </dgm:pt>
    <dgm:pt modelId="{38D41D5A-352F-426A-A552-BDF37FD64F27}" type="pres">
      <dgm:prSet presAssocID="{1F7399EF-F774-4531-A993-C86B3F25A08A}" presName="horz1" presStyleCnt="0"/>
      <dgm:spPr/>
    </dgm:pt>
    <dgm:pt modelId="{FB35D55A-F779-4BEE-8314-CB12FD8B3041}" type="pres">
      <dgm:prSet presAssocID="{1F7399EF-F774-4531-A993-C86B3F25A08A}" presName="tx1" presStyleLbl="revTx" presStyleIdx="0" presStyleCnt="4"/>
      <dgm:spPr/>
    </dgm:pt>
    <dgm:pt modelId="{796F51FB-F16B-4519-969E-090FDEA8CC56}" type="pres">
      <dgm:prSet presAssocID="{1F7399EF-F774-4531-A993-C86B3F25A08A}" presName="vert1" presStyleCnt="0"/>
      <dgm:spPr/>
    </dgm:pt>
    <dgm:pt modelId="{F1377D88-3A35-4587-839C-5199B8A70A0E}" type="pres">
      <dgm:prSet presAssocID="{9B187C45-EEEB-4496-8401-21589106F7CC}" presName="thickLine" presStyleLbl="alignNode1" presStyleIdx="1" presStyleCnt="4"/>
      <dgm:spPr/>
    </dgm:pt>
    <dgm:pt modelId="{71BFEEF5-9A5E-45B9-B803-221579615352}" type="pres">
      <dgm:prSet presAssocID="{9B187C45-EEEB-4496-8401-21589106F7CC}" presName="horz1" presStyleCnt="0"/>
      <dgm:spPr/>
    </dgm:pt>
    <dgm:pt modelId="{2F3C7C89-D26F-426D-B138-618B2FF3AB0C}" type="pres">
      <dgm:prSet presAssocID="{9B187C45-EEEB-4496-8401-21589106F7CC}" presName="tx1" presStyleLbl="revTx" presStyleIdx="1" presStyleCnt="4"/>
      <dgm:spPr/>
    </dgm:pt>
    <dgm:pt modelId="{638622B5-470F-413E-A525-621A85FEC6C1}" type="pres">
      <dgm:prSet presAssocID="{9B187C45-EEEB-4496-8401-21589106F7CC}" presName="vert1" presStyleCnt="0"/>
      <dgm:spPr/>
    </dgm:pt>
    <dgm:pt modelId="{34CB7FE8-ADDB-4033-B01F-1FBBB6FCEA6F}" type="pres">
      <dgm:prSet presAssocID="{0C136D77-C97B-4E05-8851-CFA51904743B}" presName="thickLine" presStyleLbl="alignNode1" presStyleIdx="2" presStyleCnt="4"/>
      <dgm:spPr/>
    </dgm:pt>
    <dgm:pt modelId="{BF4F2FD8-3568-4D17-8B3F-18971B4203DA}" type="pres">
      <dgm:prSet presAssocID="{0C136D77-C97B-4E05-8851-CFA51904743B}" presName="horz1" presStyleCnt="0"/>
      <dgm:spPr/>
    </dgm:pt>
    <dgm:pt modelId="{4DDDFD0D-3C43-44AF-91A8-3579B1A82231}" type="pres">
      <dgm:prSet presAssocID="{0C136D77-C97B-4E05-8851-CFA51904743B}" presName="tx1" presStyleLbl="revTx" presStyleIdx="2" presStyleCnt="4"/>
      <dgm:spPr/>
    </dgm:pt>
    <dgm:pt modelId="{FBCD9283-B75F-4B90-8C00-483269525338}" type="pres">
      <dgm:prSet presAssocID="{0C136D77-C97B-4E05-8851-CFA51904743B}" presName="vert1" presStyleCnt="0"/>
      <dgm:spPr/>
    </dgm:pt>
    <dgm:pt modelId="{02D7381D-7563-4362-A70B-FDDCFA3AB03D}" type="pres">
      <dgm:prSet presAssocID="{6AFEA32B-530C-4780-A6E5-2BCCC7757B5B}" presName="thickLine" presStyleLbl="alignNode1" presStyleIdx="3" presStyleCnt="4"/>
      <dgm:spPr/>
    </dgm:pt>
    <dgm:pt modelId="{7B9F54FD-E816-4E17-AF2D-B6836CF2F13A}" type="pres">
      <dgm:prSet presAssocID="{6AFEA32B-530C-4780-A6E5-2BCCC7757B5B}" presName="horz1" presStyleCnt="0"/>
      <dgm:spPr/>
    </dgm:pt>
    <dgm:pt modelId="{21FC6A45-746F-4897-902F-A59A1CB9B649}" type="pres">
      <dgm:prSet presAssocID="{6AFEA32B-530C-4780-A6E5-2BCCC7757B5B}" presName="tx1" presStyleLbl="revTx" presStyleIdx="3" presStyleCnt="4"/>
      <dgm:spPr/>
    </dgm:pt>
    <dgm:pt modelId="{64EBD61E-E1CB-4D82-AD00-87F8E536DEF8}" type="pres">
      <dgm:prSet presAssocID="{6AFEA32B-530C-4780-A6E5-2BCCC7757B5B}" presName="vert1" presStyleCnt="0"/>
      <dgm:spPr/>
    </dgm:pt>
  </dgm:ptLst>
  <dgm:cxnLst>
    <dgm:cxn modelId="{1F6B4831-A1E7-4D1C-8C4A-BBDB79EAB9E5}" srcId="{35B5630E-CC7A-4A87-BEB3-E16A8094B1A9}" destId="{1F7399EF-F774-4531-A993-C86B3F25A08A}" srcOrd="0" destOrd="0" parTransId="{E6444592-2DFD-426F-BA28-D8623EC6F658}" sibTransId="{39B7F3E6-4CE2-408F-AA8C-1B9688833372}"/>
    <dgm:cxn modelId="{AB46115C-B4F0-4322-A7BF-64636E1E8F9A}" srcId="{35B5630E-CC7A-4A87-BEB3-E16A8094B1A9}" destId="{9B187C45-EEEB-4496-8401-21589106F7CC}" srcOrd="1" destOrd="0" parTransId="{0747EF26-A21E-4DDE-AC8B-428BD3BEF82C}" sibTransId="{013E8D5D-62D5-439C-A0A1-75F2D97AB67C}"/>
    <dgm:cxn modelId="{BAE34079-5052-4DF8-9B1B-74EC742C7931}" type="presOf" srcId="{1F7399EF-F774-4531-A993-C86B3F25A08A}" destId="{FB35D55A-F779-4BEE-8314-CB12FD8B3041}" srcOrd="0" destOrd="0" presId="urn:microsoft.com/office/officeart/2008/layout/LinedList"/>
    <dgm:cxn modelId="{2CE5D69E-9068-4F96-8374-EF41DB683BF3}" srcId="{35B5630E-CC7A-4A87-BEB3-E16A8094B1A9}" destId="{6AFEA32B-530C-4780-A6E5-2BCCC7757B5B}" srcOrd="3" destOrd="0" parTransId="{EC4EAE15-4477-4926-B62F-769C9024D0EB}" sibTransId="{AC8E1166-112E-4F5B-ADD5-DC440826E633}"/>
    <dgm:cxn modelId="{D26E3AC3-AB66-4417-B6A9-F3B6DD31AF8D}" type="presOf" srcId="{0C136D77-C97B-4E05-8851-CFA51904743B}" destId="{4DDDFD0D-3C43-44AF-91A8-3579B1A82231}" srcOrd="0" destOrd="0" presId="urn:microsoft.com/office/officeart/2008/layout/LinedList"/>
    <dgm:cxn modelId="{3D0419C8-520F-4933-AE95-5A3BFFC7EB86}" type="presOf" srcId="{6AFEA32B-530C-4780-A6E5-2BCCC7757B5B}" destId="{21FC6A45-746F-4897-902F-A59A1CB9B649}" srcOrd="0" destOrd="0" presId="urn:microsoft.com/office/officeart/2008/layout/LinedList"/>
    <dgm:cxn modelId="{E2A579D4-AF9F-4783-A597-F084BA554D1F}" srcId="{35B5630E-CC7A-4A87-BEB3-E16A8094B1A9}" destId="{0C136D77-C97B-4E05-8851-CFA51904743B}" srcOrd="2" destOrd="0" parTransId="{DBE6F99A-FB10-4DF7-AB42-B02C69981131}" sibTransId="{492FAA71-88C1-4DFC-B97E-B86FEAEE2D00}"/>
    <dgm:cxn modelId="{3C2F6EF8-1D5D-4CA9-88C9-ACA2260333CD}" type="presOf" srcId="{9B187C45-EEEB-4496-8401-21589106F7CC}" destId="{2F3C7C89-D26F-426D-B138-618B2FF3AB0C}" srcOrd="0" destOrd="0" presId="urn:microsoft.com/office/officeart/2008/layout/LinedList"/>
    <dgm:cxn modelId="{AFDC10FB-CBAE-44E6-8BD2-1EA107CCEC05}" type="presOf" srcId="{35B5630E-CC7A-4A87-BEB3-E16A8094B1A9}" destId="{ED5957C7-6916-47A4-B67F-BD70D2E22193}" srcOrd="0" destOrd="0" presId="urn:microsoft.com/office/officeart/2008/layout/LinedList"/>
    <dgm:cxn modelId="{D81FDA22-B3A4-442D-89A0-CC75802138BD}" type="presParOf" srcId="{ED5957C7-6916-47A4-B67F-BD70D2E22193}" destId="{BD499A0C-86CF-49BB-AEC9-D6EE5FCBA18B}" srcOrd="0" destOrd="0" presId="urn:microsoft.com/office/officeart/2008/layout/LinedList"/>
    <dgm:cxn modelId="{6BBBE61D-A0A3-4F65-B447-86466FC1F298}" type="presParOf" srcId="{ED5957C7-6916-47A4-B67F-BD70D2E22193}" destId="{38D41D5A-352F-426A-A552-BDF37FD64F27}" srcOrd="1" destOrd="0" presId="urn:microsoft.com/office/officeart/2008/layout/LinedList"/>
    <dgm:cxn modelId="{50C07DA9-F92F-414D-9AD9-74FDCF0E85EE}" type="presParOf" srcId="{38D41D5A-352F-426A-A552-BDF37FD64F27}" destId="{FB35D55A-F779-4BEE-8314-CB12FD8B3041}" srcOrd="0" destOrd="0" presId="urn:microsoft.com/office/officeart/2008/layout/LinedList"/>
    <dgm:cxn modelId="{E0C417BD-7062-4578-8F02-3FBF540BBE98}" type="presParOf" srcId="{38D41D5A-352F-426A-A552-BDF37FD64F27}" destId="{796F51FB-F16B-4519-969E-090FDEA8CC56}" srcOrd="1" destOrd="0" presId="urn:microsoft.com/office/officeart/2008/layout/LinedList"/>
    <dgm:cxn modelId="{6153694A-F585-49DA-9550-E2D6058834CE}" type="presParOf" srcId="{ED5957C7-6916-47A4-B67F-BD70D2E22193}" destId="{F1377D88-3A35-4587-839C-5199B8A70A0E}" srcOrd="2" destOrd="0" presId="urn:microsoft.com/office/officeart/2008/layout/LinedList"/>
    <dgm:cxn modelId="{77FFF458-892E-48B4-8C58-4F972C89AF62}" type="presParOf" srcId="{ED5957C7-6916-47A4-B67F-BD70D2E22193}" destId="{71BFEEF5-9A5E-45B9-B803-221579615352}" srcOrd="3" destOrd="0" presId="urn:microsoft.com/office/officeart/2008/layout/LinedList"/>
    <dgm:cxn modelId="{0A4FC36B-BBB6-480D-BB44-DDAA56CB9C59}" type="presParOf" srcId="{71BFEEF5-9A5E-45B9-B803-221579615352}" destId="{2F3C7C89-D26F-426D-B138-618B2FF3AB0C}" srcOrd="0" destOrd="0" presId="urn:microsoft.com/office/officeart/2008/layout/LinedList"/>
    <dgm:cxn modelId="{87A529AF-D4E0-4C4F-9978-B9610B45E0A9}" type="presParOf" srcId="{71BFEEF5-9A5E-45B9-B803-221579615352}" destId="{638622B5-470F-413E-A525-621A85FEC6C1}" srcOrd="1" destOrd="0" presId="urn:microsoft.com/office/officeart/2008/layout/LinedList"/>
    <dgm:cxn modelId="{9167D822-2EA9-48F6-83B3-671BCA786146}" type="presParOf" srcId="{ED5957C7-6916-47A4-B67F-BD70D2E22193}" destId="{34CB7FE8-ADDB-4033-B01F-1FBBB6FCEA6F}" srcOrd="4" destOrd="0" presId="urn:microsoft.com/office/officeart/2008/layout/LinedList"/>
    <dgm:cxn modelId="{65DA92E7-2B06-4FD2-9158-7D013351B79F}" type="presParOf" srcId="{ED5957C7-6916-47A4-B67F-BD70D2E22193}" destId="{BF4F2FD8-3568-4D17-8B3F-18971B4203DA}" srcOrd="5" destOrd="0" presId="urn:microsoft.com/office/officeart/2008/layout/LinedList"/>
    <dgm:cxn modelId="{E5CCB748-92B2-4966-9E51-B0C2213483E6}" type="presParOf" srcId="{BF4F2FD8-3568-4D17-8B3F-18971B4203DA}" destId="{4DDDFD0D-3C43-44AF-91A8-3579B1A82231}" srcOrd="0" destOrd="0" presId="urn:microsoft.com/office/officeart/2008/layout/LinedList"/>
    <dgm:cxn modelId="{C9565521-6127-49CF-8830-EAEE133D06FE}" type="presParOf" srcId="{BF4F2FD8-3568-4D17-8B3F-18971B4203DA}" destId="{FBCD9283-B75F-4B90-8C00-483269525338}" srcOrd="1" destOrd="0" presId="urn:microsoft.com/office/officeart/2008/layout/LinedList"/>
    <dgm:cxn modelId="{FB74885E-990F-44E3-B82E-EBD6B619B666}" type="presParOf" srcId="{ED5957C7-6916-47A4-B67F-BD70D2E22193}" destId="{02D7381D-7563-4362-A70B-FDDCFA3AB03D}" srcOrd="6" destOrd="0" presId="urn:microsoft.com/office/officeart/2008/layout/LinedList"/>
    <dgm:cxn modelId="{871CE34B-70E7-4C22-AD1C-F21325AF9222}" type="presParOf" srcId="{ED5957C7-6916-47A4-B67F-BD70D2E22193}" destId="{7B9F54FD-E816-4E17-AF2D-B6836CF2F13A}" srcOrd="7" destOrd="0" presId="urn:microsoft.com/office/officeart/2008/layout/LinedList"/>
    <dgm:cxn modelId="{C265BEDF-64B9-47F6-B252-CA2D099B998D}" type="presParOf" srcId="{7B9F54FD-E816-4E17-AF2D-B6836CF2F13A}" destId="{21FC6A45-746F-4897-902F-A59A1CB9B649}" srcOrd="0" destOrd="0" presId="urn:microsoft.com/office/officeart/2008/layout/LinedList"/>
    <dgm:cxn modelId="{85E5BFA5-92A3-48D9-B830-184DBA5F07B2}" type="presParOf" srcId="{7B9F54FD-E816-4E17-AF2D-B6836CF2F13A}" destId="{64EBD61E-E1CB-4D82-AD00-87F8E536DEF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B5B24D1-52DE-4B1B-8ED1-036759BD7997}" type="doc">
      <dgm:prSet loTypeId="urn:microsoft.com/office/officeart/2005/8/layout/vProcess5" loCatId="process" qsTypeId="urn:microsoft.com/office/officeart/2005/8/quickstyle/simple4" qsCatId="simple" csTypeId="urn:microsoft.com/office/officeart/2005/8/colors/accent2_2" csCatId="accent2"/>
      <dgm:spPr/>
      <dgm:t>
        <a:bodyPr/>
        <a:lstStyle/>
        <a:p>
          <a:endParaRPr lang="en-US"/>
        </a:p>
      </dgm:t>
    </dgm:pt>
    <dgm:pt modelId="{5AFC28D1-9FED-4796-A158-3846C4B6C6BB}">
      <dgm:prSet/>
      <dgm:spPr/>
      <dgm:t>
        <a:bodyPr/>
        <a:lstStyle/>
        <a:p>
          <a:r>
            <a:rPr lang="en-US" b="0" i="0"/>
            <a:t>Open-addressing based hashtable</a:t>
          </a:r>
          <a:endParaRPr lang="en-US"/>
        </a:p>
      </dgm:t>
    </dgm:pt>
    <dgm:pt modelId="{B1496CB8-DC7A-4ACF-9C6D-B3A4CEA64C68}" type="parTrans" cxnId="{42F3287A-EE32-4909-A855-0F18504CCE7B}">
      <dgm:prSet/>
      <dgm:spPr/>
      <dgm:t>
        <a:bodyPr/>
        <a:lstStyle/>
        <a:p>
          <a:endParaRPr lang="en-US"/>
        </a:p>
      </dgm:t>
    </dgm:pt>
    <dgm:pt modelId="{176E9839-B894-4E47-95D9-A219ABF1BBBB}" type="sibTrans" cxnId="{42F3287A-EE32-4909-A855-0F18504CCE7B}">
      <dgm:prSet/>
      <dgm:spPr/>
      <dgm:t>
        <a:bodyPr/>
        <a:lstStyle/>
        <a:p>
          <a:endParaRPr lang="en-US"/>
        </a:p>
      </dgm:t>
    </dgm:pt>
    <dgm:pt modelId="{DBCD2B6D-4B5A-40D8-9CE8-2B6452395953}">
      <dgm:prSet/>
      <dgm:spPr/>
      <dgm:t>
        <a:bodyPr/>
        <a:lstStyle/>
        <a:p>
          <a:r>
            <a:rPr lang="en-US" b="0" i="0"/>
            <a:t>Fuse join and projection</a:t>
          </a:r>
          <a:endParaRPr lang="en-US"/>
        </a:p>
      </dgm:t>
    </dgm:pt>
    <dgm:pt modelId="{B7A8D86E-A198-431C-8F57-5C2D12BD1409}" type="parTrans" cxnId="{C2423F06-37B3-43B9-A4FC-6AEB2DCD9C5A}">
      <dgm:prSet/>
      <dgm:spPr/>
      <dgm:t>
        <a:bodyPr/>
        <a:lstStyle/>
        <a:p>
          <a:endParaRPr lang="en-US"/>
        </a:p>
      </dgm:t>
    </dgm:pt>
    <dgm:pt modelId="{67B96395-C6B7-4DD9-BA98-BC4B41FA1B3D}" type="sibTrans" cxnId="{C2423F06-37B3-43B9-A4FC-6AEB2DCD9C5A}">
      <dgm:prSet/>
      <dgm:spPr/>
      <dgm:t>
        <a:bodyPr/>
        <a:lstStyle/>
        <a:p>
          <a:endParaRPr lang="en-US"/>
        </a:p>
      </dgm:t>
    </dgm:pt>
    <dgm:pt modelId="{10EE20C4-6B7F-4F58-9E9B-024DE1F8BB1D}">
      <dgm:prSet/>
      <dgm:spPr/>
      <dgm:t>
        <a:bodyPr/>
        <a:lstStyle/>
        <a:p>
          <a:r>
            <a:rPr lang="en-US" b="0" i="0"/>
            <a:t>Sorted results for deduplication</a:t>
          </a:r>
          <a:endParaRPr lang="en-US"/>
        </a:p>
      </dgm:t>
    </dgm:pt>
    <dgm:pt modelId="{27843881-050B-4495-8E73-7A2683550183}" type="parTrans" cxnId="{AF27842E-44F7-49A4-B459-1A4F085B50D7}">
      <dgm:prSet/>
      <dgm:spPr/>
      <dgm:t>
        <a:bodyPr/>
        <a:lstStyle/>
        <a:p>
          <a:endParaRPr lang="en-US"/>
        </a:p>
      </dgm:t>
    </dgm:pt>
    <dgm:pt modelId="{B4BE8E04-05B3-4E67-BF65-1654F120ED68}" type="sibTrans" cxnId="{AF27842E-44F7-49A4-B459-1A4F085B50D7}">
      <dgm:prSet/>
      <dgm:spPr/>
      <dgm:t>
        <a:bodyPr/>
        <a:lstStyle/>
        <a:p>
          <a:endParaRPr lang="en-US"/>
        </a:p>
      </dgm:t>
    </dgm:pt>
    <dgm:pt modelId="{AC9ABEB8-A95D-4FA7-A787-B8DD8D98DF8D}">
      <dgm:prSet/>
      <dgm:spPr/>
      <dgm:t>
        <a:bodyPr/>
        <a:lstStyle/>
        <a:p>
          <a:r>
            <a:rPr lang="en-US" b="0" i="0"/>
            <a:t>Pinned memory scheme</a:t>
          </a:r>
          <a:endParaRPr lang="en-US"/>
        </a:p>
      </dgm:t>
    </dgm:pt>
    <dgm:pt modelId="{1574C7B4-5DF4-4F8B-82BB-ACECF785D0D0}" type="parTrans" cxnId="{07498A89-4DB4-4ABA-A0CF-79061B81470A}">
      <dgm:prSet/>
      <dgm:spPr/>
      <dgm:t>
        <a:bodyPr/>
        <a:lstStyle/>
        <a:p>
          <a:endParaRPr lang="en-US"/>
        </a:p>
      </dgm:t>
    </dgm:pt>
    <dgm:pt modelId="{5A8878BB-FAC4-49F9-8C60-99B88A22A976}" type="sibTrans" cxnId="{07498A89-4DB4-4ABA-A0CF-79061B81470A}">
      <dgm:prSet/>
      <dgm:spPr/>
      <dgm:t>
        <a:bodyPr/>
        <a:lstStyle/>
        <a:p>
          <a:endParaRPr lang="en-US"/>
        </a:p>
      </dgm:t>
    </dgm:pt>
    <dgm:pt modelId="{411C6DB2-CA9F-4A93-A558-251DDAB992B6}">
      <dgm:prSet/>
      <dgm:spPr/>
      <dgm:t>
        <a:bodyPr/>
        <a:lstStyle/>
        <a:p>
          <a:r>
            <a:rPr lang="en-US" b="0" i="0"/>
            <a:t>Intermediate memory clearance</a:t>
          </a:r>
          <a:endParaRPr lang="en-US"/>
        </a:p>
      </dgm:t>
    </dgm:pt>
    <dgm:pt modelId="{0835E5B0-CC08-4AF7-9343-B139BB2AE0B0}" type="parTrans" cxnId="{BC75EE64-505D-4B25-8F5D-572D6F3EAABD}">
      <dgm:prSet/>
      <dgm:spPr/>
      <dgm:t>
        <a:bodyPr/>
        <a:lstStyle/>
        <a:p>
          <a:endParaRPr lang="en-US"/>
        </a:p>
      </dgm:t>
    </dgm:pt>
    <dgm:pt modelId="{C905D480-88C5-4ECD-B64F-E06038FED756}" type="sibTrans" cxnId="{BC75EE64-505D-4B25-8F5D-572D6F3EAABD}">
      <dgm:prSet/>
      <dgm:spPr/>
      <dgm:t>
        <a:bodyPr/>
        <a:lstStyle/>
        <a:p>
          <a:endParaRPr lang="en-US"/>
        </a:p>
      </dgm:t>
    </dgm:pt>
    <dgm:pt modelId="{DD433A23-3E6A-49C9-8F62-EC27A15BF44C}" type="pres">
      <dgm:prSet presAssocID="{2B5B24D1-52DE-4B1B-8ED1-036759BD7997}" presName="outerComposite" presStyleCnt="0">
        <dgm:presLayoutVars>
          <dgm:chMax val="5"/>
          <dgm:dir/>
          <dgm:resizeHandles val="exact"/>
        </dgm:presLayoutVars>
      </dgm:prSet>
      <dgm:spPr/>
    </dgm:pt>
    <dgm:pt modelId="{C0029947-C13C-4EDF-8CD5-330FCE8159B7}" type="pres">
      <dgm:prSet presAssocID="{2B5B24D1-52DE-4B1B-8ED1-036759BD7997}" presName="dummyMaxCanvas" presStyleCnt="0">
        <dgm:presLayoutVars/>
      </dgm:prSet>
      <dgm:spPr/>
    </dgm:pt>
    <dgm:pt modelId="{BE66B93E-388A-4CE2-B0DD-DD069136E092}" type="pres">
      <dgm:prSet presAssocID="{2B5B24D1-52DE-4B1B-8ED1-036759BD7997}" presName="FiveNodes_1" presStyleLbl="node1" presStyleIdx="0" presStyleCnt="5">
        <dgm:presLayoutVars>
          <dgm:bulletEnabled val="1"/>
        </dgm:presLayoutVars>
      </dgm:prSet>
      <dgm:spPr/>
    </dgm:pt>
    <dgm:pt modelId="{691CBED4-75F1-4B2A-97DC-000554C93274}" type="pres">
      <dgm:prSet presAssocID="{2B5B24D1-52DE-4B1B-8ED1-036759BD7997}" presName="FiveNodes_2" presStyleLbl="node1" presStyleIdx="1" presStyleCnt="5">
        <dgm:presLayoutVars>
          <dgm:bulletEnabled val="1"/>
        </dgm:presLayoutVars>
      </dgm:prSet>
      <dgm:spPr/>
    </dgm:pt>
    <dgm:pt modelId="{0D6A6B17-2963-4302-9B4B-EB1FE6705797}" type="pres">
      <dgm:prSet presAssocID="{2B5B24D1-52DE-4B1B-8ED1-036759BD7997}" presName="FiveNodes_3" presStyleLbl="node1" presStyleIdx="2" presStyleCnt="5">
        <dgm:presLayoutVars>
          <dgm:bulletEnabled val="1"/>
        </dgm:presLayoutVars>
      </dgm:prSet>
      <dgm:spPr/>
    </dgm:pt>
    <dgm:pt modelId="{7465BA5F-A97B-4DE7-8AE3-1E165C62133C}" type="pres">
      <dgm:prSet presAssocID="{2B5B24D1-52DE-4B1B-8ED1-036759BD7997}" presName="FiveNodes_4" presStyleLbl="node1" presStyleIdx="3" presStyleCnt="5">
        <dgm:presLayoutVars>
          <dgm:bulletEnabled val="1"/>
        </dgm:presLayoutVars>
      </dgm:prSet>
      <dgm:spPr/>
    </dgm:pt>
    <dgm:pt modelId="{E433DE0A-8FB3-4093-A7BF-802226CF173E}" type="pres">
      <dgm:prSet presAssocID="{2B5B24D1-52DE-4B1B-8ED1-036759BD7997}" presName="FiveNodes_5" presStyleLbl="node1" presStyleIdx="4" presStyleCnt="5">
        <dgm:presLayoutVars>
          <dgm:bulletEnabled val="1"/>
        </dgm:presLayoutVars>
      </dgm:prSet>
      <dgm:spPr/>
    </dgm:pt>
    <dgm:pt modelId="{DD085C09-BB9C-45A4-8818-75642ECA968C}" type="pres">
      <dgm:prSet presAssocID="{2B5B24D1-52DE-4B1B-8ED1-036759BD7997}" presName="FiveConn_1-2" presStyleLbl="fgAccFollowNode1" presStyleIdx="0" presStyleCnt="4">
        <dgm:presLayoutVars>
          <dgm:bulletEnabled val="1"/>
        </dgm:presLayoutVars>
      </dgm:prSet>
      <dgm:spPr/>
    </dgm:pt>
    <dgm:pt modelId="{1BBD6643-6DB3-4E11-BC63-A67B2465A4A4}" type="pres">
      <dgm:prSet presAssocID="{2B5B24D1-52DE-4B1B-8ED1-036759BD7997}" presName="FiveConn_2-3" presStyleLbl="fgAccFollowNode1" presStyleIdx="1" presStyleCnt="4">
        <dgm:presLayoutVars>
          <dgm:bulletEnabled val="1"/>
        </dgm:presLayoutVars>
      </dgm:prSet>
      <dgm:spPr/>
    </dgm:pt>
    <dgm:pt modelId="{748A8C5C-E80F-487F-AF45-ABC4F46A2D20}" type="pres">
      <dgm:prSet presAssocID="{2B5B24D1-52DE-4B1B-8ED1-036759BD7997}" presName="FiveConn_3-4" presStyleLbl="fgAccFollowNode1" presStyleIdx="2" presStyleCnt="4">
        <dgm:presLayoutVars>
          <dgm:bulletEnabled val="1"/>
        </dgm:presLayoutVars>
      </dgm:prSet>
      <dgm:spPr/>
    </dgm:pt>
    <dgm:pt modelId="{9E34127D-74A7-4FDB-B176-9D20BADCBF2F}" type="pres">
      <dgm:prSet presAssocID="{2B5B24D1-52DE-4B1B-8ED1-036759BD7997}" presName="FiveConn_4-5" presStyleLbl="fgAccFollowNode1" presStyleIdx="3" presStyleCnt="4">
        <dgm:presLayoutVars>
          <dgm:bulletEnabled val="1"/>
        </dgm:presLayoutVars>
      </dgm:prSet>
      <dgm:spPr/>
    </dgm:pt>
    <dgm:pt modelId="{28EE4647-99C7-4DDA-A95E-8ABE42CD868B}" type="pres">
      <dgm:prSet presAssocID="{2B5B24D1-52DE-4B1B-8ED1-036759BD7997}" presName="FiveNodes_1_text" presStyleLbl="node1" presStyleIdx="4" presStyleCnt="5">
        <dgm:presLayoutVars>
          <dgm:bulletEnabled val="1"/>
        </dgm:presLayoutVars>
      </dgm:prSet>
      <dgm:spPr/>
    </dgm:pt>
    <dgm:pt modelId="{B0BA77C6-9236-4A1E-8330-BA4A157A9D5C}" type="pres">
      <dgm:prSet presAssocID="{2B5B24D1-52DE-4B1B-8ED1-036759BD7997}" presName="FiveNodes_2_text" presStyleLbl="node1" presStyleIdx="4" presStyleCnt="5">
        <dgm:presLayoutVars>
          <dgm:bulletEnabled val="1"/>
        </dgm:presLayoutVars>
      </dgm:prSet>
      <dgm:spPr/>
    </dgm:pt>
    <dgm:pt modelId="{7C57A276-F7CF-42B2-B489-B8E14F993C67}" type="pres">
      <dgm:prSet presAssocID="{2B5B24D1-52DE-4B1B-8ED1-036759BD7997}" presName="FiveNodes_3_text" presStyleLbl="node1" presStyleIdx="4" presStyleCnt="5">
        <dgm:presLayoutVars>
          <dgm:bulletEnabled val="1"/>
        </dgm:presLayoutVars>
      </dgm:prSet>
      <dgm:spPr/>
    </dgm:pt>
    <dgm:pt modelId="{901E7AC0-8E4E-4BA2-8A49-722484BB117B}" type="pres">
      <dgm:prSet presAssocID="{2B5B24D1-52DE-4B1B-8ED1-036759BD7997}" presName="FiveNodes_4_text" presStyleLbl="node1" presStyleIdx="4" presStyleCnt="5">
        <dgm:presLayoutVars>
          <dgm:bulletEnabled val="1"/>
        </dgm:presLayoutVars>
      </dgm:prSet>
      <dgm:spPr/>
    </dgm:pt>
    <dgm:pt modelId="{B70D5D1B-35A7-4278-BFE7-F5994CB76899}" type="pres">
      <dgm:prSet presAssocID="{2B5B24D1-52DE-4B1B-8ED1-036759BD7997}" presName="FiveNodes_5_text" presStyleLbl="node1" presStyleIdx="4" presStyleCnt="5">
        <dgm:presLayoutVars>
          <dgm:bulletEnabled val="1"/>
        </dgm:presLayoutVars>
      </dgm:prSet>
      <dgm:spPr/>
    </dgm:pt>
  </dgm:ptLst>
  <dgm:cxnLst>
    <dgm:cxn modelId="{C2423F06-37B3-43B9-A4FC-6AEB2DCD9C5A}" srcId="{2B5B24D1-52DE-4B1B-8ED1-036759BD7997}" destId="{DBCD2B6D-4B5A-40D8-9CE8-2B6452395953}" srcOrd="1" destOrd="0" parTransId="{B7A8D86E-A198-431C-8F57-5C2D12BD1409}" sibTransId="{67B96395-C6B7-4DD9-BA98-BC4B41FA1B3D}"/>
    <dgm:cxn modelId="{937A5612-846C-42FD-BB9F-2DAA261ADCE7}" type="presOf" srcId="{10EE20C4-6B7F-4F58-9E9B-024DE1F8BB1D}" destId="{0D6A6B17-2963-4302-9B4B-EB1FE6705797}" srcOrd="0" destOrd="0" presId="urn:microsoft.com/office/officeart/2005/8/layout/vProcess5"/>
    <dgm:cxn modelId="{72FBF113-9AF6-4A5F-BC8C-31DE7D09DA58}" type="presOf" srcId="{67B96395-C6B7-4DD9-BA98-BC4B41FA1B3D}" destId="{1BBD6643-6DB3-4E11-BC63-A67B2465A4A4}" srcOrd="0" destOrd="0" presId="urn:microsoft.com/office/officeart/2005/8/layout/vProcess5"/>
    <dgm:cxn modelId="{49F35126-5A15-424F-8B87-F8A5DF0B3B5E}" type="presOf" srcId="{B4BE8E04-05B3-4E67-BF65-1654F120ED68}" destId="{748A8C5C-E80F-487F-AF45-ABC4F46A2D20}" srcOrd="0" destOrd="0" presId="urn:microsoft.com/office/officeart/2005/8/layout/vProcess5"/>
    <dgm:cxn modelId="{AF27842E-44F7-49A4-B459-1A4F085B50D7}" srcId="{2B5B24D1-52DE-4B1B-8ED1-036759BD7997}" destId="{10EE20C4-6B7F-4F58-9E9B-024DE1F8BB1D}" srcOrd="2" destOrd="0" parTransId="{27843881-050B-4495-8E73-7A2683550183}" sibTransId="{B4BE8E04-05B3-4E67-BF65-1654F120ED68}"/>
    <dgm:cxn modelId="{D54B052F-D2D7-45C6-8FDD-AB8F4DCE2FBB}" type="presOf" srcId="{176E9839-B894-4E47-95D9-A219ABF1BBBB}" destId="{DD085C09-BB9C-45A4-8818-75642ECA968C}" srcOrd="0" destOrd="0" presId="urn:microsoft.com/office/officeart/2005/8/layout/vProcess5"/>
    <dgm:cxn modelId="{395DAE5F-E5E0-4A56-99FB-BD0477679E4C}" type="presOf" srcId="{5AFC28D1-9FED-4796-A158-3846C4B6C6BB}" destId="{BE66B93E-388A-4CE2-B0DD-DD069136E092}" srcOrd="0" destOrd="0" presId="urn:microsoft.com/office/officeart/2005/8/layout/vProcess5"/>
    <dgm:cxn modelId="{BC75EE64-505D-4B25-8F5D-572D6F3EAABD}" srcId="{2B5B24D1-52DE-4B1B-8ED1-036759BD7997}" destId="{411C6DB2-CA9F-4A93-A558-251DDAB992B6}" srcOrd="4" destOrd="0" parTransId="{0835E5B0-CC08-4AF7-9343-B139BB2AE0B0}" sibTransId="{C905D480-88C5-4ECD-B64F-E06038FED756}"/>
    <dgm:cxn modelId="{2A81CD46-13D8-4444-8C4B-BB76F9CA1A4A}" type="presOf" srcId="{10EE20C4-6B7F-4F58-9E9B-024DE1F8BB1D}" destId="{7C57A276-F7CF-42B2-B489-B8E14F993C67}" srcOrd="1" destOrd="0" presId="urn:microsoft.com/office/officeart/2005/8/layout/vProcess5"/>
    <dgm:cxn modelId="{BE528B67-0374-4091-8063-534C431D3FB9}" type="presOf" srcId="{411C6DB2-CA9F-4A93-A558-251DDAB992B6}" destId="{B70D5D1B-35A7-4278-BFE7-F5994CB76899}" srcOrd="1" destOrd="0" presId="urn:microsoft.com/office/officeart/2005/8/layout/vProcess5"/>
    <dgm:cxn modelId="{04D2F650-B4AD-4035-A01E-ACB9C203D18F}" type="presOf" srcId="{2B5B24D1-52DE-4B1B-8ED1-036759BD7997}" destId="{DD433A23-3E6A-49C9-8F62-EC27A15BF44C}" srcOrd="0" destOrd="0" presId="urn:microsoft.com/office/officeart/2005/8/layout/vProcess5"/>
    <dgm:cxn modelId="{0C8FED54-7E37-4FDC-A439-93E4103E5AF1}" type="presOf" srcId="{411C6DB2-CA9F-4A93-A558-251DDAB992B6}" destId="{E433DE0A-8FB3-4093-A7BF-802226CF173E}" srcOrd="0" destOrd="0" presId="urn:microsoft.com/office/officeart/2005/8/layout/vProcess5"/>
    <dgm:cxn modelId="{42F3287A-EE32-4909-A855-0F18504CCE7B}" srcId="{2B5B24D1-52DE-4B1B-8ED1-036759BD7997}" destId="{5AFC28D1-9FED-4796-A158-3846C4B6C6BB}" srcOrd="0" destOrd="0" parTransId="{B1496CB8-DC7A-4ACF-9C6D-B3A4CEA64C68}" sibTransId="{176E9839-B894-4E47-95D9-A219ABF1BBBB}"/>
    <dgm:cxn modelId="{A36EC37E-0562-4FEE-9B3B-B4840BD9B586}" type="presOf" srcId="{5AFC28D1-9FED-4796-A158-3846C4B6C6BB}" destId="{28EE4647-99C7-4DDA-A95E-8ABE42CD868B}" srcOrd="1" destOrd="0" presId="urn:microsoft.com/office/officeart/2005/8/layout/vProcess5"/>
    <dgm:cxn modelId="{07498A89-4DB4-4ABA-A0CF-79061B81470A}" srcId="{2B5B24D1-52DE-4B1B-8ED1-036759BD7997}" destId="{AC9ABEB8-A95D-4FA7-A787-B8DD8D98DF8D}" srcOrd="3" destOrd="0" parTransId="{1574C7B4-5DF4-4F8B-82BB-ACECF785D0D0}" sibTransId="{5A8878BB-FAC4-49F9-8C60-99B88A22A976}"/>
    <dgm:cxn modelId="{40A7588C-1117-4D4D-A4F2-47B445FC615E}" type="presOf" srcId="{DBCD2B6D-4B5A-40D8-9CE8-2B6452395953}" destId="{B0BA77C6-9236-4A1E-8330-BA4A157A9D5C}" srcOrd="1" destOrd="0" presId="urn:microsoft.com/office/officeart/2005/8/layout/vProcess5"/>
    <dgm:cxn modelId="{10FD0E9F-A35F-4BDE-B70D-C669698C6E8E}" type="presOf" srcId="{AC9ABEB8-A95D-4FA7-A787-B8DD8D98DF8D}" destId="{901E7AC0-8E4E-4BA2-8A49-722484BB117B}" srcOrd="1" destOrd="0" presId="urn:microsoft.com/office/officeart/2005/8/layout/vProcess5"/>
    <dgm:cxn modelId="{56757FE6-0014-4C67-9402-D0A85CA193FB}" type="presOf" srcId="{AC9ABEB8-A95D-4FA7-A787-B8DD8D98DF8D}" destId="{7465BA5F-A97B-4DE7-8AE3-1E165C62133C}" srcOrd="0" destOrd="0" presId="urn:microsoft.com/office/officeart/2005/8/layout/vProcess5"/>
    <dgm:cxn modelId="{532DF0EF-3310-4CE9-9F61-D874272B6815}" type="presOf" srcId="{5A8878BB-FAC4-49F9-8C60-99B88A22A976}" destId="{9E34127D-74A7-4FDB-B176-9D20BADCBF2F}" srcOrd="0" destOrd="0" presId="urn:microsoft.com/office/officeart/2005/8/layout/vProcess5"/>
    <dgm:cxn modelId="{300986F0-FC5A-4AF7-90C0-596E87AE78AF}" type="presOf" srcId="{DBCD2B6D-4B5A-40D8-9CE8-2B6452395953}" destId="{691CBED4-75F1-4B2A-97DC-000554C93274}" srcOrd="0" destOrd="0" presId="urn:microsoft.com/office/officeart/2005/8/layout/vProcess5"/>
    <dgm:cxn modelId="{62681420-F57C-4F0B-9C60-DD0B1ED00650}" type="presParOf" srcId="{DD433A23-3E6A-49C9-8F62-EC27A15BF44C}" destId="{C0029947-C13C-4EDF-8CD5-330FCE8159B7}" srcOrd="0" destOrd="0" presId="urn:microsoft.com/office/officeart/2005/8/layout/vProcess5"/>
    <dgm:cxn modelId="{FDBCC798-8EE0-4802-AA62-A68D5FA273CD}" type="presParOf" srcId="{DD433A23-3E6A-49C9-8F62-EC27A15BF44C}" destId="{BE66B93E-388A-4CE2-B0DD-DD069136E092}" srcOrd="1" destOrd="0" presId="urn:microsoft.com/office/officeart/2005/8/layout/vProcess5"/>
    <dgm:cxn modelId="{3DD1C79E-4542-4FDC-96D9-6D4D873A581B}" type="presParOf" srcId="{DD433A23-3E6A-49C9-8F62-EC27A15BF44C}" destId="{691CBED4-75F1-4B2A-97DC-000554C93274}" srcOrd="2" destOrd="0" presId="urn:microsoft.com/office/officeart/2005/8/layout/vProcess5"/>
    <dgm:cxn modelId="{7E2A648C-A372-43A0-AC3B-FD88EA5CCD15}" type="presParOf" srcId="{DD433A23-3E6A-49C9-8F62-EC27A15BF44C}" destId="{0D6A6B17-2963-4302-9B4B-EB1FE6705797}" srcOrd="3" destOrd="0" presId="urn:microsoft.com/office/officeart/2005/8/layout/vProcess5"/>
    <dgm:cxn modelId="{1CBD5190-C79F-4645-9B9C-10F4D5462925}" type="presParOf" srcId="{DD433A23-3E6A-49C9-8F62-EC27A15BF44C}" destId="{7465BA5F-A97B-4DE7-8AE3-1E165C62133C}" srcOrd="4" destOrd="0" presId="urn:microsoft.com/office/officeart/2005/8/layout/vProcess5"/>
    <dgm:cxn modelId="{5A17B423-903F-4B56-A9C0-F20ABFE3C7AC}" type="presParOf" srcId="{DD433A23-3E6A-49C9-8F62-EC27A15BF44C}" destId="{E433DE0A-8FB3-4093-A7BF-802226CF173E}" srcOrd="5" destOrd="0" presId="urn:microsoft.com/office/officeart/2005/8/layout/vProcess5"/>
    <dgm:cxn modelId="{45BA2443-F8B6-4865-AB2A-F21563F157DA}" type="presParOf" srcId="{DD433A23-3E6A-49C9-8F62-EC27A15BF44C}" destId="{DD085C09-BB9C-45A4-8818-75642ECA968C}" srcOrd="6" destOrd="0" presId="urn:microsoft.com/office/officeart/2005/8/layout/vProcess5"/>
    <dgm:cxn modelId="{B5AE0A6A-2129-46D1-BDC8-C8020DCE57FD}" type="presParOf" srcId="{DD433A23-3E6A-49C9-8F62-EC27A15BF44C}" destId="{1BBD6643-6DB3-4E11-BC63-A67B2465A4A4}" srcOrd="7" destOrd="0" presId="urn:microsoft.com/office/officeart/2005/8/layout/vProcess5"/>
    <dgm:cxn modelId="{0F3184C5-D2B2-4576-B619-331F533B90AA}" type="presParOf" srcId="{DD433A23-3E6A-49C9-8F62-EC27A15BF44C}" destId="{748A8C5C-E80F-487F-AF45-ABC4F46A2D20}" srcOrd="8" destOrd="0" presId="urn:microsoft.com/office/officeart/2005/8/layout/vProcess5"/>
    <dgm:cxn modelId="{10E5E694-6CEA-4DD4-B685-C15AA0D88E7C}" type="presParOf" srcId="{DD433A23-3E6A-49C9-8F62-EC27A15BF44C}" destId="{9E34127D-74A7-4FDB-B176-9D20BADCBF2F}" srcOrd="9" destOrd="0" presId="urn:microsoft.com/office/officeart/2005/8/layout/vProcess5"/>
    <dgm:cxn modelId="{C6BB6E7D-A54D-4990-9516-095FDA6721C2}" type="presParOf" srcId="{DD433A23-3E6A-49C9-8F62-EC27A15BF44C}" destId="{28EE4647-99C7-4DDA-A95E-8ABE42CD868B}" srcOrd="10" destOrd="0" presId="urn:microsoft.com/office/officeart/2005/8/layout/vProcess5"/>
    <dgm:cxn modelId="{C1C9D6A4-D2A2-4BFC-A6CF-F2B77670B3CD}" type="presParOf" srcId="{DD433A23-3E6A-49C9-8F62-EC27A15BF44C}" destId="{B0BA77C6-9236-4A1E-8330-BA4A157A9D5C}" srcOrd="11" destOrd="0" presId="urn:microsoft.com/office/officeart/2005/8/layout/vProcess5"/>
    <dgm:cxn modelId="{224B9949-DCFE-4DFB-AA4D-7A09B97D8A93}" type="presParOf" srcId="{DD433A23-3E6A-49C9-8F62-EC27A15BF44C}" destId="{7C57A276-F7CF-42B2-B489-B8E14F993C67}" srcOrd="12" destOrd="0" presId="urn:microsoft.com/office/officeart/2005/8/layout/vProcess5"/>
    <dgm:cxn modelId="{18702C86-F3F2-441F-B4DB-A3469D459442}" type="presParOf" srcId="{DD433A23-3E6A-49C9-8F62-EC27A15BF44C}" destId="{901E7AC0-8E4E-4BA2-8A49-722484BB117B}" srcOrd="13" destOrd="0" presId="urn:microsoft.com/office/officeart/2005/8/layout/vProcess5"/>
    <dgm:cxn modelId="{EB55DDE0-F4C5-4868-9A7D-F4A7C1F2E0B1}" type="presParOf" srcId="{DD433A23-3E6A-49C9-8F62-EC27A15BF44C}" destId="{B70D5D1B-35A7-4278-BFE7-F5994CB76899}"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2B21304-6059-42EB-A727-06D4DEDA84CC}" type="doc">
      <dgm:prSet loTypeId="urn:microsoft.com/office/officeart/2005/8/layout/hierarchy1" loCatId="hierarchy" qsTypeId="urn:microsoft.com/office/officeart/2005/8/quickstyle/simple4" qsCatId="simple" csTypeId="urn:microsoft.com/office/officeart/2005/8/colors/accent2_2" csCatId="accent2"/>
      <dgm:spPr/>
      <dgm:t>
        <a:bodyPr/>
        <a:lstStyle/>
        <a:p>
          <a:endParaRPr lang="en-US"/>
        </a:p>
      </dgm:t>
    </dgm:pt>
    <dgm:pt modelId="{ECC1187A-9110-4C6C-BBFE-5515A062A4E6}">
      <dgm:prSet/>
      <dgm:spPr/>
      <dgm:t>
        <a:bodyPr/>
        <a:lstStyle/>
        <a:p>
          <a:r>
            <a:rPr lang="en-US" b="0" i="0"/>
            <a:t>Fuse operations</a:t>
          </a:r>
          <a:endParaRPr lang="en-US"/>
        </a:p>
      </dgm:t>
    </dgm:pt>
    <dgm:pt modelId="{30F61764-A5C5-4007-98D2-DEA93ACE90AC}" type="parTrans" cxnId="{F04834A2-9CB2-4B8C-8C97-A3828BD82FF7}">
      <dgm:prSet/>
      <dgm:spPr/>
      <dgm:t>
        <a:bodyPr/>
        <a:lstStyle/>
        <a:p>
          <a:endParaRPr lang="en-US"/>
        </a:p>
      </dgm:t>
    </dgm:pt>
    <dgm:pt modelId="{79BDDF65-9241-481A-9CE6-BF8ED11278A5}" type="sibTrans" cxnId="{F04834A2-9CB2-4B8C-8C97-A3828BD82FF7}">
      <dgm:prSet/>
      <dgm:spPr/>
      <dgm:t>
        <a:bodyPr/>
        <a:lstStyle/>
        <a:p>
          <a:endParaRPr lang="en-US"/>
        </a:p>
      </dgm:t>
    </dgm:pt>
    <dgm:pt modelId="{BCBB656B-782B-4E72-BEB6-7F2B592DACFE}">
      <dgm:prSet/>
      <dgm:spPr/>
      <dgm:t>
        <a:bodyPr/>
        <a:lstStyle/>
        <a:p>
          <a:r>
            <a:rPr lang="en-US" b="0" i="0"/>
            <a:t>Thread-block configuration</a:t>
          </a:r>
          <a:endParaRPr lang="en-US"/>
        </a:p>
      </dgm:t>
    </dgm:pt>
    <dgm:pt modelId="{F1E1CBE6-04C5-44EA-A3F8-9DE34CD29410}" type="parTrans" cxnId="{EF1ABE31-840A-42B0-AC32-D198F580D0F5}">
      <dgm:prSet/>
      <dgm:spPr/>
      <dgm:t>
        <a:bodyPr/>
        <a:lstStyle/>
        <a:p>
          <a:endParaRPr lang="en-US"/>
        </a:p>
      </dgm:t>
    </dgm:pt>
    <dgm:pt modelId="{682434EB-FBEA-43AA-AC47-91F17EC87560}" type="sibTrans" cxnId="{EF1ABE31-840A-42B0-AC32-D198F580D0F5}">
      <dgm:prSet/>
      <dgm:spPr/>
      <dgm:t>
        <a:bodyPr/>
        <a:lstStyle/>
        <a:p>
          <a:endParaRPr lang="en-US"/>
        </a:p>
      </dgm:t>
    </dgm:pt>
    <dgm:pt modelId="{86BE357A-74C9-4076-9489-A2E78A9E765C}">
      <dgm:prSet/>
      <dgm:spPr/>
      <dgm:t>
        <a:bodyPr/>
        <a:lstStyle/>
        <a:p>
          <a:r>
            <a:rPr lang="en-US" b="0" i="0"/>
            <a:t>Memory management</a:t>
          </a:r>
          <a:endParaRPr lang="en-US"/>
        </a:p>
      </dgm:t>
    </dgm:pt>
    <dgm:pt modelId="{4D58C01B-CC88-424C-95CD-CD90FA9B7473}" type="parTrans" cxnId="{C6DEC056-113F-4C91-ACB9-358474A9AE17}">
      <dgm:prSet/>
      <dgm:spPr/>
      <dgm:t>
        <a:bodyPr/>
        <a:lstStyle/>
        <a:p>
          <a:endParaRPr lang="en-US"/>
        </a:p>
      </dgm:t>
    </dgm:pt>
    <dgm:pt modelId="{ED1A6D36-7AED-4502-8B3F-29DBEF0F4321}" type="sibTrans" cxnId="{C6DEC056-113F-4C91-ACB9-358474A9AE17}">
      <dgm:prSet/>
      <dgm:spPr/>
      <dgm:t>
        <a:bodyPr/>
        <a:lstStyle/>
        <a:p>
          <a:endParaRPr lang="en-US"/>
        </a:p>
      </dgm:t>
    </dgm:pt>
    <dgm:pt modelId="{97274698-8023-4FB9-A853-F7C5299D523C}">
      <dgm:prSet/>
      <dgm:spPr/>
      <dgm:t>
        <a:bodyPr/>
        <a:lstStyle/>
        <a:p>
          <a:r>
            <a:rPr lang="en-US" b="0" i="0"/>
            <a:t>Optimize data structure</a:t>
          </a:r>
          <a:endParaRPr lang="en-US"/>
        </a:p>
      </dgm:t>
    </dgm:pt>
    <dgm:pt modelId="{0CED3558-5C14-4C68-9406-81D1A951F29D}" type="parTrans" cxnId="{ADF45D69-3470-4AFE-AE6C-1CE06F35A9F8}">
      <dgm:prSet/>
      <dgm:spPr/>
      <dgm:t>
        <a:bodyPr/>
        <a:lstStyle/>
        <a:p>
          <a:endParaRPr lang="en-US"/>
        </a:p>
      </dgm:t>
    </dgm:pt>
    <dgm:pt modelId="{37E695FF-2A15-4667-8D24-A88DF5196FBB}" type="sibTrans" cxnId="{ADF45D69-3470-4AFE-AE6C-1CE06F35A9F8}">
      <dgm:prSet/>
      <dgm:spPr/>
      <dgm:t>
        <a:bodyPr/>
        <a:lstStyle/>
        <a:p>
          <a:endParaRPr lang="en-US"/>
        </a:p>
      </dgm:t>
    </dgm:pt>
    <dgm:pt modelId="{850D588D-ED27-496C-9EA5-3A1DB3BF21F1}" type="pres">
      <dgm:prSet presAssocID="{82B21304-6059-42EB-A727-06D4DEDA84CC}" presName="hierChild1" presStyleCnt="0">
        <dgm:presLayoutVars>
          <dgm:chPref val="1"/>
          <dgm:dir/>
          <dgm:animOne val="branch"/>
          <dgm:animLvl val="lvl"/>
          <dgm:resizeHandles/>
        </dgm:presLayoutVars>
      </dgm:prSet>
      <dgm:spPr/>
    </dgm:pt>
    <dgm:pt modelId="{F305BAF6-11B1-432D-983B-8718B7A996FE}" type="pres">
      <dgm:prSet presAssocID="{ECC1187A-9110-4C6C-BBFE-5515A062A4E6}" presName="hierRoot1" presStyleCnt="0"/>
      <dgm:spPr/>
    </dgm:pt>
    <dgm:pt modelId="{BDF4315B-0C80-466B-B33E-D3E122637A1B}" type="pres">
      <dgm:prSet presAssocID="{ECC1187A-9110-4C6C-BBFE-5515A062A4E6}" presName="composite" presStyleCnt="0"/>
      <dgm:spPr/>
    </dgm:pt>
    <dgm:pt modelId="{B2E74500-E0C8-490C-AFB5-7B2DA725DD7C}" type="pres">
      <dgm:prSet presAssocID="{ECC1187A-9110-4C6C-BBFE-5515A062A4E6}" presName="background" presStyleLbl="node0" presStyleIdx="0" presStyleCnt="4"/>
      <dgm:spPr/>
    </dgm:pt>
    <dgm:pt modelId="{8B2F5707-5618-4571-BC89-92918D6C063B}" type="pres">
      <dgm:prSet presAssocID="{ECC1187A-9110-4C6C-BBFE-5515A062A4E6}" presName="text" presStyleLbl="fgAcc0" presStyleIdx="0" presStyleCnt="4">
        <dgm:presLayoutVars>
          <dgm:chPref val="3"/>
        </dgm:presLayoutVars>
      </dgm:prSet>
      <dgm:spPr/>
    </dgm:pt>
    <dgm:pt modelId="{533F71B3-F41D-4CFE-B3A7-5189AE356185}" type="pres">
      <dgm:prSet presAssocID="{ECC1187A-9110-4C6C-BBFE-5515A062A4E6}" presName="hierChild2" presStyleCnt="0"/>
      <dgm:spPr/>
    </dgm:pt>
    <dgm:pt modelId="{4DE73EBB-AE8A-496C-B183-04694F9FC057}" type="pres">
      <dgm:prSet presAssocID="{BCBB656B-782B-4E72-BEB6-7F2B592DACFE}" presName="hierRoot1" presStyleCnt="0"/>
      <dgm:spPr/>
    </dgm:pt>
    <dgm:pt modelId="{C270965D-0AC4-4918-8851-C4D7355DA761}" type="pres">
      <dgm:prSet presAssocID="{BCBB656B-782B-4E72-BEB6-7F2B592DACFE}" presName="composite" presStyleCnt="0"/>
      <dgm:spPr/>
    </dgm:pt>
    <dgm:pt modelId="{759B6F5B-6FD3-4690-803E-0AC86C03DB6D}" type="pres">
      <dgm:prSet presAssocID="{BCBB656B-782B-4E72-BEB6-7F2B592DACFE}" presName="background" presStyleLbl="node0" presStyleIdx="1" presStyleCnt="4"/>
      <dgm:spPr/>
    </dgm:pt>
    <dgm:pt modelId="{8233B415-DB4C-45B9-AD14-AEE3502CF98F}" type="pres">
      <dgm:prSet presAssocID="{BCBB656B-782B-4E72-BEB6-7F2B592DACFE}" presName="text" presStyleLbl="fgAcc0" presStyleIdx="1" presStyleCnt="4">
        <dgm:presLayoutVars>
          <dgm:chPref val="3"/>
        </dgm:presLayoutVars>
      </dgm:prSet>
      <dgm:spPr/>
    </dgm:pt>
    <dgm:pt modelId="{4B5C5996-70C3-420C-9EF7-C01CF86E3102}" type="pres">
      <dgm:prSet presAssocID="{BCBB656B-782B-4E72-BEB6-7F2B592DACFE}" presName="hierChild2" presStyleCnt="0"/>
      <dgm:spPr/>
    </dgm:pt>
    <dgm:pt modelId="{E0E0B9BA-9C97-4D4F-BAE6-FE8DB7B894F3}" type="pres">
      <dgm:prSet presAssocID="{86BE357A-74C9-4076-9489-A2E78A9E765C}" presName="hierRoot1" presStyleCnt="0"/>
      <dgm:spPr/>
    </dgm:pt>
    <dgm:pt modelId="{F122DB86-4523-4B53-9872-8B4949CC8674}" type="pres">
      <dgm:prSet presAssocID="{86BE357A-74C9-4076-9489-A2E78A9E765C}" presName="composite" presStyleCnt="0"/>
      <dgm:spPr/>
    </dgm:pt>
    <dgm:pt modelId="{EC45A68B-D8E6-4D2E-B7A9-739BE0E3EEF4}" type="pres">
      <dgm:prSet presAssocID="{86BE357A-74C9-4076-9489-A2E78A9E765C}" presName="background" presStyleLbl="node0" presStyleIdx="2" presStyleCnt="4"/>
      <dgm:spPr/>
    </dgm:pt>
    <dgm:pt modelId="{5A927955-4000-41BC-983E-8860950B9BBB}" type="pres">
      <dgm:prSet presAssocID="{86BE357A-74C9-4076-9489-A2E78A9E765C}" presName="text" presStyleLbl="fgAcc0" presStyleIdx="2" presStyleCnt="4">
        <dgm:presLayoutVars>
          <dgm:chPref val="3"/>
        </dgm:presLayoutVars>
      </dgm:prSet>
      <dgm:spPr/>
    </dgm:pt>
    <dgm:pt modelId="{067084EC-2F32-4E90-A276-B730B817EF0F}" type="pres">
      <dgm:prSet presAssocID="{86BE357A-74C9-4076-9489-A2E78A9E765C}" presName="hierChild2" presStyleCnt="0"/>
      <dgm:spPr/>
    </dgm:pt>
    <dgm:pt modelId="{A67C740D-0754-414B-B170-A4C16C652E84}" type="pres">
      <dgm:prSet presAssocID="{97274698-8023-4FB9-A853-F7C5299D523C}" presName="hierRoot1" presStyleCnt="0"/>
      <dgm:spPr/>
    </dgm:pt>
    <dgm:pt modelId="{C26F305C-970B-409E-AE51-860BEADBBA77}" type="pres">
      <dgm:prSet presAssocID="{97274698-8023-4FB9-A853-F7C5299D523C}" presName="composite" presStyleCnt="0"/>
      <dgm:spPr/>
    </dgm:pt>
    <dgm:pt modelId="{9F394971-9379-4045-90C8-40EB373CD4FF}" type="pres">
      <dgm:prSet presAssocID="{97274698-8023-4FB9-A853-F7C5299D523C}" presName="background" presStyleLbl="node0" presStyleIdx="3" presStyleCnt="4"/>
      <dgm:spPr/>
    </dgm:pt>
    <dgm:pt modelId="{2C70B462-37E8-4916-ADF9-DAEEF68468CC}" type="pres">
      <dgm:prSet presAssocID="{97274698-8023-4FB9-A853-F7C5299D523C}" presName="text" presStyleLbl="fgAcc0" presStyleIdx="3" presStyleCnt="4">
        <dgm:presLayoutVars>
          <dgm:chPref val="3"/>
        </dgm:presLayoutVars>
      </dgm:prSet>
      <dgm:spPr/>
    </dgm:pt>
    <dgm:pt modelId="{C33B00DB-F0C7-4ACF-B126-071A50580182}" type="pres">
      <dgm:prSet presAssocID="{97274698-8023-4FB9-A853-F7C5299D523C}" presName="hierChild2" presStyleCnt="0"/>
      <dgm:spPr/>
    </dgm:pt>
  </dgm:ptLst>
  <dgm:cxnLst>
    <dgm:cxn modelId="{282A0815-F8CF-40A5-98F7-7DF6DD3414B2}" type="presOf" srcId="{BCBB656B-782B-4E72-BEB6-7F2B592DACFE}" destId="{8233B415-DB4C-45B9-AD14-AEE3502CF98F}" srcOrd="0" destOrd="0" presId="urn:microsoft.com/office/officeart/2005/8/layout/hierarchy1"/>
    <dgm:cxn modelId="{9C721C26-2358-4F85-BE69-9EB9D533C5B5}" type="presOf" srcId="{82B21304-6059-42EB-A727-06D4DEDA84CC}" destId="{850D588D-ED27-496C-9EA5-3A1DB3BF21F1}" srcOrd="0" destOrd="0" presId="urn:microsoft.com/office/officeart/2005/8/layout/hierarchy1"/>
    <dgm:cxn modelId="{EF1ABE31-840A-42B0-AC32-D198F580D0F5}" srcId="{82B21304-6059-42EB-A727-06D4DEDA84CC}" destId="{BCBB656B-782B-4E72-BEB6-7F2B592DACFE}" srcOrd="1" destOrd="0" parTransId="{F1E1CBE6-04C5-44EA-A3F8-9DE34CD29410}" sibTransId="{682434EB-FBEA-43AA-AC47-91F17EC87560}"/>
    <dgm:cxn modelId="{AA894A5B-B469-47CD-B83A-E191EA5335F2}" type="presOf" srcId="{97274698-8023-4FB9-A853-F7C5299D523C}" destId="{2C70B462-37E8-4916-ADF9-DAEEF68468CC}" srcOrd="0" destOrd="0" presId="urn:microsoft.com/office/officeart/2005/8/layout/hierarchy1"/>
    <dgm:cxn modelId="{ADF45D69-3470-4AFE-AE6C-1CE06F35A9F8}" srcId="{82B21304-6059-42EB-A727-06D4DEDA84CC}" destId="{97274698-8023-4FB9-A853-F7C5299D523C}" srcOrd="3" destOrd="0" parTransId="{0CED3558-5C14-4C68-9406-81D1A951F29D}" sibTransId="{37E695FF-2A15-4667-8D24-A88DF5196FBB}"/>
    <dgm:cxn modelId="{C6DEC056-113F-4C91-ACB9-358474A9AE17}" srcId="{82B21304-6059-42EB-A727-06D4DEDA84CC}" destId="{86BE357A-74C9-4076-9489-A2E78A9E765C}" srcOrd="2" destOrd="0" parTransId="{4D58C01B-CC88-424C-95CD-CD90FA9B7473}" sibTransId="{ED1A6D36-7AED-4502-8B3F-29DBEF0F4321}"/>
    <dgm:cxn modelId="{003C8689-91A2-4EDC-9AC2-6284FDA7CC54}" type="presOf" srcId="{ECC1187A-9110-4C6C-BBFE-5515A062A4E6}" destId="{8B2F5707-5618-4571-BC89-92918D6C063B}" srcOrd="0" destOrd="0" presId="urn:microsoft.com/office/officeart/2005/8/layout/hierarchy1"/>
    <dgm:cxn modelId="{F04834A2-9CB2-4B8C-8C97-A3828BD82FF7}" srcId="{82B21304-6059-42EB-A727-06D4DEDA84CC}" destId="{ECC1187A-9110-4C6C-BBFE-5515A062A4E6}" srcOrd="0" destOrd="0" parTransId="{30F61764-A5C5-4007-98D2-DEA93ACE90AC}" sibTransId="{79BDDF65-9241-481A-9CE6-BF8ED11278A5}"/>
    <dgm:cxn modelId="{2D3FC7C4-9DF8-4008-BDD7-C369F7A0AD8B}" type="presOf" srcId="{86BE357A-74C9-4076-9489-A2E78A9E765C}" destId="{5A927955-4000-41BC-983E-8860950B9BBB}" srcOrd="0" destOrd="0" presId="urn:microsoft.com/office/officeart/2005/8/layout/hierarchy1"/>
    <dgm:cxn modelId="{70D73BD9-2B67-4C56-9C82-8FC4F618A907}" type="presParOf" srcId="{850D588D-ED27-496C-9EA5-3A1DB3BF21F1}" destId="{F305BAF6-11B1-432D-983B-8718B7A996FE}" srcOrd="0" destOrd="0" presId="urn:microsoft.com/office/officeart/2005/8/layout/hierarchy1"/>
    <dgm:cxn modelId="{09CC3F8E-29DF-4582-BAD4-735C7CD5128F}" type="presParOf" srcId="{F305BAF6-11B1-432D-983B-8718B7A996FE}" destId="{BDF4315B-0C80-466B-B33E-D3E122637A1B}" srcOrd="0" destOrd="0" presId="urn:microsoft.com/office/officeart/2005/8/layout/hierarchy1"/>
    <dgm:cxn modelId="{6496710A-DB04-4E72-8D2A-DECC6FD92901}" type="presParOf" srcId="{BDF4315B-0C80-466B-B33E-D3E122637A1B}" destId="{B2E74500-E0C8-490C-AFB5-7B2DA725DD7C}" srcOrd="0" destOrd="0" presId="urn:microsoft.com/office/officeart/2005/8/layout/hierarchy1"/>
    <dgm:cxn modelId="{E64708A8-D092-4F97-BDD4-D71D8AD716E1}" type="presParOf" srcId="{BDF4315B-0C80-466B-B33E-D3E122637A1B}" destId="{8B2F5707-5618-4571-BC89-92918D6C063B}" srcOrd="1" destOrd="0" presId="urn:microsoft.com/office/officeart/2005/8/layout/hierarchy1"/>
    <dgm:cxn modelId="{2DEF16E8-9015-476E-A949-D7365757D7C3}" type="presParOf" srcId="{F305BAF6-11B1-432D-983B-8718B7A996FE}" destId="{533F71B3-F41D-4CFE-B3A7-5189AE356185}" srcOrd="1" destOrd="0" presId="urn:microsoft.com/office/officeart/2005/8/layout/hierarchy1"/>
    <dgm:cxn modelId="{2003008A-BD95-4B21-93A4-ACD927C20224}" type="presParOf" srcId="{850D588D-ED27-496C-9EA5-3A1DB3BF21F1}" destId="{4DE73EBB-AE8A-496C-B183-04694F9FC057}" srcOrd="1" destOrd="0" presId="urn:microsoft.com/office/officeart/2005/8/layout/hierarchy1"/>
    <dgm:cxn modelId="{3E3E5EFE-FDFE-497C-ABA1-F92879922EA0}" type="presParOf" srcId="{4DE73EBB-AE8A-496C-B183-04694F9FC057}" destId="{C270965D-0AC4-4918-8851-C4D7355DA761}" srcOrd="0" destOrd="0" presId="urn:microsoft.com/office/officeart/2005/8/layout/hierarchy1"/>
    <dgm:cxn modelId="{B3B7F241-F1FF-433A-9011-35ED8F11E4A0}" type="presParOf" srcId="{C270965D-0AC4-4918-8851-C4D7355DA761}" destId="{759B6F5B-6FD3-4690-803E-0AC86C03DB6D}" srcOrd="0" destOrd="0" presId="urn:microsoft.com/office/officeart/2005/8/layout/hierarchy1"/>
    <dgm:cxn modelId="{DDB2E126-81D4-4200-90CD-2CA366841A8E}" type="presParOf" srcId="{C270965D-0AC4-4918-8851-C4D7355DA761}" destId="{8233B415-DB4C-45B9-AD14-AEE3502CF98F}" srcOrd="1" destOrd="0" presId="urn:microsoft.com/office/officeart/2005/8/layout/hierarchy1"/>
    <dgm:cxn modelId="{43340BAD-4248-4D6C-9745-F9B371093DE3}" type="presParOf" srcId="{4DE73EBB-AE8A-496C-B183-04694F9FC057}" destId="{4B5C5996-70C3-420C-9EF7-C01CF86E3102}" srcOrd="1" destOrd="0" presId="urn:microsoft.com/office/officeart/2005/8/layout/hierarchy1"/>
    <dgm:cxn modelId="{9EAA78AA-7F39-474B-A6A2-469407C22FC3}" type="presParOf" srcId="{850D588D-ED27-496C-9EA5-3A1DB3BF21F1}" destId="{E0E0B9BA-9C97-4D4F-BAE6-FE8DB7B894F3}" srcOrd="2" destOrd="0" presId="urn:microsoft.com/office/officeart/2005/8/layout/hierarchy1"/>
    <dgm:cxn modelId="{5F7D23BA-4E7D-43BF-866B-BC2EB4DB9F34}" type="presParOf" srcId="{E0E0B9BA-9C97-4D4F-BAE6-FE8DB7B894F3}" destId="{F122DB86-4523-4B53-9872-8B4949CC8674}" srcOrd="0" destOrd="0" presId="urn:microsoft.com/office/officeart/2005/8/layout/hierarchy1"/>
    <dgm:cxn modelId="{E9432906-FEC4-427D-85D9-ACDC19D6DF5B}" type="presParOf" srcId="{F122DB86-4523-4B53-9872-8B4949CC8674}" destId="{EC45A68B-D8E6-4D2E-B7A9-739BE0E3EEF4}" srcOrd="0" destOrd="0" presId="urn:microsoft.com/office/officeart/2005/8/layout/hierarchy1"/>
    <dgm:cxn modelId="{A56D74C7-761F-4954-A6C0-1BAAC960E3B3}" type="presParOf" srcId="{F122DB86-4523-4B53-9872-8B4949CC8674}" destId="{5A927955-4000-41BC-983E-8860950B9BBB}" srcOrd="1" destOrd="0" presId="urn:microsoft.com/office/officeart/2005/8/layout/hierarchy1"/>
    <dgm:cxn modelId="{F9386520-E7BA-48CB-98DE-E7EBDCC85847}" type="presParOf" srcId="{E0E0B9BA-9C97-4D4F-BAE6-FE8DB7B894F3}" destId="{067084EC-2F32-4E90-A276-B730B817EF0F}" srcOrd="1" destOrd="0" presId="urn:microsoft.com/office/officeart/2005/8/layout/hierarchy1"/>
    <dgm:cxn modelId="{664A6A72-8365-498E-9186-8AA169A8F06A}" type="presParOf" srcId="{850D588D-ED27-496C-9EA5-3A1DB3BF21F1}" destId="{A67C740D-0754-414B-B170-A4C16C652E84}" srcOrd="3" destOrd="0" presId="urn:microsoft.com/office/officeart/2005/8/layout/hierarchy1"/>
    <dgm:cxn modelId="{8E945F79-FFBC-4F8A-90EF-CB4BD856F50F}" type="presParOf" srcId="{A67C740D-0754-414B-B170-A4C16C652E84}" destId="{C26F305C-970B-409E-AE51-860BEADBBA77}" srcOrd="0" destOrd="0" presId="urn:microsoft.com/office/officeart/2005/8/layout/hierarchy1"/>
    <dgm:cxn modelId="{F965F706-2AD5-4913-A91C-81B029FA4C7C}" type="presParOf" srcId="{C26F305C-970B-409E-AE51-860BEADBBA77}" destId="{9F394971-9379-4045-90C8-40EB373CD4FF}" srcOrd="0" destOrd="0" presId="urn:microsoft.com/office/officeart/2005/8/layout/hierarchy1"/>
    <dgm:cxn modelId="{7704BF3F-0DE7-444D-9A81-BFB05DC9EFFC}" type="presParOf" srcId="{C26F305C-970B-409E-AE51-860BEADBBA77}" destId="{2C70B462-37E8-4916-ADF9-DAEEF68468CC}" srcOrd="1" destOrd="0" presId="urn:microsoft.com/office/officeart/2005/8/layout/hierarchy1"/>
    <dgm:cxn modelId="{67182A74-0D1B-486C-B071-9FF67CF767CA}" type="presParOf" srcId="{A67C740D-0754-414B-B170-A4C16C652E84}" destId="{C33B00DB-F0C7-4ACF-B126-071A505801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2D6D2D5C-D112-446F-A2A4-6152B78DCE5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EDF20B5-C3A3-4D38-87D9-6D730625F83C}">
      <dgm:prSet/>
      <dgm:spPr/>
      <dgm:t>
        <a:bodyPr/>
        <a:lstStyle/>
        <a:p>
          <a:pPr rtl="0"/>
          <a:r>
            <a:rPr lang="en-US" b="0">
              <a:latin typeface="Proxima Nova Bl"/>
            </a:rPr>
            <a:t>Limited</a:t>
          </a:r>
          <a:r>
            <a:rPr lang="en-US" b="0"/>
            <a:t> to a single </a:t>
          </a:r>
          <a:r>
            <a:rPr lang="en-US" b="0">
              <a:latin typeface="Proxima Nova Bl"/>
            </a:rPr>
            <a:t>GPU that dictates </a:t>
          </a:r>
          <a:r>
            <a:rPr lang="en-US" b="0"/>
            <a:t>scaling by available VRAM on the GPU</a:t>
          </a:r>
        </a:p>
      </dgm:t>
    </dgm:pt>
    <dgm:pt modelId="{1F134EAC-CD00-4DB3-AE7C-5BC76B677330}" type="parTrans" cxnId="{058D0F71-6447-4E5F-8908-9A585C4DA7DB}">
      <dgm:prSet/>
      <dgm:spPr/>
      <dgm:t>
        <a:bodyPr/>
        <a:lstStyle/>
        <a:p>
          <a:endParaRPr lang="en-US"/>
        </a:p>
      </dgm:t>
    </dgm:pt>
    <dgm:pt modelId="{FF0DA30B-0388-4E19-859D-DE736D96D3EF}" type="sibTrans" cxnId="{058D0F71-6447-4E5F-8908-9A585C4DA7DB}">
      <dgm:prSet/>
      <dgm:spPr/>
      <dgm:t>
        <a:bodyPr/>
        <a:lstStyle/>
        <a:p>
          <a:endParaRPr lang="en-US"/>
        </a:p>
      </dgm:t>
    </dgm:pt>
    <dgm:pt modelId="{38E430DA-A453-49D2-8872-C697A7F629E2}">
      <dgm:prSet phldr="0"/>
      <dgm:spPr/>
      <dgm:t>
        <a:bodyPr/>
        <a:lstStyle/>
        <a:p>
          <a:r>
            <a:rPr lang="en-US">
              <a:latin typeface="Proxima Nova Bl"/>
            </a:rPr>
            <a:t>Memory overflow error for larger graphs</a:t>
          </a:r>
          <a:endParaRPr lang="en-US"/>
        </a:p>
      </dgm:t>
    </dgm:pt>
    <dgm:pt modelId="{B453A196-E7C1-446E-80DE-001A3FB75D58}" type="parTrans" cxnId="{573A570D-844C-431E-8185-D726C0475329}">
      <dgm:prSet/>
      <dgm:spPr/>
      <dgm:t>
        <a:bodyPr/>
        <a:lstStyle/>
        <a:p>
          <a:endParaRPr lang="en-US"/>
        </a:p>
      </dgm:t>
    </dgm:pt>
    <dgm:pt modelId="{8F5EDA4A-39CA-4C35-8EEE-0E78A8C91203}" type="sibTrans" cxnId="{573A570D-844C-431E-8185-D726C0475329}">
      <dgm:prSet/>
      <dgm:spPr/>
      <dgm:t>
        <a:bodyPr/>
        <a:lstStyle/>
        <a:p>
          <a:endParaRPr lang="en-US"/>
        </a:p>
      </dgm:t>
    </dgm:pt>
    <dgm:pt modelId="{296E287B-FED1-43A2-B3EE-82FE156D03C9}">
      <dgm:prSet phldr="0"/>
      <dgm:spPr/>
      <dgm:t>
        <a:bodyPr/>
        <a:lstStyle/>
        <a:p>
          <a:r>
            <a:rPr lang="en-US">
              <a:latin typeface="Proxima Nova Bl"/>
            </a:rPr>
            <a:t>Open addressing based hash table causes memory overhead</a:t>
          </a:r>
          <a:endParaRPr lang="en-US"/>
        </a:p>
      </dgm:t>
    </dgm:pt>
    <dgm:pt modelId="{4C527D06-9047-4665-96FA-EA09495D06C0}" type="parTrans" cxnId="{273D12A5-1FBC-4125-A12A-AF064C4674B5}">
      <dgm:prSet/>
      <dgm:spPr/>
      <dgm:t>
        <a:bodyPr/>
        <a:lstStyle/>
        <a:p>
          <a:endParaRPr lang="en-US"/>
        </a:p>
      </dgm:t>
    </dgm:pt>
    <dgm:pt modelId="{793ADF7B-B00B-43B9-A446-CBE20C1A975B}" type="sibTrans" cxnId="{273D12A5-1FBC-4125-A12A-AF064C4674B5}">
      <dgm:prSet/>
      <dgm:spPr/>
      <dgm:t>
        <a:bodyPr/>
        <a:lstStyle/>
        <a:p>
          <a:endParaRPr lang="en-US"/>
        </a:p>
      </dgm:t>
    </dgm:pt>
    <dgm:pt modelId="{C283E7FF-C3B2-493A-99E7-B09662888724}" type="pres">
      <dgm:prSet presAssocID="{2D6D2D5C-D112-446F-A2A4-6152B78DCE5C}" presName="vert0" presStyleCnt="0">
        <dgm:presLayoutVars>
          <dgm:dir/>
          <dgm:animOne val="branch"/>
          <dgm:animLvl val="lvl"/>
        </dgm:presLayoutVars>
      </dgm:prSet>
      <dgm:spPr/>
    </dgm:pt>
    <dgm:pt modelId="{95C940A1-400B-4182-8C6D-45187632C895}" type="pres">
      <dgm:prSet presAssocID="{5EDF20B5-C3A3-4D38-87D9-6D730625F83C}" presName="thickLine" presStyleLbl="alignNode1" presStyleIdx="0" presStyleCnt="3"/>
      <dgm:spPr/>
    </dgm:pt>
    <dgm:pt modelId="{0BC5D889-A678-4540-B48C-F674C0920A6A}" type="pres">
      <dgm:prSet presAssocID="{5EDF20B5-C3A3-4D38-87D9-6D730625F83C}" presName="horz1" presStyleCnt="0"/>
      <dgm:spPr/>
    </dgm:pt>
    <dgm:pt modelId="{072CEEE3-4DE2-442B-B58E-D410452FDFB9}" type="pres">
      <dgm:prSet presAssocID="{5EDF20B5-C3A3-4D38-87D9-6D730625F83C}" presName="tx1" presStyleLbl="revTx" presStyleIdx="0" presStyleCnt="3"/>
      <dgm:spPr/>
    </dgm:pt>
    <dgm:pt modelId="{950305D3-2343-4996-BB99-B039A59EAEB4}" type="pres">
      <dgm:prSet presAssocID="{5EDF20B5-C3A3-4D38-87D9-6D730625F83C}" presName="vert1" presStyleCnt="0"/>
      <dgm:spPr/>
    </dgm:pt>
    <dgm:pt modelId="{9F371CA5-2613-4598-A461-47F549493762}" type="pres">
      <dgm:prSet presAssocID="{38E430DA-A453-49D2-8872-C697A7F629E2}" presName="thickLine" presStyleLbl="alignNode1" presStyleIdx="1" presStyleCnt="3"/>
      <dgm:spPr/>
    </dgm:pt>
    <dgm:pt modelId="{B3FE9A7C-C2EC-4CA2-A55E-1E8E2DDD0BC2}" type="pres">
      <dgm:prSet presAssocID="{38E430DA-A453-49D2-8872-C697A7F629E2}" presName="horz1" presStyleCnt="0"/>
      <dgm:spPr/>
    </dgm:pt>
    <dgm:pt modelId="{809251D2-A950-4D98-A5C0-77902850F2F2}" type="pres">
      <dgm:prSet presAssocID="{38E430DA-A453-49D2-8872-C697A7F629E2}" presName="tx1" presStyleLbl="revTx" presStyleIdx="1" presStyleCnt="3"/>
      <dgm:spPr/>
    </dgm:pt>
    <dgm:pt modelId="{04EC96E3-9363-4AB2-951D-D20080CCF892}" type="pres">
      <dgm:prSet presAssocID="{38E430DA-A453-49D2-8872-C697A7F629E2}" presName="vert1" presStyleCnt="0"/>
      <dgm:spPr/>
    </dgm:pt>
    <dgm:pt modelId="{A369D5B5-836F-465A-BEB7-CC9939D761A3}" type="pres">
      <dgm:prSet presAssocID="{296E287B-FED1-43A2-B3EE-82FE156D03C9}" presName="thickLine" presStyleLbl="alignNode1" presStyleIdx="2" presStyleCnt="3"/>
      <dgm:spPr/>
    </dgm:pt>
    <dgm:pt modelId="{667E7C32-4948-44C2-979F-4F2003D93293}" type="pres">
      <dgm:prSet presAssocID="{296E287B-FED1-43A2-B3EE-82FE156D03C9}" presName="horz1" presStyleCnt="0"/>
      <dgm:spPr/>
    </dgm:pt>
    <dgm:pt modelId="{C4385DF7-A434-4F91-AD33-667056033A11}" type="pres">
      <dgm:prSet presAssocID="{296E287B-FED1-43A2-B3EE-82FE156D03C9}" presName="tx1" presStyleLbl="revTx" presStyleIdx="2" presStyleCnt="3"/>
      <dgm:spPr/>
    </dgm:pt>
    <dgm:pt modelId="{277BC456-7C6C-4E46-AA3B-120FF3E45F1F}" type="pres">
      <dgm:prSet presAssocID="{296E287B-FED1-43A2-B3EE-82FE156D03C9}" presName="vert1" presStyleCnt="0"/>
      <dgm:spPr/>
    </dgm:pt>
  </dgm:ptLst>
  <dgm:cxnLst>
    <dgm:cxn modelId="{573A570D-844C-431E-8185-D726C0475329}" srcId="{2D6D2D5C-D112-446F-A2A4-6152B78DCE5C}" destId="{38E430DA-A453-49D2-8872-C697A7F629E2}" srcOrd="1" destOrd="0" parTransId="{B453A196-E7C1-446E-80DE-001A3FB75D58}" sibTransId="{8F5EDA4A-39CA-4C35-8EEE-0E78A8C91203}"/>
    <dgm:cxn modelId="{F1101F63-0850-4B46-A1E5-27229FF20E28}" type="presOf" srcId="{38E430DA-A453-49D2-8872-C697A7F629E2}" destId="{809251D2-A950-4D98-A5C0-77902850F2F2}" srcOrd="0" destOrd="0" presId="urn:microsoft.com/office/officeart/2008/layout/LinedList"/>
    <dgm:cxn modelId="{058D0F71-6447-4E5F-8908-9A585C4DA7DB}" srcId="{2D6D2D5C-D112-446F-A2A4-6152B78DCE5C}" destId="{5EDF20B5-C3A3-4D38-87D9-6D730625F83C}" srcOrd="0" destOrd="0" parTransId="{1F134EAC-CD00-4DB3-AE7C-5BC76B677330}" sibTransId="{FF0DA30B-0388-4E19-859D-DE736D96D3EF}"/>
    <dgm:cxn modelId="{F60CA67F-3B85-499A-AFD3-B3BF217D3671}" type="presOf" srcId="{2D6D2D5C-D112-446F-A2A4-6152B78DCE5C}" destId="{C283E7FF-C3B2-493A-99E7-B09662888724}" srcOrd="0" destOrd="0" presId="urn:microsoft.com/office/officeart/2008/layout/LinedList"/>
    <dgm:cxn modelId="{147011A1-E2E4-4C45-AAD6-ED8CD1A67567}" type="presOf" srcId="{296E287B-FED1-43A2-B3EE-82FE156D03C9}" destId="{C4385DF7-A434-4F91-AD33-667056033A11}" srcOrd="0" destOrd="0" presId="urn:microsoft.com/office/officeart/2008/layout/LinedList"/>
    <dgm:cxn modelId="{273D12A5-1FBC-4125-A12A-AF064C4674B5}" srcId="{2D6D2D5C-D112-446F-A2A4-6152B78DCE5C}" destId="{296E287B-FED1-43A2-B3EE-82FE156D03C9}" srcOrd="2" destOrd="0" parTransId="{4C527D06-9047-4665-96FA-EA09495D06C0}" sibTransId="{793ADF7B-B00B-43B9-A446-CBE20C1A975B}"/>
    <dgm:cxn modelId="{623AA3E3-7C18-4BC0-81B7-B68D8F485391}" type="presOf" srcId="{5EDF20B5-C3A3-4D38-87D9-6D730625F83C}" destId="{072CEEE3-4DE2-442B-B58E-D410452FDFB9}" srcOrd="0" destOrd="0" presId="urn:microsoft.com/office/officeart/2008/layout/LinedList"/>
    <dgm:cxn modelId="{64595EB7-3C6A-4FEB-9F6F-5EED5978E178}" type="presParOf" srcId="{C283E7FF-C3B2-493A-99E7-B09662888724}" destId="{95C940A1-400B-4182-8C6D-45187632C895}" srcOrd="0" destOrd="0" presId="urn:microsoft.com/office/officeart/2008/layout/LinedList"/>
    <dgm:cxn modelId="{D50091AC-EAC3-4DED-B1D1-D9C1C73C862C}" type="presParOf" srcId="{C283E7FF-C3B2-493A-99E7-B09662888724}" destId="{0BC5D889-A678-4540-B48C-F674C0920A6A}" srcOrd="1" destOrd="0" presId="urn:microsoft.com/office/officeart/2008/layout/LinedList"/>
    <dgm:cxn modelId="{5C03D4AF-D61B-4452-9260-55D073E6F08B}" type="presParOf" srcId="{0BC5D889-A678-4540-B48C-F674C0920A6A}" destId="{072CEEE3-4DE2-442B-B58E-D410452FDFB9}" srcOrd="0" destOrd="0" presId="urn:microsoft.com/office/officeart/2008/layout/LinedList"/>
    <dgm:cxn modelId="{BECF7A73-8420-4206-A7AA-BF9969182066}" type="presParOf" srcId="{0BC5D889-A678-4540-B48C-F674C0920A6A}" destId="{950305D3-2343-4996-BB99-B039A59EAEB4}" srcOrd="1" destOrd="0" presId="urn:microsoft.com/office/officeart/2008/layout/LinedList"/>
    <dgm:cxn modelId="{4CC5F21F-FD80-415A-9642-CD3E8E70600E}" type="presParOf" srcId="{C283E7FF-C3B2-493A-99E7-B09662888724}" destId="{9F371CA5-2613-4598-A461-47F549493762}" srcOrd="2" destOrd="0" presId="urn:microsoft.com/office/officeart/2008/layout/LinedList"/>
    <dgm:cxn modelId="{AB0C06D4-2491-447E-B11B-FB75240EC8A5}" type="presParOf" srcId="{C283E7FF-C3B2-493A-99E7-B09662888724}" destId="{B3FE9A7C-C2EC-4CA2-A55E-1E8E2DDD0BC2}" srcOrd="3" destOrd="0" presId="urn:microsoft.com/office/officeart/2008/layout/LinedList"/>
    <dgm:cxn modelId="{BBCB4B3F-AA7B-4B6F-9C06-A4D64E1503B2}" type="presParOf" srcId="{B3FE9A7C-C2EC-4CA2-A55E-1E8E2DDD0BC2}" destId="{809251D2-A950-4D98-A5C0-77902850F2F2}" srcOrd="0" destOrd="0" presId="urn:microsoft.com/office/officeart/2008/layout/LinedList"/>
    <dgm:cxn modelId="{929362A4-5AB9-47CA-B469-2EFFF1E80BB7}" type="presParOf" srcId="{B3FE9A7C-C2EC-4CA2-A55E-1E8E2DDD0BC2}" destId="{04EC96E3-9363-4AB2-951D-D20080CCF892}" srcOrd="1" destOrd="0" presId="urn:microsoft.com/office/officeart/2008/layout/LinedList"/>
    <dgm:cxn modelId="{DBBEA522-9367-449D-9FE2-991F7C157A64}" type="presParOf" srcId="{C283E7FF-C3B2-493A-99E7-B09662888724}" destId="{A369D5B5-836F-465A-BEB7-CC9939D761A3}" srcOrd="4" destOrd="0" presId="urn:microsoft.com/office/officeart/2008/layout/LinedList"/>
    <dgm:cxn modelId="{F94C6795-9CEE-4CE5-97B5-740F1AEEE239}" type="presParOf" srcId="{C283E7FF-C3B2-493A-99E7-B09662888724}" destId="{667E7C32-4948-44C2-979F-4F2003D93293}" srcOrd="5" destOrd="0" presId="urn:microsoft.com/office/officeart/2008/layout/LinedList"/>
    <dgm:cxn modelId="{2E769664-E78E-4CE6-B0EE-CB106465DB07}" type="presParOf" srcId="{667E7C32-4948-44C2-979F-4F2003D93293}" destId="{C4385DF7-A434-4F91-AD33-667056033A11}" srcOrd="0" destOrd="0" presId="urn:microsoft.com/office/officeart/2008/layout/LinedList"/>
    <dgm:cxn modelId="{A09E00A7-18C0-418F-98DC-CF04F3EA291E}" type="presParOf" srcId="{667E7C32-4948-44C2-979F-4F2003D93293}" destId="{277BC456-7C6C-4E46-AA3B-120FF3E45F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accent4"/>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F5838844-E655-4CC2-B712-A49CA468C0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87443EF-E089-476A-9D6C-4D84DD482D91}">
      <dgm:prSet/>
      <dgm:spPr/>
      <dgm:t>
        <a:bodyPr/>
        <a:lstStyle/>
        <a:p>
          <a:r>
            <a:rPr lang="en-US" b="0"/>
            <a:t>TDA analyzes high-dimensional data sets using algebraic topology</a:t>
          </a:r>
        </a:p>
      </dgm:t>
    </dgm:pt>
    <dgm:pt modelId="{AF674A0B-D67F-45D3-A8C6-EBA6EE4ED7E0}" type="parTrans" cxnId="{CE4DD2B1-7E57-40B6-959F-FD06F862D4D0}">
      <dgm:prSet/>
      <dgm:spPr/>
      <dgm:t>
        <a:bodyPr/>
        <a:lstStyle/>
        <a:p>
          <a:endParaRPr lang="en-US"/>
        </a:p>
      </dgm:t>
    </dgm:pt>
    <dgm:pt modelId="{39A2F86E-6ACE-47DF-AEF1-4D86EECD9C45}" type="sibTrans" cxnId="{CE4DD2B1-7E57-40B6-959F-FD06F862D4D0}">
      <dgm:prSet/>
      <dgm:spPr/>
      <dgm:t>
        <a:bodyPr/>
        <a:lstStyle/>
        <a:p>
          <a:endParaRPr lang="en-US"/>
        </a:p>
      </dgm:t>
    </dgm:pt>
    <dgm:pt modelId="{97827F13-D90C-4A79-9295-FB6D2C46D169}">
      <dgm:prSet/>
      <dgm:spPr/>
      <dgm:t>
        <a:bodyPr/>
        <a:lstStyle/>
        <a:p>
          <a:r>
            <a:rPr lang="en-US" b="0"/>
            <a:t>Main tool: persistent homology, adapts homology to point cloud</a:t>
          </a:r>
        </a:p>
      </dgm:t>
    </dgm:pt>
    <dgm:pt modelId="{F33DB8F3-49D8-46D1-8CB5-92EA005694E5}" type="parTrans" cxnId="{ACB6F158-4AAE-4E39-80C9-3F917ADCE573}">
      <dgm:prSet/>
      <dgm:spPr/>
      <dgm:t>
        <a:bodyPr/>
        <a:lstStyle/>
        <a:p>
          <a:endParaRPr lang="en-US"/>
        </a:p>
      </dgm:t>
    </dgm:pt>
    <dgm:pt modelId="{30FAC1AD-81BC-4CAC-BE89-8B91AF2984DF}" type="sibTrans" cxnId="{ACB6F158-4AAE-4E39-80C9-3F917ADCE573}">
      <dgm:prSet/>
      <dgm:spPr/>
      <dgm:t>
        <a:bodyPr/>
        <a:lstStyle/>
        <a:p>
          <a:endParaRPr lang="en-US"/>
        </a:p>
      </dgm:t>
    </dgm:pt>
    <dgm:pt modelId="{2BED5D09-7D00-45DF-B95E-D89DC1F4CA61}">
      <dgm:prSet/>
      <dgm:spPr/>
      <dgm:t>
        <a:bodyPr/>
        <a:lstStyle/>
        <a:p>
          <a:pPr rtl="0"/>
          <a:r>
            <a:rPr lang="en-US" b="0">
              <a:latin typeface="Proxima Nova Bl"/>
            </a:rPr>
            <a:t>Analyzes complex</a:t>
          </a:r>
          <a:r>
            <a:rPr lang="en-US" b="0"/>
            <a:t> systems: social networks, brain connectivity, internet</a:t>
          </a:r>
        </a:p>
      </dgm:t>
    </dgm:pt>
    <dgm:pt modelId="{97FC9B69-1BF0-4553-ACD1-258E9092F205}" type="parTrans" cxnId="{9A73499C-7557-418A-B059-D03E32FC72BF}">
      <dgm:prSet/>
      <dgm:spPr/>
      <dgm:t>
        <a:bodyPr/>
        <a:lstStyle/>
        <a:p>
          <a:endParaRPr lang="en-US"/>
        </a:p>
      </dgm:t>
    </dgm:pt>
    <dgm:pt modelId="{9BEFD811-099F-4574-80F2-EF9699F8BD5D}" type="sibTrans" cxnId="{9A73499C-7557-418A-B059-D03E32FC72BF}">
      <dgm:prSet/>
      <dgm:spPr/>
      <dgm:t>
        <a:bodyPr/>
        <a:lstStyle/>
        <a:p>
          <a:endParaRPr lang="en-US"/>
        </a:p>
      </dgm:t>
    </dgm:pt>
    <dgm:pt modelId="{7EC5A3EA-1408-4DB4-A315-756B09E25CCF}">
      <dgm:prSet phldr="0"/>
      <dgm:spPr/>
      <dgm:t>
        <a:bodyPr/>
        <a:lstStyle/>
        <a:p>
          <a:r>
            <a:rPr lang="en-US" b="0"/>
            <a:t>Extracts topological features and visualizes in lower-dimensional space</a:t>
          </a:r>
        </a:p>
      </dgm:t>
    </dgm:pt>
    <dgm:pt modelId="{C4CC948F-4529-4101-B0A8-FCECA6033B06}" type="parTrans" cxnId="{EA19EADA-F062-447A-912E-2F1EBE57B112}">
      <dgm:prSet/>
      <dgm:spPr/>
      <dgm:t>
        <a:bodyPr/>
        <a:lstStyle/>
        <a:p>
          <a:endParaRPr lang="en-US"/>
        </a:p>
      </dgm:t>
    </dgm:pt>
    <dgm:pt modelId="{D38ADB3E-A9F7-42A6-94B6-FD49B5260154}" type="sibTrans" cxnId="{EA19EADA-F062-447A-912E-2F1EBE57B112}">
      <dgm:prSet/>
      <dgm:spPr/>
      <dgm:t>
        <a:bodyPr/>
        <a:lstStyle/>
        <a:p>
          <a:endParaRPr lang="en-US"/>
        </a:p>
      </dgm:t>
    </dgm:pt>
    <dgm:pt modelId="{B03DA246-E2AA-4E57-B491-C2B5AFC8B272}" type="pres">
      <dgm:prSet presAssocID="{F5838844-E655-4CC2-B712-A49CA468C09B}" presName="root" presStyleCnt="0">
        <dgm:presLayoutVars>
          <dgm:dir/>
          <dgm:resizeHandles val="exact"/>
        </dgm:presLayoutVars>
      </dgm:prSet>
      <dgm:spPr/>
    </dgm:pt>
    <dgm:pt modelId="{DEC69093-EC12-40C9-88E5-79DBB09376D7}" type="pres">
      <dgm:prSet presAssocID="{E87443EF-E089-476A-9D6C-4D84DD482D91}" presName="compNode" presStyleCnt="0"/>
      <dgm:spPr/>
    </dgm:pt>
    <dgm:pt modelId="{17DDE766-71E3-474D-9982-B2ADF7C632D6}" type="pres">
      <dgm:prSet presAssocID="{E87443EF-E089-476A-9D6C-4D84DD482D91}" presName="bgRect" presStyleLbl="bgShp" presStyleIdx="0" presStyleCnt="4"/>
      <dgm:spPr/>
    </dgm:pt>
    <dgm:pt modelId="{1C7B4C56-C05D-460D-A763-4FC9E52B2D8A}" type="pres">
      <dgm:prSet presAssocID="{E87443EF-E089-476A-9D6C-4D84DD482D9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ic Shapes with solid fill"/>
        </a:ext>
      </dgm:extLst>
    </dgm:pt>
    <dgm:pt modelId="{CF0C5FAE-0168-444A-A32A-F422EF232F34}" type="pres">
      <dgm:prSet presAssocID="{E87443EF-E089-476A-9D6C-4D84DD482D91}" presName="spaceRect" presStyleCnt="0"/>
      <dgm:spPr/>
    </dgm:pt>
    <dgm:pt modelId="{67D72554-9DE8-422F-AEFA-3DBCF83C865F}" type="pres">
      <dgm:prSet presAssocID="{E87443EF-E089-476A-9D6C-4D84DD482D91}" presName="parTx" presStyleLbl="revTx" presStyleIdx="0" presStyleCnt="4">
        <dgm:presLayoutVars>
          <dgm:chMax val="0"/>
          <dgm:chPref val="0"/>
        </dgm:presLayoutVars>
      </dgm:prSet>
      <dgm:spPr/>
    </dgm:pt>
    <dgm:pt modelId="{F53D2401-AEDE-4C46-A59B-FB6BF276350F}" type="pres">
      <dgm:prSet presAssocID="{39A2F86E-6ACE-47DF-AEF1-4D86EECD9C45}" presName="sibTrans" presStyleCnt="0"/>
      <dgm:spPr/>
    </dgm:pt>
    <dgm:pt modelId="{CD062638-961E-47C0-B01D-09BE12FF9788}" type="pres">
      <dgm:prSet presAssocID="{97827F13-D90C-4A79-9295-FB6D2C46D169}" presName="compNode" presStyleCnt="0"/>
      <dgm:spPr/>
    </dgm:pt>
    <dgm:pt modelId="{60E3EAEB-13C7-4265-AD32-E584F859BD35}" type="pres">
      <dgm:prSet presAssocID="{97827F13-D90C-4A79-9295-FB6D2C46D169}" presName="bgRect" presStyleLbl="bgShp" presStyleIdx="1" presStyleCnt="4"/>
      <dgm:spPr/>
    </dgm:pt>
    <dgm:pt modelId="{95831DC1-E7FA-4A1D-9303-9E9D0EF802C4}" type="pres">
      <dgm:prSet presAssocID="{97827F13-D90C-4A79-9295-FB6D2C46D1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C1D6148-AF74-497E-B977-AE591B29CFCE}" type="pres">
      <dgm:prSet presAssocID="{97827F13-D90C-4A79-9295-FB6D2C46D169}" presName="spaceRect" presStyleCnt="0"/>
      <dgm:spPr/>
    </dgm:pt>
    <dgm:pt modelId="{1238024C-1F7B-4163-81AC-B2BE86DD7583}" type="pres">
      <dgm:prSet presAssocID="{97827F13-D90C-4A79-9295-FB6D2C46D169}" presName="parTx" presStyleLbl="revTx" presStyleIdx="1" presStyleCnt="4">
        <dgm:presLayoutVars>
          <dgm:chMax val="0"/>
          <dgm:chPref val="0"/>
        </dgm:presLayoutVars>
      </dgm:prSet>
      <dgm:spPr/>
    </dgm:pt>
    <dgm:pt modelId="{ECCF1436-4E2C-406D-86CE-17439ED45E89}" type="pres">
      <dgm:prSet presAssocID="{30FAC1AD-81BC-4CAC-BE89-8B91AF2984DF}" presName="sibTrans" presStyleCnt="0"/>
      <dgm:spPr/>
    </dgm:pt>
    <dgm:pt modelId="{AB593C53-CF03-44B3-B280-C1CF1FE485EA}" type="pres">
      <dgm:prSet presAssocID="{7EC5A3EA-1408-4DB4-A315-756B09E25CCF}" presName="compNode" presStyleCnt="0"/>
      <dgm:spPr/>
    </dgm:pt>
    <dgm:pt modelId="{29D7BB03-2B20-49AA-A39F-EE76038C008B}" type="pres">
      <dgm:prSet presAssocID="{7EC5A3EA-1408-4DB4-A315-756B09E25CCF}" presName="bgRect" presStyleLbl="bgShp" presStyleIdx="2" presStyleCnt="4"/>
      <dgm:spPr/>
    </dgm:pt>
    <dgm:pt modelId="{8A3542AF-9C7E-4F85-9C32-85068FB2E9E1}" type="pres">
      <dgm:prSet presAssocID="{7EC5A3EA-1408-4DB4-A315-756B09E25C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with solid fill"/>
        </a:ext>
      </dgm:extLst>
    </dgm:pt>
    <dgm:pt modelId="{64189D84-1577-4485-8E5C-8E3A7959EE2B}" type="pres">
      <dgm:prSet presAssocID="{7EC5A3EA-1408-4DB4-A315-756B09E25CCF}" presName="spaceRect" presStyleCnt="0"/>
      <dgm:spPr/>
    </dgm:pt>
    <dgm:pt modelId="{96C290AF-524C-4DF6-B6DA-3DA437B5D5CF}" type="pres">
      <dgm:prSet presAssocID="{7EC5A3EA-1408-4DB4-A315-756B09E25CCF}" presName="parTx" presStyleLbl="revTx" presStyleIdx="2" presStyleCnt="4">
        <dgm:presLayoutVars>
          <dgm:chMax val="0"/>
          <dgm:chPref val="0"/>
        </dgm:presLayoutVars>
      </dgm:prSet>
      <dgm:spPr/>
    </dgm:pt>
    <dgm:pt modelId="{4F4B3499-0EE6-4E77-8E8C-32720BBCFE61}" type="pres">
      <dgm:prSet presAssocID="{D38ADB3E-A9F7-42A6-94B6-FD49B5260154}" presName="sibTrans" presStyleCnt="0"/>
      <dgm:spPr/>
    </dgm:pt>
    <dgm:pt modelId="{48AB31AE-D7DD-4093-AF52-4A4E01889751}" type="pres">
      <dgm:prSet presAssocID="{2BED5D09-7D00-45DF-B95E-D89DC1F4CA61}" presName="compNode" presStyleCnt="0"/>
      <dgm:spPr/>
    </dgm:pt>
    <dgm:pt modelId="{73DDBD42-7571-4A65-98A1-51038755065E}" type="pres">
      <dgm:prSet presAssocID="{2BED5D09-7D00-45DF-B95E-D89DC1F4CA61}" presName="bgRect" presStyleLbl="bgShp" presStyleIdx="3" presStyleCnt="4"/>
      <dgm:spPr/>
    </dgm:pt>
    <dgm:pt modelId="{F50EBE95-2CFB-4D86-86B2-A37D2EB47044}" type="pres">
      <dgm:prSet presAssocID="{2BED5D09-7D00-45DF-B95E-D89DC1F4CA61}"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with solid fill"/>
        </a:ext>
      </dgm:extLst>
    </dgm:pt>
    <dgm:pt modelId="{7F5EB4CB-0F2E-4745-81D8-1664DF958FAE}" type="pres">
      <dgm:prSet presAssocID="{2BED5D09-7D00-45DF-B95E-D89DC1F4CA61}" presName="spaceRect" presStyleCnt="0"/>
      <dgm:spPr/>
    </dgm:pt>
    <dgm:pt modelId="{0FEFBDAC-4184-41F6-BC69-AD16E8951E17}" type="pres">
      <dgm:prSet presAssocID="{2BED5D09-7D00-45DF-B95E-D89DC1F4CA61}" presName="parTx" presStyleLbl="revTx" presStyleIdx="3" presStyleCnt="4">
        <dgm:presLayoutVars>
          <dgm:chMax val="0"/>
          <dgm:chPref val="0"/>
        </dgm:presLayoutVars>
      </dgm:prSet>
      <dgm:spPr/>
    </dgm:pt>
  </dgm:ptLst>
  <dgm:cxnLst>
    <dgm:cxn modelId="{F40FED28-AB33-4FC9-B4B2-4BE50247921A}" type="presOf" srcId="{2BED5D09-7D00-45DF-B95E-D89DC1F4CA61}" destId="{0FEFBDAC-4184-41F6-BC69-AD16E8951E17}" srcOrd="0" destOrd="0" presId="urn:microsoft.com/office/officeart/2018/2/layout/IconVerticalSolidList"/>
    <dgm:cxn modelId="{ABDD5240-B2A0-4FE0-9C01-CBF1675D42F8}" type="presOf" srcId="{F5838844-E655-4CC2-B712-A49CA468C09B}" destId="{B03DA246-E2AA-4E57-B491-C2B5AFC8B272}" srcOrd="0" destOrd="0" presId="urn:microsoft.com/office/officeart/2018/2/layout/IconVerticalSolidList"/>
    <dgm:cxn modelId="{E967FE69-896B-4B2A-BE44-21DFF8202321}" type="presOf" srcId="{E87443EF-E089-476A-9D6C-4D84DD482D91}" destId="{67D72554-9DE8-422F-AEFA-3DBCF83C865F}" srcOrd="0" destOrd="0" presId="urn:microsoft.com/office/officeart/2018/2/layout/IconVerticalSolidList"/>
    <dgm:cxn modelId="{6E530051-5F93-4EE3-9F03-B9542D20679F}" type="presOf" srcId="{7EC5A3EA-1408-4DB4-A315-756B09E25CCF}" destId="{96C290AF-524C-4DF6-B6DA-3DA437B5D5CF}" srcOrd="0" destOrd="0" presId="urn:microsoft.com/office/officeart/2018/2/layout/IconVerticalSolidList"/>
    <dgm:cxn modelId="{ACB6F158-4AAE-4E39-80C9-3F917ADCE573}" srcId="{F5838844-E655-4CC2-B712-A49CA468C09B}" destId="{97827F13-D90C-4A79-9295-FB6D2C46D169}" srcOrd="1" destOrd="0" parTransId="{F33DB8F3-49D8-46D1-8CB5-92EA005694E5}" sibTransId="{30FAC1AD-81BC-4CAC-BE89-8B91AF2984DF}"/>
    <dgm:cxn modelId="{9A73499C-7557-418A-B059-D03E32FC72BF}" srcId="{F5838844-E655-4CC2-B712-A49CA468C09B}" destId="{2BED5D09-7D00-45DF-B95E-D89DC1F4CA61}" srcOrd="3" destOrd="0" parTransId="{97FC9B69-1BF0-4553-ACD1-258E9092F205}" sibTransId="{9BEFD811-099F-4574-80F2-EF9699F8BD5D}"/>
    <dgm:cxn modelId="{CE4DD2B1-7E57-40B6-959F-FD06F862D4D0}" srcId="{F5838844-E655-4CC2-B712-A49CA468C09B}" destId="{E87443EF-E089-476A-9D6C-4D84DD482D91}" srcOrd="0" destOrd="0" parTransId="{AF674A0B-D67F-45D3-A8C6-EBA6EE4ED7E0}" sibTransId="{39A2F86E-6ACE-47DF-AEF1-4D86EECD9C45}"/>
    <dgm:cxn modelId="{3E3B0FB8-3382-4625-91AD-AB6085CEE277}" type="presOf" srcId="{97827F13-D90C-4A79-9295-FB6D2C46D169}" destId="{1238024C-1F7B-4163-81AC-B2BE86DD7583}" srcOrd="0" destOrd="0" presId="urn:microsoft.com/office/officeart/2018/2/layout/IconVerticalSolidList"/>
    <dgm:cxn modelId="{EA19EADA-F062-447A-912E-2F1EBE57B112}" srcId="{F5838844-E655-4CC2-B712-A49CA468C09B}" destId="{7EC5A3EA-1408-4DB4-A315-756B09E25CCF}" srcOrd="2" destOrd="0" parTransId="{C4CC948F-4529-4101-B0A8-FCECA6033B06}" sibTransId="{D38ADB3E-A9F7-42A6-94B6-FD49B5260154}"/>
    <dgm:cxn modelId="{2F9C004E-50B6-4280-BC41-7B67BB50A14D}" type="presParOf" srcId="{B03DA246-E2AA-4E57-B491-C2B5AFC8B272}" destId="{DEC69093-EC12-40C9-88E5-79DBB09376D7}" srcOrd="0" destOrd="0" presId="urn:microsoft.com/office/officeart/2018/2/layout/IconVerticalSolidList"/>
    <dgm:cxn modelId="{7089A94E-308A-41DB-9C75-CABF61EADDCD}" type="presParOf" srcId="{DEC69093-EC12-40C9-88E5-79DBB09376D7}" destId="{17DDE766-71E3-474D-9982-B2ADF7C632D6}" srcOrd="0" destOrd="0" presId="urn:microsoft.com/office/officeart/2018/2/layout/IconVerticalSolidList"/>
    <dgm:cxn modelId="{9B84732D-882B-40C6-8DBD-AED9C268C24D}" type="presParOf" srcId="{DEC69093-EC12-40C9-88E5-79DBB09376D7}" destId="{1C7B4C56-C05D-460D-A763-4FC9E52B2D8A}" srcOrd="1" destOrd="0" presId="urn:microsoft.com/office/officeart/2018/2/layout/IconVerticalSolidList"/>
    <dgm:cxn modelId="{B51570A9-B9D5-496F-96FD-2EE7B5367A94}" type="presParOf" srcId="{DEC69093-EC12-40C9-88E5-79DBB09376D7}" destId="{CF0C5FAE-0168-444A-A32A-F422EF232F34}" srcOrd="2" destOrd="0" presId="urn:microsoft.com/office/officeart/2018/2/layout/IconVerticalSolidList"/>
    <dgm:cxn modelId="{3731369C-D18C-4852-B1C7-F7B41A73C9B9}" type="presParOf" srcId="{DEC69093-EC12-40C9-88E5-79DBB09376D7}" destId="{67D72554-9DE8-422F-AEFA-3DBCF83C865F}" srcOrd="3" destOrd="0" presId="urn:microsoft.com/office/officeart/2018/2/layout/IconVerticalSolidList"/>
    <dgm:cxn modelId="{777F84B1-6C0C-4713-BAA3-F1C5BDAE8385}" type="presParOf" srcId="{B03DA246-E2AA-4E57-B491-C2B5AFC8B272}" destId="{F53D2401-AEDE-4C46-A59B-FB6BF276350F}" srcOrd="1" destOrd="0" presId="urn:microsoft.com/office/officeart/2018/2/layout/IconVerticalSolidList"/>
    <dgm:cxn modelId="{B7F1A713-6C0F-4805-B1D6-24A8900F1FEE}" type="presParOf" srcId="{B03DA246-E2AA-4E57-B491-C2B5AFC8B272}" destId="{CD062638-961E-47C0-B01D-09BE12FF9788}" srcOrd="2" destOrd="0" presId="urn:microsoft.com/office/officeart/2018/2/layout/IconVerticalSolidList"/>
    <dgm:cxn modelId="{1A96C343-308C-4D7F-8D4E-639B0631D14C}" type="presParOf" srcId="{CD062638-961E-47C0-B01D-09BE12FF9788}" destId="{60E3EAEB-13C7-4265-AD32-E584F859BD35}" srcOrd="0" destOrd="0" presId="urn:microsoft.com/office/officeart/2018/2/layout/IconVerticalSolidList"/>
    <dgm:cxn modelId="{004741B1-F429-44F7-9B0A-C90A81503BF5}" type="presParOf" srcId="{CD062638-961E-47C0-B01D-09BE12FF9788}" destId="{95831DC1-E7FA-4A1D-9303-9E9D0EF802C4}" srcOrd="1" destOrd="0" presId="urn:microsoft.com/office/officeart/2018/2/layout/IconVerticalSolidList"/>
    <dgm:cxn modelId="{5E5C87BB-1EC7-4A93-AC41-301C3E56DCC3}" type="presParOf" srcId="{CD062638-961E-47C0-B01D-09BE12FF9788}" destId="{FC1D6148-AF74-497E-B977-AE591B29CFCE}" srcOrd="2" destOrd="0" presId="urn:microsoft.com/office/officeart/2018/2/layout/IconVerticalSolidList"/>
    <dgm:cxn modelId="{56068F82-2A5A-46B7-8D86-1E247C0A9A56}" type="presParOf" srcId="{CD062638-961E-47C0-B01D-09BE12FF9788}" destId="{1238024C-1F7B-4163-81AC-B2BE86DD7583}" srcOrd="3" destOrd="0" presId="urn:microsoft.com/office/officeart/2018/2/layout/IconVerticalSolidList"/>
    <dgm:cxn modelId="{DA8EA0A1-5D3F-4E1B-8D8C-FA98FE2C217F}" type="presParOf" srcId="{B03DA246-E2AA-4E57-B491-C2B5AFC8B272}" destId="{ECCF1436-4E2C-406D-86CE-17439ED45E89}" srcOrd="3" destOrd="0" presId="urn:microsoft.com/office/officeart/2018/2/layout/IconVerticalSolidList"/>
    <dgm:cxn modelId="{843A7050-F44E-4E9A-8D09-D80714488E31}" type="presParOf" srcId="{B03DA246-E2AA-4E57-B491-C2B5AFC8B272}" destId="{AB593C53-CF03-44B3-B280-C1CF1FE485EA}" srcOrd="4" destOrd="0" presId="urn:microsoft.com/office/officeart/2018/2/layout/IconVerticalSolidList"/>
    <dgm:cxn modelId="{75D874A7-2CB4-455D-91AF-6A16A46D2CB3}" type="presParOf" srcId="{AB593C53-CF03-44B3-B280-C1CF1FE485EA}" destId="{29D7BB03-2B20-49AA-A39F-EE76038C008B}" srcOrd="0" destOrd="0" presId="urn:microsoft.com/office/officeart/2018/2/layout/IconVerticalSolidList"/>
    <dgm:cxn modelId="{2A4A6061-E8E7-4BA5-BECD-CC68A1FEEB8C}" type="presParOf" srcId="{AB593C53-CF03-44B3-B280-C1CF1FE485EA}" destId="{8A3542AF-9C7E-4F85-9C32-85068FB2E9E1}" srcOrd="1" destOrd="0" presId="urn:microsoft.com/office/officeart/2018/2/layout/IconVerticalSolidList"/>
    <dgm:cxn modelId="{F12010D1-B12B-4F00-AB80-7DADF66CE4E3}" type="presParOf" srcId="{AB593C53-CF03-44B3-B280-C1CF1FE485EA}" destId="{64189D84-1577-4485-8E5C-8E3A7959EE2B}" srcOrd="2" destOrd="0" presId="urn:microsoft.com/office/officeart/2018/2/layout/IconVerticalSolidList"/>
    <dgm:cxn modelId="{AC225A09-141E-4130-92C7-B4EC236F4750}" type="presParOf" srcId="{AB593C53-CF03-44B3-B280-C1CF1FE485EA}" destId="{96C290AF-524C-4DF6-B6DA-3DA437B5D5CF}" srcOrd="3" destOrd="0" presId="urn:microsoft.com/office/officeart/2018/2/layout/IconVerticalSolidList"/>
    <dgm:cxn modelId="{A38564E2-E393-4D22-8C5A-9E12B64BEAB0}" type="presParOf" srcId="{B03DA246-E2AA-4E57-B491-C2B5AFC8B272}" destId="{4F4B3499-0EE6-4E77-8E8C-32720BBCFE61}" srcOrd="5" destOrd="0" presId="urn:microsoft.com/office/officeart/2018/2/layout/IconVerticalSolidList"/>
    <dgm:cxn modelId="{6BEE623A-E782-486A-802D-DC3742391246}" type="presParOf" srcId="{B03DA246-E2AA-4E57-B491-C2B5AFC8B272}" destId="{48AB31AE-D7DD-4093-AF52-4A4E01889751}" srcOrd="6" destOrd="0" presId="urn:microsoft.com/office/officeart/2018/2/layout/IconVerticalSolidList"/>
    <dgm:cxn modelId="{CCA3C4F9-EBE8-4F14-A437-70C6C001F7C2}" type="presParOf" srcId="{48AB31AE-D7DD-4093-AF52-4A4E01889751}" destId="{73DDBD42-7571-4A65-98A1-51038755065E}" srcOrd="0" destOrd="0" presId="urn:microsoft.com/office/officeart/2018/2/layout/IconVerticalSolidList"/>
    <dgm:cxn modelId="{EED7A003-E88A-4255-B5E1-3F90FF02A301}" type="presParOf" srcId="{48AB31AE-D7DD-4093-AF52-4A4E01889751}" destId="{F50EBE95-2CFB-4D86-86B2-A37D2EB47044}" srcOrd="1" destOrd="0" presId="urn:microsoft.com/office/officeart/2018/2/layout/IconVerticalSolidList"/>
    <dgm:cxn modelId="{E05D11CB-3FF2-401C-9A4D-6CDFECAAF9F4}" type="presParOf" srcId="{48AB31AE-D7DD-4093-AF52-4A4E01889751}" destId="{7F5EB4CB-0F2E-4745-81D8-1664DF958FAE}" srcOrd="2" destOrd="0" presId="urn:microsoft.com/office/officeart/2018/2/layout/IconVerticalSolidList"/>
    <dgm:cxn modelId="{3BF6ED7C-28E6-4B03-8B03-9DCB2C4AAD65}" type="presParOf" srcId="{48AB31AE-D7DD-4093-AF52-4A4E01889751}" destId="{0FEFBDAC-4184-41F6-BC69-AD16E8951E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bg1"/>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a:solidFill>
          <a:schemeClr val="accent4"/>
        </a:solidFill>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864C6E2-5729-4B1E-8A35-0DC3B5CFBAF5}" type="doc">
      <dgm:prSet loTypeId="urn:microsoft.com/office/officeart/2016/7/layout/VerticalDownArrowProcess" loCatId="process" qsTypeId="urn:microsoft.com/office/officeart/2005/8/quickstyle/simple5" qsCatId="simple" csTypeId="urn:microsoft.com/office/officeart/2005/8/colors/accent3_2" csCatId="accent3"/>
      <dgm:spPr/>
      <dgm:t>
        <a:bodyPr/>
        <a:lstStyle/>
        <a:p>
          <a:endParaRPr lang="en-US"/>
        </a:p>
      </dgm:t>
    </dgm:pt>
    <dgm:pt modelId="{6509EB8D-8C10-40D8-B35D-E9DD9B37867D}">
      <dgm:prSet/>
      <dgm:spPr/>
      <dgm:t>
        <a:bodyPr/>
        <a:lstStyle/>
        <a:p>
          <a:r>
            <a:rPr lang="en-US"/>
            <a:t>Verify</a:t>
          </a:r>
        </a:p>
      </dgm:t>
    </dgm:pt>
    <dgm:pt modelId="{3170191E-2F37-4475-9047-0CAC05544EA9}" type="parTrans" cxnId="{5A63A15E-FBE1-4D57-9600-A6C55090EE32}">
      <dgm:prSet/>
      <dgm:spPr/>
      <dgm:t>
        <a:bodyPr/>
        <a:lstStyle/>
        <a:p>
          <a:endParaRPr lang="en-US"/>
        </a:p>
      </dgm:t>
    </dgm:pt>
    <dgm:pt modelId="{28C4805D-EE76-4A09-AB3C-16EBA2033805}" type="sibTrans" cxnId="{5A63A15E-FBE1-4D57-9600-A6C55090EE32}">
      <dgm:prSet/>
      <dgm:spPr/>
      <dgm:t>
        <a:bodyPr/>
        <a:lstStyle/>
        <a:p>
          <a:endParaRPr lang="en-US"/>
        </a:p>
      </dgm:t>
    </dgm:pt>
    <dgm:pt modelId="{AEB6B589-2DD9-45F4-A4E6-26966433CD24}">
      <dgm:prSet/>
      <dgm:spPr/>
      <dgm:t>
        <a:bodyPr/>
        <a:lstStyle/>
        <a:p>
          <a:r>
            <a:rPr lang="en-US"/>
            <a:t>PH of </a:t>
          </a:r>
          <a:r>
            <a:rPr lang="en-US" err="1"/>
            <a:t>rs</a:t>
          </a:r>
          <a:r>
            <a:rPr lang="en-US"/>
            <a:t>-fMRI can compactly represent topological features of FCNs</a:t>
          </a:r>
        </a:p>
      </dgm:t>
    </dgm:pt>
    <dgm:pt modelId="{A8261B2F-E7C0-4B66-B79B-EFDB941542FA}" type="parTrans" cxnId="{6A103154-4506-40AD-8462-A0420268481B}">
      <dgm:prSet/>
      <dgm:spPr/>
      <dgm:t>
        <a:bodyPr/>
        <a:lstStyle/>
        <a:p>
          <a:endParaRPr lang="en-US"/>
        </a:p>
      </dgm:t>
    </dgm:pt>
    <dgm:pt modelId="{25DF3951-F9E6-477A-A367-CF66AF132419}" type="sibTrans" cxnId="{6A103154-4506-40AD-8462-A0420268481B}">
      <dgm:prSet/>
      <dgm:spPr/>
      <dgm:t>
        <a:bodyPr/>
        <a:lstStyle/>
        <a:p>
          <a:endParaRPr lang="en-US"/>
        </a:p>
      </dgm:t>
    </dgm:pt>
    <dgm:pt modelId="{19AD58CA-139C-496B-BB53-25095AE624BA}">
      <dgm:prSet/>
      <dgm:spPr/>
      <dgm:t>
        <a:bodyPr/>
        <a:lstStyle/>
        <a:p>
          <a:r>
            <a:rPr lang="en-US"/>
            <a:t>Demonstrate</a:t>
          </a:r>
        </a:p>
      </dgm:t>
    </dgm:pt>
    <dgm:pt modelId="{0FB8D463-7E14-47AD-947F-CCCBDABDDDEE}" type="parTrans" cxnId="{6DF7668F-9D34-4BB0-94A2-D76A3C699C2F}">
      <dgm:prSet/>
      <dgm:spPr/>
      <dgm:t>
        <a:bodyPr/>
        <a:lstStyle/>
        <a:p>
          <a:endParaRPr lang="en-US"/>
        </a:p>
      </dgm:t>
    </dgm:pt>
    <dgm:pt modelId="{AF5CAA88-761C-4768-910A-CFDB5B67BBE0}" type="sibTrans" cxnId="{6DF7668F-9D34-4BB0-94A2-D76A3C699C2F}">
      <dgm:prSet/>
      <dgm:spPr/>
      <dgm:t>
        <a:bodyPr/>
        <a:lstStyle/>
        <a:p>
          <a:endParaRPr lang="en-US"/>
        </a:p>
      </dgm:t>
    </dgm:pt>
    <dgm:pt modelId="{EBFAF4A8-027E-4EFA-A98F-DE5087FDE43F}">
      <dgm:prSet/>
      <dgm:spPr/>
      <dgm:t>
        <a:bodyPr/>
        <a:lstStyle/>
        <a:p>
          <a:r>
            <a:rPr lang="en-US">
              <a:latin typeface="Proxima Nova Bl"/>
            </a:rPr>
            <a:t>FCN</a:t>
          </a:r>
          <a:r>
            <a:rPr lang="en-US"/>
            <a:t> networks are statistically similar despite variations in TRs</a:t>
          </a:r>
        </a:p>
      </dgm:t>
    </dgm:pt>
    <dgm:pt modelId="{D9689A93-FC42-4893-B9F8-AAC056EE03C9}" type="parTrans" cxnId="{DEC00271-A326-4AD5-8125-B1E099DCBF10}">
      <dgm:prSet/>
      <dgm:spPr/>
      <dgm:t>
        <a:bodyPr/>
        <a:lstStyle/>
        <a:p>
          <a:endParaRPr lang="en-US"/>
        </a:p>
      </dgm:t>
    </dgm:pt>
    <dgm:pt modelId="{FF738E0D-9D0F-4B21-B4C3-890DEA091DD1}" type="sibTrans" cxnId="{DEC00271-A326-4AD5-8125-B1E099DCBF10}">
      <dgm:prSet/>
      <dgm:spPr/>
      <dgm:t>
        <a:bodyPr/>
        <a:lstStyle/>
        <a:p>
          <a:endParaRPr lang="en-US"/>
        </a:p>
      </dgm:t>
    </dgm:pt>
    <dgm:pt modelId="{D1AF2887-86A6-4695-A739-EF99E8841931}">
      <dgm:prSet/>
      <dgm:spPr/>
      <dgm:t>
        <a:bodyPr/>
        <a:lstStyle/>
        <a:p>
          <a:r>
            <a:rPr lang="en-US"/>
            <a:t>Remove</a:t>
          </a:r>
        </a:p>
      </dgm:t>
    </dgm:pt>
    <dgm:pt modelId="{C9D928DC-2A77-452A-9191-35985DE1EEAB}" type="parTrans" cxnId="{E67003F6-B7A0-4649-AF0A-0AD3E4F94091}">
      <dgm:prSet/>
      <dgm:spPr/>
      <dgm:t>
        <a:bodyPr/>
        <a:lstStyle/>
        <a:p>
          <a:endParaRPr lang="en-US"/>
        </a:p>
      </dgm:t>
    </dgm:pt>
    <dgm:pt modelId="{01FA625D-927A-439D-8EDA-D2A29CADD020}" type="sibTrans" cxnId="{E67003F6-B7A0-4649-AF0A-0AD3E4F94091}">
      <dgm:prSet/>
      <dgm:spPr/>
      <dgm:t>
        <a:bodyPr/>
        <a:lstStyle/>
        <a:p>
          <a:endParaRPr lang="en-US"/>
        </a:p>
      </dgm:t>
    </dgm:pt>
    <dgm:pt modelId="{708241B4-C3CD-4AA7-A6A7-9999B827E8FB}">
      <dgm:prSet/>
      <dgm:spPr/>
      <dgm:t>
        <a:bodyPr/>
        <a:lstStyle/>
        <a:p>
          <a:r>
            <a:rPr lang="en-US">
              <a:latin typeface="Proxima Nova Bl"/>
            </a:rPr>
            <a:t>Non-neural</a:t>
          </a:r>
          <a:r>
            <a:rPr lang="en-US"/>
            <a:t> variability in multi-site case-control studies</a:t>
          </a:r>
        </a:p>
      </dgm:t>
    </dgm:pt>
    <dgm:pt modelId="{6C4AA916-2793-43FF-A95A-1203223BD04D}" type="parTrans" cxnId="{5123FEBE-EC78-47AE-A18A-FAA18FA90E6B}">
      <dgm:prSet/>
      <dgm:spPr/>
      <dgm:t>
        <a:bodyPr/>
        <a:lstStyle/>
        <a:p>
          <a:endParaRPr lang="en-US"/>
        </a:p>
      </dgm:t>
    </dgm:pt>
    <dgm:pt modelId="{04AD2328-804F-4ECF-9340-A56C485EA461}" type="sibTrans" cxnId="{5123FEBE-EC78-47AE-A18A-FAA18FA90E6B}">
      <dgm:prSet/>
      <dgm:spPr/>
      <dgm:t>
        <a:bodyPr/>
        <a:lstStyle/>
        <a:p>
          <a:endParaRPr lang="en-US"/>
        </a:p>
      </dgm:t>
    </dgm:pt>
    <dgm:pt modelId="{9512D45E-637E-4573-AEB2-641178829629}" type="pres">
      <dgm:prSet presAssocID="{C864C6E2-5729-4B1E-8A35-0DC3B5CFBAF5}" presName="Name0" presStyleCnt="0">
        <dgm:presLayoutVars>
          <dgm:dir/>
          <dgm:animLvl val="lvl"/>
          <dgm:resizeHandles val="exact"/>
        </dgm:presLayoutVars>
      </dgm:prSet>
      <dgm:spPr/>
    </dgm:pt>
    <dgm:pt modelId="{38A0DAD1-5F5A-4AD2-9F2F-B2168AAF013C}" type="pres">
      <dgm:prSet presAssocID="{D1AF2887-86A6-4695-A739-EF99E8841931}" presName="boxAndChildren" presStyleCnt="0"/>
      <dgm:spPr/>
    </dgm:pt>
    <dgm:pt modelId="{96FA28F6-4FE0-47BE-9EE6-F331B30993B7}" type="pres">
      <dgm:prSet presAssocID="{D1AF2887-86A6-4695-A739-EF99E8841931}" presName="parentTextBox" presStyleLbl="alignNode1" presStyleIdx="0" presStyleCnt="3"/>
      <dgm:spPr/>
    </dgm:pt>
    <dgm:pt modelId="{CD326330-D63B-4FD8-AAE0-A3DCC4C065AE}" type="pres">
      <dgm:prSet presAssocID="{D1AF2887-86A6-4695-A739-EF99E8841931}" presName="descendantBox" presStyleLbl="bgAccFollowNode1" presStyleIdx="0" presStyleCnt="3"/>
      <dgm:spPr/>
    </dgm:pt>
    <dgm:pt modelId="{580C7D42-3161-4C90-BB84-F5B27CB29F4A}" type="pres">
      <dgm:prSet presAssocID="{AF5CAA88-761C-4768-910A-CFDB5B67BBE0}" presName="sp" presStyleCnt="0"/>
      <dgm:spPr/>
    </dgm:pt>
    <dgm:pt modelId="{0DDA24C2-62FA-442E-9DF8-0765085DCE54}" type="pres">
      <dgm:prSet presAssocID="{19AD58CA-139C-496B-BB53-25095AE624BA}" presName="arrowAndChildren" presStyleCnt="0"/>
      <dgm:spPr/>
    </dgm:pt>
    <dgm:pt modelId="{F34E390B-9EEC-4695-811C-F5D9076049C1}" type="pres">
      <dgm:prSet presAssocID="{19AD58CA-139C-496B-BB53-25095AE624BA}" presName="parentTextArrow" presStyleLbl="node1" presStyleIdx="0" presStyleCnt="0"/>
      <dgm:spPr/>
    </dgm:pt>
    <dgm:pt modelId="{D8B37281-B47F-4091-A50A-44B22CBD6EC2}" type="pres">
      <dgm:prSet presAssocID="{19AD58CA-139C-496B-BB53-25095AE624BA}" presName="arrow" presStyleLbl="alignNode1" presStyleIdx="1" presStyleCnt="3"/>
      <dgm:spPr/>
    </dgm:pt>
    <dgm:pt modelId="{E3D69481-48FC-498C-AE4A-64E9235D7215}" type="pres">
      <dgm:prSet presAssocID="{19AD58CA-139C-496B-BB53-25095AE624BA}" presName="descendantArrow" presStyleLbl="bgAccFollowNode1" presStyleIdx="1" presStyleCnt="3"/>
      <dgm:spPr/>
    </dgm:pt>
    <dgm:pt modelId="{3F4D858B-ED37-4609-8E8A-F3DBEC22BD68}" type="pres">
      <dgm:prSet presAssocID="{28C4805D-EE76-4A09-AB3C-16EBA2033805}" presName="sp" presStyleCnt="0"/>
      <dgm:spPr/>
    </dgm:pt>
    <dgm:pt modelId="{41035902-0C7B-4CE5-B59D-A2727036C526}" type="pres">
      <dgm:prSet presAssocID="{6509EB8D-8C10-40D8-B35D-E9DD9B37867D}" presName="arrowAndChildren" presStyleCnt="0"/>
      <dgm:spPr/>
    </dgm:pt>
    <dgm:pt modelId="{5E28C482-9499-444F-9878-6D555D2097BB}" type="pres">
      <dgm:prSet presAssocID="{6509EB8D-8C10-40D8-B35D-E9DD9B37867D}" presName="parentTextArrow" presStyleLbl="node1" presStyleIdx="0" presStyleCnt="0"/>
      <dgm:spPr/>
    </dgm:pt>
    <dgm:pt modelId="{35DB0181-355B-456F-B38F-8F71173E678B}" type="pres">
      <dgm:prSet presAssocID="{6509EB8D-8C10-40D8-B35D-E9DD9B37867D}" presName="arrow" presStyleLbl="alignNode1" presStyleIdx="2" presStyleCnt="3"/>
      <dgm:spPr/>
    </dgm:pt>
    <dgm:pt modelId="{18C79BAF-865D-4385-B97F-1625776DAD5B}" type="pres">
      <dgm:prSet presAssocID="{6509EB8D-8C10-40D8-B35D-E9DD9B37867D}" presName="descendantArrow" presStyleLbl="bgAccFollowNode1" presStyleIdx="2" presStyleCnt="3"/>
      <dgm:spPr/>
    </dgm:pt>
  </dgm:ptLst>
  <dgm:cxnLst>
    <dgm:cxn modelId="{BA2D6703-EA8B-47B5-AD42-31ADE78C367F}" type="presOf" srcId="{6509EB8D-8C10-40D8-B35D-E9DD9B37867D}" destId="{5E28C482-9499-444F-9878-6D555D2097BB}" srcOrd="0" destOrd="0" presId="urn:microsoft.com/office/officeart/2016/7/layout/VerticalDownArrowProcess"/>
    <dgm:cxn modelId="{5A63A15E-FBE1-4D57-9600-A6C55090EE32}" srcId="{C864C6E2-5729-4B1E-8A35-0DC3B5CFBAF5}" destId="{6509EB8D-8C10-40D8-B35D-E9DD9B37867D}" srcOrd="0" destOrd="0" parTransId="{3170191E-2F37-4475-9047-0CAC05544EA9}" sibTransId="{28C4805D-EE76-4A09-AB3C-16EBA2033805}"/>
    <dgm:cxn modelId="{8E4A5F42-8D11-4A36-8105-E10198C29769}" type="presOf" srcId="{19AD58CA-139C-496B-BB53-25095AE624BA}" destId="{D8B37281-B47F-4091-A50A-44B22CBD6EC2}" srcOrd="1" destOrd="0" presId="urn:microsoft.com/office/officeart/2016/7/layout/VerticalDownArrowProcess"/>
    <dgm:cxn modelId="{AF8D9F65-61BA-47B6-BAA3-D088332C6343}" type="presOf" srcId="{19AD58CA-139C-496B-BB53-25095AE624BA}" destId="{F34E390B-9EEC-4695-811C-F5D9076049C1}" srcOrd="0" destOrd="0" presId="urn:microsoft.com/office/officeart/2016/7/layout/VerticalDownArrowProcess"/>
    <dgm:cxn modelId="{DEC00271-A326-4AD5-8125-B1E099DCBF10}" srcId="{19AD58CA-139C-496B-BB53-25095AE624BA}" destId="{EBFAF4A8-027E-4EFA-A98F-DE5087FDE43F}" srcOrd="0" destOrd="0" parTransId="{D9689A93-FC42-4893-B9F8-AAC056EE03C9}" sibTransId="{FF738E0D-9D0F-4B21-B4C3-890DEA091DD1}"/>
    <dgm:cxn modelId="{EFEFA372-8F3D-41FE-A8F4-89D1BCF8220C}" type="presOf" srcId="{AEB6B589-2DD9-45F4-A4E6-26966433CD24}" destId="{18C79BAF-865D-4385-B97F-1625776DAD5B}" srcOrd="0" destOrd="0" presId="urn:microsoft.com/office/officeart/2016/7/layout/VerticalDownArrowProcess"/>
    <dgm:cxn modelId="{6A103154-4506-40AD-8462-A0420268481B}" srcId="{6509EB8D-8C10-40D8-B35D-E9DD9B37867D}" destId="{AEB6B589-2DD9-45F4-A4E6-26966433CD24}" srcOrd="0" destOrd="0" parTransId="{A8261B2F-E7C0-4B66-B79B-EFDB941542FA}" sibTransId="{25DF3951-F9E6-477A-A367-CF66AF132419}"/>
    <dgm:cxn modelId="{B3CFC484-1310-4CF9-AE68-35D7323BA076}" type="presOf" srcId="{EBFAF4A8-027E-4EFA-A98F-DE5087FDE43F}" destId="{E3D69481-48FC-498C-AE4A-64E9235D7215}" srcOrd="0" destOrd="0" presId="urn:microsoft.com/office/officeart/2016/7/layout/VerticalDownArrowProcess"/>
    <dgm:cxn modelId="{6DF7668F-9D34-4BB0-94A2-D76A3C699C2F}" srcId="{C864C6E2-5729-4B1E-8A35-0DC3B5CFBAF5}" destId="{19AD58CA-139C-496B-BB53-25095AE624BA}" srcOrd="1" destOrd="0" parTransId="{0FB8D463-7E14-47AD-947F-CCCBDABDDDEE}" sibTransId="{AF5CAA88-761C-4768-910A-CFDB5B67BBE0}"/>
    <dgm:cxn modelId="{67A95197-E9A2-472A-9743-39ABF05BC47B}" type="presOf" srcId="{D1AF2887-86A6-4695-A739-EF99E8841931}" destId="{96FA28F6-4FE0-47BE-9EE6-F331B30993B7}" srcOrd="0" destOrd="0" presId="urn:microsoft.com/office/officeart/2016/7/layout/VerticalDownArrowProcess"/>
    <dgm:cxn modelId="{5123FEBE-EC78-47AE-A18A-FAA18FA90E6B}" srcId="{D1AF2887-86A6-4695-A739-EF99E8841931}" destId="{708241B4-C3CD-4AA7-A6A7-9999B827E8FB}" srcOrd="0" destOrd="0" parTransId="{6C4AA916-2793-43FF-A95A-1203223BD04D}" sibTransId="{04AD2328-804F-4ECF-9340-A56C485EA461}"/>
    <dgm:cxn modelId="{4B049CD8-E91D-4260-AED5-1672AC99C19F}" type="presOf" srcId="{6509EB8D-8C10-40D8-B35D-E9DD9B37867D}" destId="{35DB0181-355B-456F-B38F-8F71173E678B}" srcOrd="1" destOrd="0" presId="urn:microsoft.com/office/officeart/2016/7/layout/VerticalDownArrowProcess"/>
    <dgm:cxn modelId="{62A112E7-B854-4421-901B-F9697BA3722A}" type="presOf" srcId="{C864C6E2-5729-4B1E-8A35-0DC3B5CFBAF5}" destId="{9512D45E-637E-4573-AEB2-641178829629}" srcOrd="0" destOrd="0" presId="urn:microsoft.com/office/officeart/2016/7/layout/VerticalDownArrowProcess"/>
    <dgm:cxn modelId="{E67003F6-B7A0-4649-AF0A-0AD3E4F94091}" srcId="{C864C6E2-5729-4B1E-8A35-0DC3B5CFBAF5}" destId="{D1AF2887-86A6-4695-A739-EF99E8841931}" srcOrd="2" destOrd="0" parTransId="{C9D928DC-2A77-452A-9191-35985DE1EEAB}" sibTransId="{01FA625D-927A-439D-8EDA-D2A29CADD020}"/>
    <dgm:cxn modelId="{F9A8AEF8-BEBC-4C53-815A-AEB7CB59DDC9}" type="presOf" srcId="{708241B4-C3CD-4AA7-A6A7-9999B827E8FB}" destId="{CD326330-D63B-4FD8-AAE0-A3DCC4C065AE}" srcOrd="0" destOrd="0" presId="urn:microsoft.com/office/officeart/2016/7/layout/VerticalDownArrowProcess"/>
    <dgm:cxn modelId="{5A0F720D-9657-4811-A10C-9BCAC0B99661}" type="presParOf" srcId="{9512D45E-637E-4573-AEB2-641178829629}" destId="{38A0DAD1-5F5A-4AD2-9F2F-B2168AAF013C}" srcOrd="0" destOrd="0" presId="urn:microsoft.com/office/officeart/2016/7/layout/VerticalDownArrowProcess"/>
    <dgm:cxn modelId="{50339F0E-796B-4460-A1EB-F0FB363D9A06}" type="presParOf" srcId="{38A0DAD1-5F5A-4AD2-9F2F-B2168AAF013C}" destId="{96FA28F6-4FE0-47BE-9EE6-F331B30993B7}" srcOrd="0" destOrd="0" presId="urn:microsoft.com/office/officeart/2016/7/layout/VerticalDownArrowProcess"/>
    <dgm:cxn modelId="{B8E381CD-E2D6-400F-8B72-13B4071054EF}" type="presParOf" srcId="{38A0DAD1-5F5A-4AD2-9F2F-B2168AAF013C}" destId="{CD326330-D63B-4FD8-AAE0-A3DCC4C065AE}" srcOrd="1" destOrd="0" presId="urn:microsoft.com/office/officeart/2016/7/layout/VerticalDownArrowProcess"/>
    <dgm:cxn modelId="{A574FE9D-738C-49BB-8BBA-6A309FC2FFB3}" type="presParOf" srcId="{9512D45E-637E-4573-AEB2-641178829629}" destId="{580C7D42-3161-4C90-BB84-F5B27CB29F4A}" srcOrd="1" destOrd="0" presId="urn:microsoft.com/office/officeart/2016/7/layout/VerticalDownArrowProcess"/>
    <dgm:cxn modelId="{AAE909B8-0932-4CD1-BED3-7D09C22C803E}" type="presParOf" srcId="{9512D45E-637E-4573-AEB2-641178829629}" destId="{0DDA24C2-62FA-442E-9DF8-0765085DCE54}" srcOrd="2" destOrd="0" presId="urn:microsoft.com/office/officeart/2016/7/layout/VerticalDownArrowProcess"/>
    <dgm:cxn modelId="{F0CB6D26-4408-4C4F-B1F6-1371CFECB4FB}" type="presParOf" srcId="{0DDA24C2-62FA-442E-9DF8-0765085DCE54}" destId="{F34E390B-9EEC-4695-811C-F5D9076049C1}" srcOrd="0" destOrd="0" presId="urn:microsoft.com/office/officeart/2016/7/layout/VerticalDownArrowProcess"/>
    <dgm:cxn modelId="{F053C106-2F9B-4289-81D8-B7F9F760F605}" type="presParOf" srcId="{0DDA24C2-62FA-442E-9DF8-0765085DCE54}" destId="{D8B37281-B47F-4091-A50A-44B22CBD6EC2}" srcOrd="1" destOrd="0" presId="urn:microsoft.com/office/officeart/2016/7/layout/VerticalDownArrowProcess"/>
    <dgm:cxn modelId="{E3B134E3-A7F6-451F-8D93-0DDA878F5CFD}" type="presParOf" srcId="{0DDA24C2-62FA-442E-9DF8-0765085DCE54}" destId="{E3D69481-48FC-498C-AE4A-64E9235D7215}" srcOrd="2" destOrd="0" presId="urn:microsoft.com/office/officeart/2016/7/layout/VerticalDownArrowProcess"/>
    <dgm:cxn modelId="{3909AE0A-6486-45A0-9923-75E754BA256B}" type="presParOf" srcId="{9512D45E-637E-4573-AEB2-641178829629}" destId="{3F4D858B-ED37-4609-8E8A-F3DBEC22BD68}" srcOrd="3" destOrd="0" presId="urn:microsoft.com/office/officeart/2016/7/layout/VerticalDownArrowProcess"/>
    <dgm:cxn modelId="{46AEA828-5FA6-4BDB-AB9D-500098524617}" type="presParOf" srcId="{9512D45E-637E-4573-AEB2-641178829629}" destId="{41035902-0C7B-4CE5-B59D-A2727036C526}" srcOrd="4" destOrd="0" presId="urn:microsoft.com/office/officeart/2016/7/layout/VerticalDownArrowProcess"/>
    <dgm:cxn modelId="{EDA9C524-52F2-41B5-833A-F6238561D7E1}" type="presParOf" srcId="{41035902-0C7B-4CE5-B59D-A2727036C526}" destId="{5E28C482-9499-444F-9878-6D555D2097BB}" srcOrd="0" destOrd="0" presId="urn:microsoft.com/office/officeart/2016/7/layout/VerticalDownArrowProcess"/>
    <dgm:cxn modelId="{9AB79112-1712-40B7-911A-DD169BF9307D}" type="presParOf" srcId="{41035902-0C7B-4CE5-B59D-A2727036C526}" destId="{35DB0181-355B-456F-B38F-8F71173E678B}" srcOrd="1" destOrd="0" presId="urn:microsoft.com/office/officeart/2016/7/layout/VerticalDownArrowProcess"/>
    <dgm:cxn modelId="{65F4ECBA-42AC-4350-8EAF-EFDFBEBF464A}" type="presParOf" srcId="{41035902-0C7B-4CE5-B59D-A2727036C526}" destId="{18C79BAF-865D-4385-B97F-1625776DAD5B}"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bg1"/>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a:solidFill>
          <a:schemeClr val="accent4"/>
        </a:solidFill>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bg1"/>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a:solidFill>
          <a:schemeClr val="bg1"/>
        </a:solidFill>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a:solidFill>
          <a:schemeClr val="accent4"/>
        </a:solidFill>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D6D2D5C-D112-446F-A2A4-6152B78DCE5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F09A775-935C-4F14-88EF-C9D0B4EE56F4}">
      <dgm:prSet/>
      <dgm:spPr/>
      <dgm:t>
        <a:bodyPr/>
        <a:lstStyle/>
        <a:p>
          <a:r>
            <a:rPr lang="en-US" b="0">
              <a:latin typeface="Proxima Nova Bl"/>
            </a:rPr>
            <a:t>Reviewed</a:t>
          </a:r>
          <a:r>
            <a:rPr lang="en-US" b="0"/>
            <a:t> Datalog applications on heterogeneous systems</a:t>
          </a:r>
        </a:p>
      </dgm:t>
    </dgm:pt>
    <dgm:pt modelId="{F8EAC0B0-CC3E-48FB-9DD6-4DDDAA315B03}" type="parTrans" cxnId="{FDED8404-4812-467C-9548-98563A51BB68}">
      <dgm:prSet/>
      <dgm:spPr/>
      <dgm:t>
        <a:bodyPr/>
        <a:lstStyle/>
        <a:p>
          <a:endParaRPr lang="en-US"/>
        </a:p>
      </dgm:t>
    </dgm:pt>
    <dgm:pt modelId="{2821DB19-DE0F-4783-8BFF-DF36A24A3A74}" type="sibTrans" cxnId="{FDED8404-4812-467C-9548-98563A51BB68}">
      <dgm:prSet/>
      <dgm:spPr/>
      <dgm:t>
        <a:bodyPr/>
        <a:lstStyle/>
        <a:p>
          <a:endParaRPr lang="en-US"/>
        </a:p>
      </dgm:t>
    </dgm:pt>
    <dgm:pt modelId="{5EDF20B5-C3A3-4D38-87D9-6D730625F83C}">
      <dgm:prSet/>
      <dgm:spPr/>
      <dgm:t>
        <a:bodyPr/>
        <a:lstStyle/>
        <a:p>
          <a:r>
            <a:rPr lang="en-US" b="0">
              <a:latin typeface="Proxima Nova Bl"/>
            </a:rPr>
            <a:t>Explored topological data analysis techniques for brain network</a:t>
          </a:r>
          <a:endParaRPr lang="en-US" b="0"/>
        </a:p>
      </dgm:t>
    </dgm:pt>
    <dgm:pt modelId="{1F134EAC-CD00-4DB3-AE7C-5BC76B677330}" type="parTrans" cxnId="{058D0F71-6447-4E5F-8908-9A585C4DA7DB}">
      <dgm:prSet/>
      <dgm:spPr/>
      <dgm:t>
        <a:bodyPr/>
        <a:lstStyle/>
        <a:p>
          <a:endParaRPr lang="en-US"/>
        </a:p>
      </dgm:t>
    </dgm:pt>
    <dgm:pt modelId="{FF0DA30B-0388-4E19-859D-DE736D96D3EF}" type="sibTrans" cxnId="{058D0F71-6447-4E5F-8908-9A585C4DA7DB}">
      <dgm:prSet/>
      <dgm:spPr/>
      <dgm:t>
        <a:bodyPr/>
        <a:lstStyle/>
        <a:p>
          <a:endParaRPr lang="en-US"/>
        </a:p>
      </dgm:t>
    </dgm:pt>
    <dgm:pt modelId="{FBAB4F89-0DC1-4397-8B0D-6376EBB3F6C2}">
      <dgm:prSet/>
      <dgm:spPr/>
      <dgm:t>
        <a:bodyPr/>
        <a:lstStyle/>
        <a:p>
          <a:pPr rtl="0"/>
          <a:r>
            <a:rPr lang="en-US" b="0">
              <a:latin typeface="Proxima Nova Bl"/>
            </a:rPr>
            <a:t>Identified research direction for declarative analytics on high-dimensional data</a:t>
          </a:r>
          <a:endParaRPr lang="en-US" b="0"/>
        </a:p>
      </dgm:t>
    </dgm:pt>
    <dgm:pt modelId="{CC655DE2-12E5-4DD5-AFB3-08F96E6B360D}" type="parTrans" cxnId="{C397E815-8FA5-4C03-B839-8341D29A01C3}">
      <dgm:prSet/>
      <dgm:spPr/>
      <dgm:t>
        <a:bodyPr/>
        <a:lstStyle/>
        <a:p>
          <a:endParaRPr lang="en-US"/>
        </a:p>
      </dgm:t>
    </dgm:pt>
    <dgm:pt modelId="{25A81957-D180-48EC-A6BC-DFAF25BDB472}" type="sibTrans" cxnId="{C397E815-8FA5-4C03-B839-8341D29A01C3}">
      <dgm:prSet/>
      <dgm:spPr/>
      <dgm:t>
        <a:bodyPr/>
        <a:lstStyle/>
        <a:p>
          <a:endParaRPr lang="en-US"/>
        </a:p>
      </dgm:t>
    </dgm:pt>
    <dgm:pt modelId="{BD0149BA-78CB-47CB-9879-804C12BFA5D3}" type="pres">
      <dgm:prSet presAssocID="{2D6D2D5C-D112-446F-A2A4-6152B78DCE5C}" presName="root" presStyleCnt="0">
        <dgm:presLayoutVars>
          <dgm:dir/>
          <dgm:resizeHandles val="exact"/>
        </dgm:presLayoutVars>
      </dgm:prSet>
      <dgm:spPr/>
    </dgm:pt>
    <dgm:pt modelId="{B73A9177-F171-47F8-8427-9DDB66C3E997}" type="pres">
      <dgm:prSet presAssocID="{2F09A775-935C-4F14-88EF-C9D0B4EE56F4}" presName="compNode" presStyleCnt="0"/>
      <dgm:spPr/>
    </dgm:pt>
    <dgm:pt modelId="{3ADC2D42-5D02-4413-BBD4-C7A0528F7DD0}" type="pres">
      <dgm:prSet presAssocID="{2F09A775-935C-4F14-88EF-C9D0B4EE56F4}" presName="bgRect" presStyleLbl="bgShp" presStyleIdx="0" presStyleCnt="3"/>
      <dgm:spPr/>
    </dgm:pt>
    <dgm:pt modelId="{A9B5D9D5-551B-4710-AA8C-AE8C8314C442}" type="pres">
      <dgm:prSet presAssocID="{2F09A775-935C-4F14-88EF-C9D0B4EE56F4}"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with solid fill"/>
        </a:ext>
      </dgm:extLst>
    </dgm:pt>
    <dgm:pt modelId="{88D114D8-81DE-48C8-8FF2-BA4696606A0A}" type="pres">
      <dgm:prSet presAssocID="{2F09A775-935C-4F14-88EF-C9D0B4EE56F4}" presName="spaceRect" presStyleCnt="0"/>
      <dgm:spPr/>
    </dgm:pt>
    <dgm:pt modelId="{043A7C80-8DBD-460D-A92D-FF3A01F7C2BD}" type="pres">
      <dgm:prSet presAssocID="{2F09A775-935C-4F14-88EF-C9D0B4EE56F4}" presName="parTx" presStyleLbl="revTx" presStyleIdx="0" presStyleCnt="3">
        <dgm:presLayoutVars>
          <dgm:chMax val="0"/>
          <dgm:chPref val="0"/>
        </dgm:presLayoutVars>
      </dgm:prSet>
      <dgm:spPr/>
    </dgm:pt>
    <dgm:pt modelId="{FE293C4A-CCBF-4FF7-B019-A88892D8F964}" type="pres">
      <dgm:prSet presAssocID="{2821DB19-DE0F-4783-8BFF-DF36A24A3A74}" presName="sibTrans" presStyleCnt="0"/>
      <dgm:spPr/>
    </dgm:pt>
    <dgm:pt modelId="{3E1E6733-677E-40B1-ABA7-FFB151DF0D99}" type="pres">
      <dgm:prSet presAssocID="{5EDF20B5-C3A3-4D38-87D9-6D730625F83C}" presName="compNode" presStyleCnt="0"/>
      <dgm:spPr/>
    </dgm:pt>
    <dgm:pt modelId="{58E5B545-BFE8-45C2-8405-79E8CE5B4A89}" type="pres">
      <dgm:prSet presAssocID="{5EDF20B5-C3A3-4D38-87D9-6D730625F83C}" presName="bgRect" presStyleLbl="bgShp" presStyleIdx="1" presStyleCnt="3"/>
      <dgm:spPr/>
    </dgm:pt>
    <dgm:pt modelId="{19D231B0-FD74-484C-BBE9-C0C944F3F2C0}" type="pres">
      <dgm:prSet presAssocID="{5EDF20B5-C3A3-4D38-87D9-6D730625F83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with solid fill"/>
        </a:ext>
      </dgm:extLst>
    </dgm:pt>
    <dgm:pt modelId="{02D3212C-3FD1-4833-8B03-D05A7D35CB94}" type="pres">
      <dgm:prSet presAssocID="{5EDF20B5-C3A3-4D38-87D9-6D730625F83C}" presName="spaceRect" presStyleCnt="0"/>
      <dgm:spPr/>
    </dgm:pt>
    <dgm:pt modelId="{36CB5E9C-284F-47A7-9C0D-77B1D5865E24}" type="pres">
      <dgm:prSet presAssocID="{5EDF20B5-C3A3-4D38-87D9-6D730625F83C}" presName="parTx" presStyleLbl="revTx" presStyleIdx="1" presStyleCnt="3">
        <dgm:presLayoutVars>
          <dgm:chMax val="0"/>
          <dgm:chPref val="0"/>
        </dgm:presLayoutVars>
      </dgm:prSet>
      <dgm:spPr/>
    </dgm:pt>
    <dgm:pt modelId="{46C0C91A-412D-473E-B585-93D17B19A694}" type="pres">
      <dgm:prSet presAssocID="{FF0DA30B-0388-4E19-859D-DE736D96D3EF}" presName="sibTrans" presStyleCnt="0"/>
      <dgm:spPr/>
    </dgm:pt>
    <dgm:pt modelId="{9B945FCF-BE19-41F0-B898-25C6B6C87D8D}" type="pres">
      <dgm:prSet presAssocID="{FBAB4F89-0DC1-4397-8B0D-6376EBB3F6C2}" presName="compNode" presStyleCnt="0"/>
      <dgm:spPr/>
    </dgm:pt>
    <dgm:pt modelId="{168A006C-EE4C-4631-9632-FC959F45ADF7}" type="pres">
      <dgm:prSet presAssocID="{FBAB4F89-0DC1-4397-8B0D-6376EBB3F6C2}" presName="bgRect" presStyleLbl="bgShp" presStyleIdx="2" presStyleCnt="3"/>
      <dgm:spPr/>
    </dgm:pt>
    <dgm:pt modelId="{1EB1D657-8D17-45D6-9FD3-A0307093408C}" type="pres">
      <dgm:prSet presAssocID="{FBAB4F89-0DC1-4397-8B0D-6376EBB3F6C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search with solid fill"/>
        </a:ext>
      </dgm:extLst>
    </dgm:pt>
    <dgm:pt modelId="{C123E158-F8AA-42EB-9295-4F51C4478307}" type="pres">
      <dgm:prSet presAssocID="{FBAB4F89-0DC1-4397-8B0D-6376EBB3F6C2}" presName="spaceRect" presStyleCnt="0"/>
      <dgm:spPr/>
    </dgm:pt>
    <dgm:pt modelId="{8728F24D-D11C-4D1B-AF0D-F5C37C4328F5}" type="pres">
      <dgm:prSet presAssocID="{FBAB4F89-0DC1-4397-8B0D-6376EBB3F6C2}" presName="parTx" presStyleLbl="revTx" presStyleIdx="2" presStyleCnt="3">
        <dgm:presLayoutVars>
          <dgm:chMax val="0"/>
          <dgm:chPref val="0"/>
        </dgm:presLayoutVars>
      </dgm:prSet>
      <dgm:spPr/>
    </dgm:pt>
  </dgm:ptLst>
  <dgm:cxnLst>
    <dgm:cxn modelId="{FDED8404-4812-467C-9548-98563A51BB68}" srcId="{2D6D2D5C-D112-446F-A2A4-6152B78DCE5C}" destId="{2F09A775-935C-4F14-88EF-C9D0B4EE56F4}" srcOrd="0" destOrd="0" parTransId="{F8EAC0B0-CC3E-48FB-9DD6-4DDDAA315B03}" sibTransId="{2821DB19-DE0F-4783-8BFF-DF36A24A3A74}"/>
    <dgm:cxn modelId="{C397E815-8FA5-4C03-B839-8341D29A01C3}" srcId="{2D6D2D5C-D112-446F-A2A4-6152B78DCE5C}" destId="{FBAB4F89-0DC1-4397-8B0D-6376EBB3F6C2}" srcOrd="2" destOrd="0" parTransId="{CC655DE2-12E5-4DD5-AFB3-08F96E6B360D}" sibTransId="{25A81957-D180-48EC-A6BC-DFAF25BDB472}"/>
    <dgm:cxn modelId="{084F7E39-1676-49E6-B557-2DB496F368EF}" type="presOf" srcId="{5EDF20B5-C3A3-4D38-87D9-6D730625F83C}" destId="{36CB5E9C-284F-47A7-9C0D-77B1D5865E24}" srcOrd="0" destOrd="0" presId="urn:microsoft.com/office/officeart/2018/2/layout/IconVerticalSolidList"/>
    <dgm:cxn modelId="{058D0F71-6447-4E5F-8908-9A585C4DA7DB}" srcId="{2D6D2D5C-D112-446F-A2A4-6152B78DCE5C}" destId="{5EDF20B5-C3A3-4D38-87D9-6D730625F83C}" srcOrd="1" destOrd="0" parTransId="{1F134EAC-CD00-4DB3-AE7C-5BC76B677330}" sibTransId="{FF0DA30B-0388-4E19-859D-DE736D96D3EF}"/>
    <dgm:cxn modelId="{9D3DBBBB-4C8D-498A-9906-0F11D6E1D9BE}" type="presOf" srcId="{2F09A775-935C-4F14-88EF-C9D0B4EE56F4}" destId="{043A7C80-8DBD-460D-A92D-FF3A01F7C2BD}" srcOrd="0" destOrd="0" presId="urn:microsoft.com/office/officeart/2018/2/layout/IconVerticalSolidList"/>
    <dgm:cxn modelId="{493561D4-9884-4CB3-A4BA-2861B1911726}" type="presOf" srcId="{2D6D2D5C-D112-446F-A2A4-6152B78DCE5C}" destId="{BD0149BA-78CB-47CB-9879-804C12BFA5D3}" srcOrd="0" destOrd="0" presId="urn:microsoft.com/office/officeart/2018/2/layout/IconVerticalSolidList"/>
    <dgm:cxn modelId="{F78537DE-134C-4DAF-916A-44F245227373}" type="presOf" srcId="{FBAB4F89-0DC1-4397-8B0D-6376EBB3F6C2}" destId="{8728F24D-D11C-4D1B-AF0D-F5C37C4328F5}" srcOrd="0" destOrd="0" presId="urn:microsoft.com/office/officeart/2018/2/layout/IconVerticalSolidList"/>
    <dgm:cxn modelId="{32C860B4-2CDE-4A5A-B210-D4711002F7A2}" type="presParOf" srcId="{BD0149BA-78CB-47CB-9879-804C12BFA5D3}" destId="{B73A9177-F171-47F8-8427-9DDB66C3E997}" srcOrd="0" destOrd="0" presId="urn:microsoft.com/office/officeart/2018/2/layout/IconVerticalSolidList"/>
    <dgm:cxn modelId="{A43D204C-8123-444E-B457-5F8D8FB9D681}" type="presParOf" srcId="{B73A9177-F171-47F8-8427-9DDB66C3E997}" destId="{3ADC2D42-5D02-4413-BBD4-C7A0528F7DD0}" srcOrd="0" destOrd="0" presId="urn:microsoft.com/office/officeart/2018/2/layout/IconVerticalSolidList"/>
    <dgm:cxn modelId="{D3AD4376-E26A-4FB8-A577-838B86CEA3FD}" type="presParOf" srcId="{B73A9177-F171-47F8-8427-9DDB66C3E997}" destId="{A9B5D9D5-551B-4710-AA8C-AE8C8314C442}" srcOrd="1" destOrd="0" presId="urn:microsoft.com/office/officeart/2018/2/layout/IconVerticalSolidList"/>
    <dgm:cxn modelId="{653DB846-8674-4D0C-8265-6BEA46374F00}" type="presParOf" srcId="{B73A9177-F171-47F8-8427-9DDB66C3E997}" destId="{88D114D8-81DE-48C8-8FF2-BA4696606A0A}" srcOrd="2" destOrd="0" presId="urn:microsoft.com/office/officeart/2018/2/layout/IconVerticalSolidList"/>
    <dgm:cxn modelId="{D1866F0C-B521-4B5B-91CF-ECBE8B631425}" type="presParOf" srcId="{B73A9177-F171-47F8-8427-9DDB66C3E997}" destId="{043A7C80-8DBD-460D-A92D-FF3A01F7C2BD}" srcOrd="3" destOrd="0" presId="urn:microsoft.com/office/officeart/2018/2/layout/IconVerticalSolidList"/>
    <dgm:cxn modelId="{8329D0E6-C217-4200-B6F5-E774A949808B}" type="presParOf" srcId="{BD0149BA-78CB-47CB-9879-804C12BFA5D3}" destId="{FE293C4A-CCBF-4FF7-B019-A88892D8F964}" srcOrd="1" destOrd="0" presId="urn:microsoft.com/office/officeart/2018/2/layout/IconVerticalSolidList"/>
    <dgm:cxn modelId="{663402F8-E115-4882-9CAF-96EED3F499A1}" type="presParOf" srcId="{BD0149BA-78CB-47CB-9879-804C12BFA5D3}" destId="{3E1E6733-677E-40B1-ABA7-FFB151DF0D99}" srcOrd="2" destOrd="0" presId="urn:microsoft.com/office/officeart/2018/2/layout/IconVerticalSolidList"/>
    <dgm:cxn modelId="{CD6C01F2-F861-444F-AD8F-EAB010238C8B}" type="presParOf" srcId="{3E1E6733-677E-40B1-ABA7-FFB151DF0D99}" destId="{58E5B545-BFE8-45C2-8405-79E8CE5B4A89}" srcOrd="0" destOrd="0" presId="urn:microsoft.com/office/officeart/2018/2/layout/IconVerticalSolidList"/>
    <dgm:cxn modelId="{C418A000-9DAB-4B1A-BF0F-F3F4EF48B115}" type="presParOf" srcId="{3E1E6733-677E-40B1-ABA7-FFB151DF0D99}" destId="{19D231B0-FD74-484C-BBE9-C0C944F3F2C0}" srcOrd="1" destOrd="0" presId="urn:microsoft.com/office/officeart/2018/2/layout/IconVerticalSolidList"/>
    <dgm:cxn modelId="{D3708ACD-A7EB-4AE6-804E-7F36972597C6}" type="presParOf" srcId="{3E1E6733-677E-40B1-ABA7-FFB151DF0D99}" destId="{02D3212C-3FD1-4833-8B03-D05A7D35CB94}" srcOrd="2" destOrd="0" presId="urn:microsoft.com/office/officeart/2018/2/layout/IconVerticalSolidList"/>
    <dgm:cxn modelId="{5D1D0758-E798-48D5-8780-9E8842C3B7BE}" type="presParOf" srcId="{3E1E6733-677E-40B1-ABA7-FFB151DF0D99}" destId="{36CB5E9C-284F-47A7-9C0D-77B1D5865E24}" srcOrd="3" destOrd="0" presId="urn:microsoft.com/office/officeart/2018/2/layout/IconVerticalSolidList"/>
    <dgm:cxn modelId="{840B1CBF-0538-4C1C-A55E-BE0E301B324B}" type="presParOf" srcId="{BD0149BA-78CB-47CB-9879-804C12BFA5D3}" destId="{46C0C91A-412D-473E-B585-93D17B19A694}" srcOrd="3" destOrd="0" presId="urn:microsoft.com/office/officeart/2018/2/layout/IconVerticalSolidList"/>
    <dgm:cxn modelId="{4AD4E801-9105-4738-AC38-6C99113192DC}" type="presParOf" srcId="{BD0149BA-78CB-47CB-9879-804C12BFA5D3}" destId="{9B945FCF-BE19-41F0-B898-25C6B6C87D8D}" srcOrd="4" destOrd="0" presId="urn:microsoft.com/office/officeart/2018/2/layout/IconVerticalSolidList"/>
    <dgm:cxn modelId="{3F8AF2F7-DA79-404E-A4AA-0A104AC0A089}" type="presParOf" srcId="{9B945FCF-BE19-41F0-B898-25C6B6C87D8D}" destId="{168A006C-EE4C-4631-9632-FC959F45ADF7}" srcOrd="0" destOrd="0" presId="urn:microsoft.com/office/officeart/2018/2/layout/IconVerticalSolidList"/>
    <dgm:cxn modelId="{9D9CCED7-644A-4801-BE6F-709366FBCEB0}" type="presParOf" srcId="{9B945FCF-BE19-41F0-B898-25C6B6C87D8D}" destId="{1EB1D657-8D17-45D6-9FD3-A0307093408C}" srcOrd="1" destOrd="0" presId="urn:microsoft.com/office/officeart/2018/2/layout/IconVerticalSolidList"/>
    <dgm:cxn modelId="{7ACCF582-35C1-44D3-A2BA-0E36175DA16A}" type="presParOf" srcId="{9B945FCF-BE19-41F0-B898-25C6B6C87D8D}" destId="{C123E158-F8AA-42EB-9295-4F51C4478307}" srcOrd="2" destOrd="0" presId="urn:microsoft.com/office/officeart/2018/2/layout/IconVerticalSolidList"/>
    <dgm:cxn modelId="{B90D1101-0966-4C66-9E1B-BA29CFC09217}" type="presParOf" srcId="{9B945FCF-BE19-41F0-B898-25C6B6C87D8D}" destId="{8728F24D-D11C-4D1B-AF0D-F5C37C4328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a:solidFill>
          <a:schemeClr val="bg1"/>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a:solidFill>
          <a:schemeClr val="bg1"/>
        </a:solidFill>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a:solidFill>
          <a:schemeClr val="bg1"/>
        </a:solidFill>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a:solidFill>
          <a:schemeClr val="bg1"/>
        </a:solidFill>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a:solidFill>
          <a:schemeClr val="bg1"/>
        </a:solidFill>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a:solidFill>
          <a:schemeClr val="accent4"/>
        </a:solidFill>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97F5BEE5-AE5B-45F5-9D9E-5C14844A88E9}"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BF511F54-3DD3-474C-BAA4-F7C01E607FD9}">
      <dgm:prSet/>
      <dgm:spPr/>
      <dgm:t>
        <a:bodyPr/>
        <a:lstStyle/>
        <a:p>
          <a:r>
            <a:rPr lang="en-US" b="0" i="0"/>
            <a:t>Popular algorithms</a:t>
          </a:r>
          <a:endParaRPr lang="en-US"/>
        </a:p>
      </dgm:t>
    </dgm:pt>
    <dgm:pt modelId="{A360C53B-F5E6-4E23-A459-188BC78C5F6A}" type="parTrans" cxnId="{E384F61A-E587-47B9-95F7-90EE8288E0A3}">
      <dgm:prSet/>
      <dgm:spPr/>
      <dgm:t>
        <a:bodyPr/>
        <a:lstStyle/>
        <a:p>
          <a:endParaRPr lang="en-US"/>
        </a:p>
      </dgm:t>
    </dgm:pt>
    <dgm:pt modelId="{06F60F9B-E711-4214-B03E-3BE9E20FDA09}" type="sibTrans" cxnId="{E384F61A-E587-47B9-95F7-90EE8288E0A3}">
      <dgm:prSet/>
      <dgm:spPr/>
      <dgm:t>
        <a:bodyPr/>
        <a:lstStyle/>
        <a:p>
          <a:endParaRPr lang="en-US"/>
        </a:p>
      </dgm:t>
    </dgm:pt>
    <dgm:pt modelId="{E6380DBA-499C-419F-8B48-12C5043BD95A}">
      <dgm:prSet/>
      <dgm:spPr/>
      <dgm:t>
        <a:bodyPr/>
        <a:lstStyle/>
        <a:p>
          <a:r>
            <a:rPr lang="en-US" b="0" i="0"/>
            <a:t>Non-Indexed Nested Loop Join (NINLJ)</a:t>
          </a:r>
          <a:endParaRPr lang="en-US"/>
        </a:p>
      </dgm:t>
    </dgm:pt>
    <dgm:pt modelId="{C40E75AD-0FCB-42F0-BB5E-8D47FE3B6BA8}" type="parTrans" cxnId="{C0B2D5E5-EF05-4FE6-BEAC-FB74A7B1E400}">
      <dgm:prSet/>
      <dgm:spPr/>
      <dgm:t>
        <a:bodyPr/>
        <a:lstStyle/>
        <a:p>
          <a:endParaRPr lang="en-US"/>
        </a:p>
      </dgm:t>
    </dgm:pt>
    <dgm:pt modelId="{46DD903E-09E7-43C8-BF4D-EAA6B55A4219}" type="sibTrans" cxnId="{C0B2D5E5-EF05-4FE6-BEAC-FB74A7B1E400}">
      <dgm:prSet/>
      <dgm:spPr/>
      <dgm:t>
        <a:bodyPr/>
        <a:lstStyle/>
        <a:p>
          <a:endParaRPr lang="en-US"/>
        </a:p>
      </dgm:t>
    </dgm:pt>
    <dgm:pt modelId="{80593A76-FAE3-4C63-85E3-2AC424C83A70}">
      <dgm:prSet/>
      <dgm:spPr/>
      <dgm:t>
        <a:bodyPr/>
        <a:lstStyle/>
        <a:p>
          <a:r>
            <a:rPr lang="en-US" b="0" i="0"/>
            <a:t>Indexed Nested Loop Join (INLJ)</a:t>
          </a:r>
          <a:endParaRPr lang="en-US"/>
        </a:p>
      </dgm:t>
    </dgm:pt>
    <dgm:pt modelId="{0ACFA2BE-AA9B-406F-92C3-5A1F19837376}" type="parTrans" cxnId="{E536BBFC-9680-4F38-8114-A2C2A058D54A}">
      <dgm:prSet/>
      <dgm:spPr/>
      <dgm:t>
        <a:bodyPr/>
        <a:lstStyle/>
        <a:p>
          <a:endParaRPr lang="en-US"/>
        </a:p>
      </dgm:t>
    </dgm:pt>
    <dgm:pt modelId="{92F22F92-BB4F-4F02-B2D0-BC288CECE510}" type="sibTrans" cxnId="{E536BBFC-9680-4F38-8114-A2C2A058D54A}">
      <dgm:prSet/>
      <dgm:spPr/>
      <dgm:t>
        <a:bodyPr/>
        <a:lstStyle/>
        <a:p>
          <a:endParaRPr lang="en-US"/>
        </a:p>
      </dgm:t>
    </dgm:pt>
    <dgm:pt modelId="{8BB94090-24F5-42BF-B1DB-A734A820F77C}">
      <dgm:prSet/>
      <dgm:spPr/>
      <dgm:t>
        <a:bodyPr/>
        <a:lstStyle/>
        <a:p>
          <a:r>
            <a:rPr lang="en-US" b="0" i="0"/>
            <a:t>Sort-Merge Join (SMJ)</a:t>
          </a:r>
          <a:endParaRPr lang="en-US"/>
        </a:p>
      </dgm:t>
    </dgm:pt>
    <dgm:pt modelId="{1B256A46-2FE8-4980-9E63-440A7A5AEABF}" type="parTrans" cxnId="{E26432F7-B058-48E3-9339-FA42DB431A61}">
      <dgm:prSet/>
      <dgm:spPr/>
      <dgm:t>
        <a:bodyPr/>
        <a:lstStyle/>
        <a:p>
          <a:endParaRPr lang="en-US"/>
        </a:p>
      </dgm:t>
    </dgm:pt>
    <dgm:pt modelId="{1D5ED548-BC6E-4499-8C9C-49F492EAE71C}" type="sibTrans" cxnId="{E26432F7-B058-48E3-9339-FA42DB431A61}">
      <dgm:prSet/>
      <dgm:spPr/>
      <dgm:t>
        <a:bodyPr/>
        <a:lstStyle/>
        <a:p>
          <a:endParaRPr lang="en-US"/>
        </a:p>
      </dgm:t>
    </dgm:pt>
    <dgm:pt modelId="{53A30763-6D7E-458A-9CBE-3E06DEC3DEEA}">
      <dgm:prSet/>
      <dgm:spPr/>
      <dgm:t>
        <a:bodyPr/>
        <a:lstStyle/>
        <a:p>
          <a:r>
            <a:rPr lang="en-US" b="0" i="0"/>
            <a:t>Radix Hash Join (HJ)</a:t>
          </a:r>
          <a:endParaRPr lang="en-US"/>
        </a:p>
      </dgm:t>
    </dgm:pt>
    <dgm:pt modelId="{78CF3DF6-DC66-4DEA-B63B-7556C322FB65}" type="parTrans" cxnId="{7FF6C8CC-95A7-4B7F-86B0-2C31C0725489}">
      <dgm:prSet/>
      <dgm:spPr/>
      <dgm:t>
        <a:bodyPr/>
        <a:lstStyle/>
        <a:p>
          <a:endParaRPr lang="en-US"/>
        </a:p>
      </dgm:t>
    </dgm:pt>
    <dgm:pt modelId="{C38FED8A-C5F8-4B3D-92A4-4918452E372D}" type="sibTrans" cxnId="{7FF6C8CC-95A7-4B7F-86B0-2C31C0725489}">
      <dgm:prSet/>
      <dgm:spPr/>
      <dgm:t>
        <a:bodyPr/>
        <a:lstStyle/>
        <a:p>
          <a:endParaRPr lang="en-US"/>
        </a:p>
      </dgm:t>
    </dgm:pt>
    <dgm:pt modelId="{EB9AFE3D-0913-4DB2-BEA3-021CCA62B877}">
      <dgm:prSet/>
      <dgm:spPr/>
      <dgm:t>
        <a:bodyPr/>
        <a:lstStyle/>
        <a:p>
          <a:pPr rtl="0"/>
          <a:r>
            <a:rPr lang="en-US" b="0" i="0"/>
            <a:t>Sort-merge</a:t>
          </a:r>
          <a:r>
            <a:rPr lang="en-US" b="0" i="0">
              <a:latin typeface="Proxima Nova Bl"/>
            </a:rPr>
            <a:t> is suitable</a:t>
          </a:r>
          <a:r>
            <a:rPr lang="en-US" b="0" i="0"/>
            <a:t> for small to medium-sized </a:t>
          </a:r>
          <a:r>
            <a:rPr lang="en-US" b="0" i="0">
              <a:latin typeface="Proxima Nova Bl"/>
            </a:rPr>
            <a:t>tables, radix</a:t>
          </a:r>
          <a:r>
            <a:rPr lang="en-US" b="0" i="0"/>
            <a:t> hash join</a:t>
          </a:r>
          <a:r>
            <a:rPr lang="en-US" b="0" i="0">
              <a:latin typeface="Proxima Nova Bl"/>
            </a:rPr>
            <a:t> is suitable</a:t>
          </a:r>
          <a:r>
            <a:rPr lang="en-US" b="0" i="0"/>
            <a:t> for large tables</a:t>
          </a:r>
          <a:endParaRPr lang="en-US" b="0" i="0">
            <a:latin typeface="Proxima Nova Bl"/>
          </a:endParaRPr>
        </a:p>
      </dgm:t>
    </dgm:pt>
    <dgm:pt modelId="{CC6DFEB1-1932-438C-B9DC-D1B713CCFBCD}" type="parTrans" cxnId="{C7832997-A06B-4CA6-ADEB-CE130785A7C3}">
      <dgm:prSet/>
      <dgm:spPr/>
      <dgm:t>
        <a:bodyPr/>
        <a:lstStyle/>
        <a:p>
          <a:endParaRPr lang="en-US"/>
        </a:p>
      </dgm:t>
    </dgm:pt>
    <dgm:pt modelId="{52D2057B-D677-4D2B-AE79-EBEA045D97AA}" type="sibTrans" cxnId="{C7832997-A06B-4CA6-ADEB-CE130785A7C3}">
      <dgm:prSet/>
      <dgm:spPr/>
      <dgm:t>
        <a:bodyPr/>
        <a:lstStyle/>
        <a:p>
          <a:endParaRPr lang="en-US"/>
        </a:p>
      </dgm:t>
    </dgm:pt>
    <dgm:pt modelId="{FC6FE399-AC8B-4AC2-A9E5-EB80FD1610EB}" type="pres">
      <dgm:prSet presAssocID="{97F5BEE5-AE5B-45F5-9D9E-5C14844A88E9}" presName="Name0" presStyleCnt="0">
        <dgm:presLayoutVars>
          <dgm:dir/>
          <dgm:animLvl val="lvl"/>
          <dgm:resizeHandles val="exact"/>
        </dgm:presLayoutVars>
      </dgm:prSet>
      <dgm:spPr/>
    </dgm:pt>
    <dgm:pt modelId="{9B8786C7-6855-4EC3-A596-A8236772BA97}" type="pres">
      <dgm:prSet presAssocID="{EB9AFE3D-0913-4DB2-BEA3-021CCA62B877}" presName="boxAndChildren" presStyleCnt="0"/>
      <dgm:spPr/>
    </dgm:pt>
    <dgm:pt modelId="{ADB5AE0A-7E73-45F4-9F79-11D8C41F0B7C}" type="pres">
      <dgm:prSet presAssocID="{EB9AFE3D-0913-4DB2-BEA3-021CCA62B877}" presName="parentTextBox" presStyleLbl="node1" presStyleIdx="0" presStyleCnt="2"/>
      <dgm:spPr/>
    </dgm:pt>
    <dgm:pt modelId="{DC1C7B01-FD05-4A2E-A512-6CCA6CB1A005}" type="pres">
      <dgm:prSet presAssocID="{06F60F9B-E711-4214-B03E-3BE9E20FDA09}" presName="sp" presStyleCnt="0"/>
      <dgm:spPr/>
    </dgm:pt>
    <dgm:pt modelId="{2D475606-B1D3-4DCB-858F-5DDF4ACAA37C}" type="pres">
      <dgm:prSet presAssocID="{BF511F54-3DD3-474C-BAA4-F7C01E607FD9}" presName="arrowAndChildren" presStyleCnt="0"/>
      <dgm:spPr/>
    </dgm:pt>
    <dgm:pt modelId="{5C192D1C-EFD7-4AFD-BD43-BFABA08F3981}" type="pres">
      <dgm:prSet presAssocID="{BF511F54-3DD3-474C-BAA4-F7C01E607FD9}" presName="parentTextArrow" presStyleLbl="node1" presStyleIdx="0" presStyleCnt="2"/>
      <dgm:spPr/>
    </dgm:pt>
    <dgm:pt modelId="{88BDF348-82FB-4C22-BE2C-CBA21A183E92}" type="pres">
      <dgm:prSet presAssocID="{BF511F54-3DD3-474C-BAA4-F7C01E607FD9}" presName="arrow" presStyleLbl="node1" presStyleIdx="1" presStyleCnt="2"/>
      <dgm:spPr/>
    </dgm:pt>
    <dgm:pt modelId="{40294ECC-D5C8-4C0E-8A44-6229C647D537}" type="pres">
      <dgm:prSet presAssocID="{BF511F54-3DD3-474C-BAA4-F7C01E607FD9}" presName="descendantArrow" presStyleCnt="0"/>
      <dgm:spPr/>
    </dgm:pt>
    <dgm:pt modelId="{F9DAF247-418F-4EAA-8B8F-C00309CBB70D}" type="pres">
      <dgm:prSet presAssocID="{E6380DBA-499C-419F-8B48-12C5043BD95A}" presName="childTextArrow" presStyleLbl="fgAccFollowNode1" presStyleIdx="0" presStyleCnt="4">
        <dgm:presLayoutVars>
          <dgm:bulletEnabled val="1"/>
        </dgm:presLayoutVars>
      </dgm:prSet>
      <dgm:spPr/>
    </dgm:pt>
    <dgm:pt modelId="{95080EC1-D211-48CD-A4AE-866888E5308E}" type="pres">
      <dgm:prSet presAssocID="{80593A76-FAE3-4C63-85E3-2AC424C83A70}" presName="childTextArrow" presStyleLbl="fgAccFollowNode1" presStyleIdx="1" presStyleCnt="4">
        <dgm:presLayoutVars>
          <dgm:bulletEnabled val="1"/>
        </dgm:presLayoutVars>
      </dgm:prSet>
      <dgm:spPr/>
    </dgm:pt>
    <dgm:pt modelId="{EC69C0BC-974A-4253-BCEF-0C310C76491A}" type="pres">
      <dgm:prSet presAssocID="{8BB94090-24F5-42BF-B1DB-A734A820F77C}" presName="childTextArrow" presStyleLbl="fgAccFollowNode1" presStyleIdx="2" presStyleCnt="4">
        <dgm:presLayoutVars>
          <dgm:bulletEnabled val="1"/>
        </dgm:presLayoutVars>
      </dgm:prSet>
      <dgm:spPr/>
    </dgm:pt>
    <dgm:pt modelId="{DA0EA35A-2921-48A5-AA83-498AAD8D2A31}" type="pres">
      <dgm:prSet presAssocID="{53A30763-6D7E-458A-9CBE-3E06DEC3DEEA}" presName="childTextArrow" presStyleLbl="fgAccFollowNode1" presStyleIdx="3" presStyleCnt="4">
        <dgm:presLayoutVars>
          <dgm:bulletEnabled val="1"/>
        </dgm:presLayoutVars>
      </dgm:prSet>
      <dgm:spPr/>
    </dgm:pt>
  </dgm:ptLst>
  <dgm:cxnLst>
    <dgm:cxn modelId="{CD367B0B-7B46-41CF-832B-DF1884B917D3}" type="presOf" srcId="{80593A76-FAE3-4C63-85E3-2AC424C83A70}" destId="{95080EC1-D211-48CD-A4AE-866888E5308E}" srcOrd="0" destOrd="0" presId="urn:microsoft.com/office/officeart/2005/8/layout/process4"/>
    <dgm:cxn modelId="{02E5940F-22C5-46DB-B98C-35CFFDD2A092}" type="presOf" srcId="{BF511F54-3DD3-474C-BAA4-F7C01E607FD9}" destId="{88BDF348-82FB-4C22-BE2C-CBA21A183E92}" srcOrd="1" destOrd="0" presId="urn:microsoft.com/office/officeart/2005/8/layout/process4"/>
    <dgm:cxn modelId="{E384F61A-E587-47B9-95F7-90EE8288E0A3}" srcId="{97F5BEE5-AE5B-45F5-9D9E-5C14844A88E9}" destId="{BF511F54-3DD3-474C-BAA4-F7C01E607FD9}" srcOrd="0" destOrd="0" parTransId="{A360C53B-F5E6-4E23-A459-188BC78C5F6A}" sibTransId="{06F60F9B-E711-4214-B03E-3BE9E20FDA09}"/>
    <dgm:cxn modelId="{B8669D41-88F3-4939-B693-BB69F3F280EF}" type="presOf" srcId="{8BB94090-24F5-42BF-B1DB-A734A820F77C}" destId="{EC69C0BC-974A-4253-BCEF-0C310C76491A}" srcOrd="0" destOrd="0" presId="urn:microsoft.com/office/officeart/2005/8/layout/process4"/>
    <dgm:cxn modelId="{C7832997-A06B-4CA6-ADEB-CE130785A7C3}" srcId="{97F5BEE5-AE5B-45F5-9D9E-5C14844A88E9}" destId="{EB9AFE3D-0913-4DB2-BEA3-021CCA62B877}" srcOrd="1" destOrd="0" parTransId="{CC6DFEB1-1932-438C-B9DC-D1B713CCFBCD}" sibTransId="{52D2057B-D677-4D2B-AE79-EBEA045D97AA}"/>
    <dgm:cxn modelId="{2FB2A0A3-8BFE-48D1-8220-11ACE6B04F8B}" type="presOf" srcId="{53A30763-6D7E-458A-9CBE-3E06DEC3DEEA}" destId="{DA0EA35A-2921-48A5-AA83-498AAD8D2A31}" srcOrd="0" destOrd="0" presId="urn:microsoft.com/office/officeart/2005/8/layout/process4"/>
    <dgm:cxn modelId="{BABB4BB2-5A19-4B8E-A975-C6E647144D30}" type="presOf" srcId="{E6380DBA-499C-419F-8B48-12C5043BD95A}" destId="{F9DAF247-418F-4EAA-8B8F-C00309CBB70D}" srcOrd="0" destOrd="0" presId="urn:microsoft.com/office/officeart/2005/8/layout/process4"/>
    <dgm:cxn modelId="{34BD16B9-5B88-43BB-A6F8-F13D64AA3C2A}" type="presOf" srcId="{97F5BEE5-AE5B-45F5-9D9E-5C14844A88E9}" destId="{FC6FE399-AC8B-4AC2-A9E5-EB80FD1610EB}" srcOrd="0" destOrd="0" presId="urn:microsoft.com/office/officeart/2005/8/layout/process4"/>
    <dgm:cxn modelId="{7FF6C8CC-95A7-4B7F-86B0-2C31C0725489}" srcId="{BF511F54-3DD3-474C-BAA4-F7C01E607FD9}" destId="{53A30763-6D7E-458A-9CBE-3E06DEC3DEEA}" srcOrd="3" destOrd="0" parTransId="{78CF3DF6-DC66-4DEA-B63B-7556C322FB65}" sibTransId="{C38FED8A-C5F8-4B3D-92A4-4918452E372D}"/>
    <dgm:cxn modelId="{D9931BD4-06FC-44C5-950C-2ECE3B141A65}" type="presOf" srcId="{BF511F54-3DD3-474C-BAA4-F7C01E607FD9}" destId="{5C192D1C-EFD7-4AFD-BD43-BFABA08F3981}" srcOrd="0" destOrd="0" presId="urn:microsoft.com/office/officeart/2005/8/layout/process4"/>
    <dgm:cxn modelId="{82316ED9-15C3-4C21-AF14-39BA794BF5A3}" type="presOf" srcId="{EB9AFE3D-0913-4DB2-BEA3-021CCA62B877}" destId="{ADB5AE0A-7E73-45F4-9F79-11D8C41F0B7C}" srcOrd="0" destOrd="0" presId="urn:microsoft.com/office/officeart/2005/8/layout/process4"/>
    <dgm:cxn modelId="{C0B2D5E5-EF05-4FE6-BEAC-FB74A7B1E400}" srcId="{BF511F54-3DD3-474C-BAA4-F7C01E607FD9}" destId="{E6380DBA-499C-419F-8B48-12C5043BD95A}" srcOrd="0" destOrd="0" parTransId="{C40E75AD-0FCB-42F0-BB5E-8D47FE3B6BA8}" sibTransId="{46DD903E-09E7-43C8-BF4D-EAA6B55A4219}"/>
    <dgm:cxn modelId="{E26432F7-B058-48E3-9339-FA42DB431A61}" srcId="{BF511F54-3DD3-474C-BAA4-F7C01E607FD9}" destId="{8BB94090-24F5-42BF-B1DB-A734A820F77C}" srcOrd="2" destOrd="0" parTransId="{1B256A46-2FE8-4980-9E63-440A7A5AEABF}" sibTransId="{1D5ED548-BC6E-4499-8C9C-49F492EAE71C}"/>
    <dgm:cxn modelId="{E536BBFC-9680-4F38-8114-A2C2A058D54A}" srcId="{BF511F54-3DD3-474C-BAA4-F7C01E607FD9}" destId="{80593A76-FAE3-4C63-85E3-2AC424C83A70}" srcOrd="1" destOrd="0" parTransId="{0ACFA2BE-AA9B-406F-92C3-5A1F19837376}" sibTransId="{92F22F92-BB4F-4F02-B2D0-BC288CECE510}"/>
    <dgm:cxn modelId="{14FA8EA1-A863-4302-96CE-3B18ED9DCAC3}" type="presParOf" srcId="{FC6FE399-AC8B-4AC2-A9E5-EB80FD1610EB}" destId="{9B8786C7-6855-4EC3-A596-A8236772BA97}" srcOrd="0" destOrd="0" presId="urn:microsoft.com/office/officeart/2005/8/layout/process4"/>
    <dgm:cxn modelId="{7080DABF-5B6B-432D-BEC6-81A5EF49BB7D}" type="presParOf" srcId="{9B8786C7-6855-4EC3-A596-A8236772BA97}" destId="{ADB5AE0A-7E73-45F4-9F79-11D8C41F0B7C}" srcOrd="0" destOrd="0" presId="urn:microsoft.com/office/officeart/2005/8/layout/process4"/>
    <dgm:cxn modelId="{B3C6C2B6-0E75-4CEB-9EAE-4507E646BA22}" type="presParOf" srcId="{FC6FE399-AC8B-4AC2-A9E5-EB80FD1610EB}" destId="{DC1C7B01-FD05-4A2E-A512-6CCA6CB1A005}" srcOrd="1" destOrd="0" presId="urn:microsoft.com/office/officeart/2005/8/layout/process4"/>
    <dgm:cxn modelId="{C14AAA06-7BDA-4CB5-B66C-12EE3200992A}" type="presParOf" srcId="{FC6FE399-AC8B-4AC2-A9E5-EB80FD1610EB}" destId="{2D475606-B1D3-4DCB-858F-5DDF4ACAA37C}" srcOrd="2" destOrd="0" presId="urn:microsoft.com/office/officeart/2005/8/layout/process4"/>
    <dgm:cxn modelId="{6C1C96AC-ABCD-484E-A320-9032A3CB5313}" type="presParOf" srcId="{2D475606-B1D3-4DCB-858F-5DDF4ACAA37C}" destId="{5C192D1C-EFD7-4AFD-BD43-BFABA08F3981}" srcOrd="0" destOrd="0" presId="urn:microsoft.com/office/officeart/2005/8/layout/process4"/>
    <dgm:cxn modelId="{647A5AC7-199A-4F4C-B162-DA587C35C450}" type="presParOf" srcId="{2D475606-B1D3-4DCB-858F-5DDF4ACAA37C}" destId="{88BDF348-82FB-4C22-BE2C-CBA21A183E92}" srcOrd="1" destOrd="0" presId="urn:microsoft.com/office/officeart/2005/8/layout/process4"/>
    <dgm:cxn modelId="{177CA96D-3B7E-42C5-BC5E-C702A2C8C019}" type="presParOf" srcId="{2D475606-B1D3-4DCB-858F-5DDF4ACAA37C}" destId="{40294ECC-D5C8-4C0E-8A44-6229C647D537}" srcOrd="2" destOrd="0" presId="urn:microsoft.com/office/officeart/2005/8/layout/process4"/>
    <dgm:cxn modelId="{0937C107-6433-488C-9C33-951C6AFFE4F1}" type="presParOf" srcId="{40294ECC-D5C8-4C0E-8A44-6229C647D537}" destId="{F9DAF247-418F-4EAA-8B8F-C00309CBB70D}" srcOrd="0" destOrd="0" presId="urn:microsoft.com/office/officeart/2005/8/layout/process4"/>
    <dgm:cxn modelId="{2EAB9DD3-A4F1-441E-9608-90297314297E}" type="presParOf" srcId="{40294ECC-D5C8-4C0E-8A44-6229C647D537}" destId="{95080EC1-D211-48CD-A4AE-866888E5308E}" srcOrd="1" destOrd="0" presId="urn:microsoft.com/office/officeart/2005/8/layout/process4"/>
    <dgm:cxn modelId="{4472B589-1633-4CC0-A9C7-9A74EEDB902A}" type="presParOf" srcId="{40294ECC-D5C8-4C0E-8A44-6229C647D537}" destId="{EC69C0BC-974A-4253-BCEF-0C310C76491A}" srcOrd="2" destOrd="0" presId="urn:microsoft.com/office/officeart/2005/8/layout/process4"/>
    <dgm:cxn modelId="{F0D0C267-A4E7-497A-A03B-BE6C14521784}" type="presParOf" srcId="{40294ECC-D5C8-4C0E-8A44-6229C647D537}" destId="{DA0EA35A-2921-48A5-AA83-498AAD8D2A31}"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0B29610C-3114-4C6C-AF2E-B28295A619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C2B21CC-20E4-48D6-8BC3-7977E277949C}">
      <dgm:prSet/>
      <dgm:spPr/>
      <dgm:t>
        <a:bodyPr/>
        <a:lstStyle/>
        <a:p>
          <a:r>
            <a:rPr lang="en-US" b="0" i="0"/>
            <a:t>Parallel functional CFA encoded in Datalog utilizes RA as the foundation on GPU</a:t>
          </a:r>
          <a:endParaRPr lang="en-US"/>
        </a:p>
      </dgm:t>
    </dgm:pt>
    <dgm:pt modelId="{55021CE4-E7F1-4D0F-B7BE-660B6326BEA3}" type="parTrans" cxnId="{B1D02A8B-2FC7-458D-B87B-5F2B81A6E12D}">
      <dgm:prSet/>
      <dgm:spPr/>
      <dgm:t>
        <a:bodyPr/>
        <a:lstStyle/>
        <a:p>
          <a:endParaRPr lang="en-US"/>
        </a:p>
      </dgm:t>
    </dgm:pt>
    <dgm:pt modelId="{70CA7BEC-6061-4C8F-85AA-176F1051BED3}" type="sibTrans" cxnId="{B1D02A8B-2FC7-458D-B87B-5F2B81A6E12D}">
      <dgm:prSet/>
      <dgm:spPr/>
      <dgm:t>
        <a:bodyPr/>
        <a:lstStyle/>
        <a:p>
          <a:endParaRPr lang="en-US"/>
        </a:p>
      </dgm:t>
    </dgm:pt>
    <dgm:pt modelId="{3ADDFF1D-B72A-4357-B7D1-D3BCFD19983C}">
      <dgm:prSet/>
      <dgm:spPr/>
      <dgm:t>
        <a:bodyPr/>
        <a:lstStyle/>
        <a:p>
          <a:pPr rtl="0"/>
          <a:r>
            <a:rPr lang="en-US" b="0" i="0">
              <a:latin typeface="Arial" panose="020B0604020202020204"/>
            </a:rPr>
            <a:t>Applied GPU</a:t>
          </a:r>
          <a:r>
            <a:rPr lang="en-US" b="0" i="0"/>
            <a:t> parallelism with multi-node multi-core HPC</a:t>
          </a:r>
          <a:endParaRPr lang="en-US"/>
        </a:p>
      </dgm:t>
    </dgm:pt>
    <dgm:pt modelId="{B1292774-E3F9-484E-B2FC-9D1DBC888698}" type="parTrans" cxnId="{28267C43-9DB0-4678-8977-82383064F7F1}">
      <dgm:prSet/>
      <dgm:spPr/>
      <dgm:t>
        <a:bodyPr/>
        <a:lstStyle/>
        <a:p>
          <a:endParaRPr lang="en-US"/>
        </a:p>
      </dgm:t>
    </dgm:pt>
    <dgm:pt modelId="{BFD87D09-B5AE-4505-B076-E228BA1E8677}" type="sibTrans" cxnId="{28267C43-9DB0-4678-8977-82383064F7F1}">
      <dgm:prSet/>
      <dgm:spPr/>
      <dgm:t>
        <a:bodyPr/>
        <a:lstStyle/>
        <a:p>
          <a:endParaRPr lang="en-US"/>
        </a:p>
      </dgm:t>
    </dgm:pt>
    <dgm:pt modelId="{3E1F21F7-98B3-4750-A35E-DD17A5CD5C6D}">
      <dgm:prSet/>
      <dgm:spPr/>
      <dgm:t>
        <a:bodyPr/>
        <a:lstStyle/>
        <a:p>
          <a:r>
            <a:rPr lang="en-US" b="0" i="0"/>
            <a:t>Proposed </a:t>
          </a:r>
          <a:r>
            <a:rPr lang="en-US" b="0" i="0">
              <a:latin typeface="Proxima Nova Bl"/>
            </a:rPr>
            <a:t>partitioned</a:t>
          </a:r>
          <a:r>
            <a:rPr lang="en-US" b="0" i="0"/>
            <a:t> global address space (PGAS) programming model</a:t>
          </a:r>
          <a:endParaRPr lang="en-US"/>
        </a:p>
      </dgm:t>
    </dgm:pt>
    <dgm:pt modelId="{7B86A37B-683D-4A2C-B403-F54B4922C694}" type="parTrans" cxnId="{75555356-35AE-415B-9AF5-EC2F869ECED8}">
      <dgm:prSet/>
      <dgm:spPr/>
      <dgm:t>
        <a:bodyPr/>
        <a:lstStyle/>
        <a:p>
          <a:endParaRPr lang="en-US"/>
        </a:p>
      </dgm:t>
    </dgm:pt>
    <dgm:pt modelId="{089F74BF-9A7C-40EE-BE2D-6113B9C7EA5E}" type="sibTrans" cxnId="{75555356-35AE-415B-9AF5-EC2F869ECED8}">
      <dgm:prSet/>
      <dgm:spPr/>
      <dgm:t>
        <a:bodyPr/>
        <a:lstStyle/>
        <a:p>
          <a:endParaRPr lang="en-US"/>
        </a:p>
      </dgm:t>
    </dgm:pt>
    <dgm:pt modelId="{706BEBEE-1193-4570-B2B8-01E9A4E6E801}" type="pres">
      <dgm:prSet presAssocID="{0B29610C-3114-4C6C-AF2E-B28295A619D7}" presName="root" presStyleCnt="0">
        <dgm:presLayoutVars>
          <dgm:dir/>
          <dgm:resizeHandles val="exact"/>
        </dgm:presLayoutVars>
      </dgm:prSet>
      <dgm:spPr/>
    </dgm:pt>
    <dgm:pt modelId="{E645A451-7F17-49C1-B1B8-E1ADBBA605E5}" type="pres">
      <dgm:prSet presAssocID="{DC2B21CC-20E4-48D6-8BC3-7977E277949C}" presName="compNode" presStyleCnt="0"/>
      <dgm:spPr/>
    </dgm:pt>
    <dgm:pt modelId="{0866D2C9-B7F7-4AC5-9F0B-873F120C1A69}" type="pres">
      <dgm:prSet presAssocID="{DC2B21CC-20E4-48D6-8BC3-7977E277949C}" presName="bgRect" presStyleLbl="bgShp" presStyleIdx="0" presStyleCnt="3"/>
      <dgm:spPr/>
    </dgm:pt>
    <dgm:pt modelId="{3D45E683-3001-476C-82F3-3EC81AA2F56B}" type="pres">
      <dgm:prSet presAssocID="{DC2B21CC-20E4-48D6-8BC3-7977E2779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8C4236-1D07-43C3-92DB-AAC53417F8DE}" type="pres">
      <dgm:prSet presAssocID="{DC2B21CC-20E4-48D6-8BC3-7977E277949C}" presName="spaceRect" presStyleCnt="0"/>
      <dgm:spPr/>
    </dgm:pt>
    <dgm:pt modelId="{8655B44E-70B4-4FD9-B919-7061B3875819}" type="pres">
      <dgm:prSet presAssocID="{DC2B21CC-20E4-48D6-8BC3-7977E277949C}" presName="parTx" presStyleLbl="revTx" presStyleIdx="0" presStyleCnt="3">
        <dgm:presLayoutVars>
          <dgm:chMax val="0"/>
          <dgm:chPref val="0"/>
        </dgm:presLayoutVars>
      </dgm:prSet>
      <dgm:spPr/>
    </dgm:pt>
    <dgm:pt modelId="{358A1A6B-0117-4458-B36C-770281458EC6}" type="pres">
      <dgm:prSet presAssocID="{70CA7BEC-6061-4C8F-85AA-176F1051BED3}" presName="sibTrans" presStyleCnt="0"/>
      <dgm:spPr/>
    </dgm:pt>
    <dgm:pt modelId="{F678A301-7C90-4FBE-99AB-1953C0F3B33A}" type="pres">
      <dgm:prSet presAssocID="{3ADDFF1D-B72A-4357-B7D1-D3BCFD19983C}" presName="compNode" presStyleCnt="0"/>
      <dgm:spPr/>
    </dgm:pt>
    <dgm:pt modelId="{59551126-C38E-4784-94C6-FD1B41F51A7E}" type="pres">
      <dgm:prSet presAssocID="{3ADDFF1D-B72A-4357-B7D1-D3BCFD19983C}" presName="bgRect" presStyleLbl="bgShp" presStyleIdx="1" presStyleCnt="3"/>
      <dgm:spPr/>
    </dgm:pt>
    <dgm:pt modelId="{0D552538-D776-4037-9450-93C0A2D79B5A}" type="pres">
      <dgm:prSet presAssocID="{3ADDFF1D-B72A-4357-B7D1-D3BCFD1998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64CE9C7-708E-428C-B50E-6FB2CA0E0B94}" type="pres">
      <dgm:prSet presAssocID="{3ADDFF1D-B72A-4357-B7D1-D3BCFD19983C}" presName="spaceRect" presStyleCnt="0"/>
      <dgm:spPr/>
    </dgm:pt>
    <dgm:pt modelId="{51E51808-2CDD-4CE8-94D3-69E85476AEE9}" type="pres">
      <dgm:prSet presAssocID="{3ADDFF1D-B72A-4357-B7D1-D3BCFD19983C}" presName="parTx" presStyleLbl="revTx" presStyleIdx="1" presStyleCnt="3">
        <dgm:presLayoutVars>
          <dgm:chMax val="0"/>
          <dgm:chPref val="0"/>
        </dgm:presLayoutVars>
      </dgm:prSet>
      <dgm:spPr/>
    </dgm:pt>
    <dgm:pt modelId="{C4B5A50D-AB72-4128-8B63-2A71C0D76C74}" type="pres">
      <dgm:prSet presAssocID="{BFD87D09-B5AE-4505-B076-E228BA1E8677}" presName="sibTrans" presStyleCnt="0"/>
      <dgm:spPr/>
    </dgm:pt>
    <dgm:pt modelId="{5A36F9F8-BC99-462A-B62C-AF92B13D754D}" type="pres">
      <dgm:prSet presAssocID="{3E1F21F7-98B3-4750-A35E-DD17A5CD5C6D}" presName="compNode" presStyleCnt="0"/>
      <dgm:spPr/>
    </dgm:pt>
    <dgm:pt modelId="{59E25A16-EBE1-4827-BD0F-B7E255EF54E0}" type="pres">
      <dgm:prSet presAssocID="{3E1F21F7-98B3-4750-A35E-DD17A5CD5C6D}" presName="bgRect" presStyleLbl="bgShp" presStyleIdx="2" presStyleCnt="3"/>
      <dgm:spPr/>
    </dgm:pt>
    <dgm:pt modelId="{DB46FCB4-1E84-4F7D-839C-8F50B336C256}" type="pres">
      <dgm:prSet presAssocID="{3E1F21F7-98B3-4750-A35E-DD17A5CD5C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8C22CFB-6F6F-4631-B116-EB072B325192}" type="pres">
      <dgm:prSet presAssocID="{3E1F21F7-98B3-4750-A35E-DD17A5CD5C6D}" presName="spaceRect" presStyleCnt="0"/>
      <dgm:spPr/>
    </dgm:pt>
    <dgm:pt modelId="{FBD8F75B-336E-4F7D-86B3-79D9D2D4383D}" type="pres">
      <dgm:prSet presAssocID="{3E1F21F7-98B3-4750-A35E-DD17A5CD5C6D}" presName="parTx" presStyleLbl="revTx" presStyleIdx="2" presStyleCnt="3">
        <dgm:presLayoutVars>
          <dgm:chMax val="0"/>
          <dgm:chPref val="0"/>
        </dgm:presLayoutVars>
      </dgm:prSet>
      <dgm:spPr/>
    </dgm:pt>
  </dgm:ptLst>
  <dgm:cxnLst>
    <dgm:cxn modelId="{A16CF60D-0D81-4E48-996F-BFCD72A7C13D}" type="presOf" srcId="{DC2B21CC-20E4-48D6-8BC3-7977E277949C}" destId="{8655B44E-70B4-4FD9-B919-7061B3875819}" srcOrd="0" destOrd="0" presId="urn:microsoft.com/office/officeart/2018/2/layout/IconVerticalSolidList"/>
    <dgm:cxn modelId="{E384392F-A5FF-4953-AA6B-AF3919F856C8}" type="presOf" srcId="{3E1F21F7-98B3-4750-A35E-DD17A5CD5C6D}" destId="{FBD8F75B-336E-4F7D-86B3-79D9D2D4383D}" srcOrd="0" destOrd="0" presId="urn:microsoft.com/office/officeart/2018/2/layout/IconVerticalSolidList"/>
    <dgm:cxn modelId="{97EC4332-A5EE-42A1-93B3-8A5A9C9292C6}" type="presOf" srcId="{0B29610C-3114-4C6C-AF2E-B28295A619D7}" destId="{706BEBEE-1193-4570-B2B8-01E9A4E6E801}" srcOrd="0" destOrd="0" presId="urn:microsoft.com/office/officeart/2018/2/layout/IconVerticalSolidList"/>
    <dgm:cxn modelId="{28267C43-9DB0-4678-8977-82383064F7F1}" srcId="{0B29610C-3114-4C6C-AF2E-B28295A619D7}" destId="{3ADDFF1D-B72A-4357-B7D1-D3BCFD19983C}" srcOrd="1" destOrd="0" parTransId="{B1292774-E3F9-484E-B2FC-9D1DBC888698}" sibTransId="{BFD87D09-B5AE-4505-B076-E228BA1E8677}"/>
    <dgm:cxn modelId="{75555356-35AE-415B-9AF5-EC2F869ECED8}" srcId="{0B29610C-3114-4C6C-AF2E-B28295A619D7}" destId="{3E1F21F7-98B3-4750-A35E-DD17A5CD5C6D}" srcOrd="2" destOrd="0" parTransId="{7B86A37B-683D-4A2C-B403-F54B4922C694}" sibTransId="{089F74BF-9A7C-40EE-BE2D-6113B9C7EA5E}"/>
    <dgm:cxn modelId="{B1D02A8B-2FC7-458D-B87B-5F2B81A6E12D}" srcId="{0B29610C-3114-4C6C-AF2E-B28295A619D7}" destId="{DC2B21CC-20E4-48D6-8BC3-7977E277949C}" srcOrd="0" destOrd="0" parTransId="{55021CE4-E7F1-4D0F-B7BE-660B6326BEA3}" sibTransId="{70CA7BEC-6061-4C8F-85AA-176F1051BED3}"/>
    <dgm:cxn modelId="{41CEE9F3-3A38-454A-971C-508B78A58EB9}" type="presOf" srcId="{3ADDFF1D-B72A-4357-B7D1-D3BCFD19983C}" destId="{51E51808-2CDD-4CE8-94D3-69E85476AEE9}" srcOrd="0" destOrd="0" presId="urn:microsoft.com/office/officeart/2018/2/layout/IconVerticalSolidList"/>
    <dgm:cxn modelId="{20738E34-0423-4736-B703-6AD1214843EC}" type="presParOf" srcId="{706BEBEE-1193-4570-B2B8-01E9A4E6E801}" destId="{E645A451-7F17-49C1-B1B8-E1ADBBA605E5}" srcOrd="0" destOrd="0" presId="urn:microsoft.com/office/officeart/2018/2/layout/IconVerticalSolidList"/>
    <dgm:cxn modelId="{2879E471-DE0A-4426-A975-A6AC41B7FA6F}" type="presParOf" srcId="{E645A451-7F17-49C1-B1B8-E1ADBBA605E5}" destId="{0866D2C9-B7F7-4AC5-9F0B-873F120C1A69}" srcOrd="0" destOrd="0" presId="urn:microsoft.com/office/officeart/2018/2/layout/IconVerticalSolidList"/>
    <dgm:cxn modelId="{122E47BB-4E4E-43DC-A1BA-3B9FAEF4F7EF}" type="presParOf" srcId="{E645A451-7F17-49C1-B1B8-E1ADBBA605E5}" destId="{3D45E683-3001-476C-82F3-3EC81AA2F56B}" srcOrd="1" destOrd="0" presId="urn:microsoft.com/office/officeart/2018/2/layout/IconVerticalSolidList"/>
    <dgm:cxn modelId="{B0AABB3F-975C-4D5D-A59D-912A4D7B5626}" type="presParOf" srcId="{E645A451-7F17-49C1-B1B8-E1ADBBA605E5}" destId="{968C4236-1D07-43C3-92DB-AAC53417F8DE}" srcOrd="2" destOrd="0" presId="urn:microsoft.com/office/officeart/2018/2/layout/IconVerticalSolidList"/>
    <dgm:cxn modelId="{979A1E64-BD17-489F-A9BB-59237EA5ED7B}" type="presParOf" srcId="{E645A451-7F17-49C1-B1B8-E1ADBBA605E5}" destId="{8655B44E-70B4-4FD9-B919-7061B3875819}" srcOrd="3" destOrd="0" presId="urn:microsoft.com/office/officeart/2018/2/layout/IconVerticalSolidList"/>
    <dgm:cxn modelId="{35F47EBA-1C4A-4882-827E-608F32544AFD}" type="presParOf" srcId="{706BEBEE-1193-4570-B2B8-01E9A4E6E801}" destId="{358A1A6B-0117-4458-B36C-770281458EC6}" srcOrd="1" destOrd="0" presId="urn:microsoft.com/office/officeart/2018/2/layout/IconVerticalSolidList"/>
    <dgm:cxn modelId="{40DA119B-B0E0-492A-A245-7FF1A121B009}" type="presParOf" srcId="{706BEBEE-1193-4570-B2B8-01E9A4E6E801}" destId="{F678A301-7C90-4FBE-99AB-1953C0F3B33A}" srcOrd="2" destOrd="0" presId="urn:microsoft.com/office/officeart/2018/2/layout/IconVerticalSolidList"/>
    <dgm:cxn modelId="{5D213D23-C190-4B95-9C2F-2388EFE6A544}" type="presParOf" srcId="{F678A301-7C90-4FBE-99AB-1953C0F3B33A}" destId="{59551126-C38E-4784-94C6-FD1B41F51A7E}" srcOrd="0" destOrd="0" presId="urn:microsoft.com/office/officeart/2018/2/layout/IconVerticalSolidList"/>
    <dgm:cxn modelId="{417572E4-6618-4B26-816D-74DBB0FB4FF5}" type="presParOf" srcId="{F678A301-7C90-4FBE-99AB-1953C0F3B33A}" destId="{0D552538-D776-4037-9450-93C0A2D79B5A}" srcOrd="1" destOrd="0" presId="urn:microsoft.com/office/officeart/2018/2/layout/IconVerticalSolidList"/>
    <dgm:cxn modelId="{3B0B0D3A-996B-4CAB-80DD-F91A22790DC4}" type="presParOf" srcId="{F678A301-7C90-4FBE-99AB-1953C0F3B33A}" destId="{064CE9C7-708E-428C-B50E-6FB2CA0E0B94}" srcOrd="2" destOrd="0" presId="urn:microsoft.com/office/officeart/2018/2/layout/IconVerticalSolidList"/>
    <dgm:cxn modelId="{24D03CB8-C1D0-4C2D-A29F-2D03FF5B38D9}" type="presParOf" srcId="{F678A301-7C90-4FBE-99AB-1953C0F3B33A}" destId="{51E51808-2CDD-4CE8-94D3-69E85476AEE9}" srcOrd="3" destOrd="0" presId="urn:microsoft.com/office/officeart/2018/2/layout/IconVerticalSolidList"/>
    <dgm:cxn modelId="{C1B4F853-CB5F-4938-9C21-0B4BBDEE8B6A}" type="presParOf" srcId="{706BEBEE-1193-4570-B2B8-01E9A4E6E801}" destId="{C4B5A50D-AB72-4128-8B63-2A71C0D76C74}" srcOrd="3" destOrd="0" presId="urn:microsoft.com/office/officeart/2018/2/layout/IconVerticalSolidList"/>
    <dgm:cxn modelId="{AF1F0BC2-486A-4AE1-B9F8-A7102B502224}" type="presParOf" srcId="{706BEBEE-1193-4570-B2B8-01E9A4E6E801}" destId="{5A36F9F8-BC99-462A-B62C-AF92B13D754D}" srcOrd="4" destOrd="0" presId="urn:microsoft.com/office/officeart/2018/2/layout/IconVerticalSolidList"/>
    <dgm:cxn modelId="{7CB14621-2FB5-4524-A9DF-AAA9FD991595}" type="presParOf" srcId="{5A36F9F8-BC99-462A-B62C-AF92B13D754D}" destId="{59E25A16-EBE1-4827-BD0F-B7E255EF54E0}" srcOrd="0" destOrd="0" presId="urn:microsoft.com/office/officeart/2018/2/layout/IconVerticalSolidList"/>
    <dgm:cxn modelId="{9C2C226B-FF7B-4C21-B2F9-3E4464660BBD}" type="presParOf" srcId="{5A36F9F8-BC99-462A-B62C-AF92B13D754D}" destId="{DB46FCB4-1E84-4F7D-839C-8F50B336C256}" srcOrd="1" destOrd="0" presId="urn:microsoft.com/office/officeart/2018/2/layout/IconVerticalSolidList"/>
    <dgm:cxn modelId="{51659B4E-8DD1-43E2-AD6E-D812F8BD5A67}" type="presParOf" srcId="{5A36F9F8-BC99-462A-B62C-AF92B13D754D}" destId="{88C22CFB-6F6F-4631-B116-EB072B325192}" srcOrd="2" destOrd="0" presId="urn:microsoft.com/office/officeart/2018/2/layout/IconVerticalSolidList"/>
    <dgm:cxn modelId="{B6B68DDB-2727-4E64-9337-B6FC3897057B}" type="presParOf" srcId="{5A36F9F8-BC99-462A-B62C-AF92B13D754D}" destId="{FBD8F75B-336E-4F7D-86B3-79D9D2D438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F3E2041A-6183-407C-A017-91A561ED212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2C6BD6AE-7DD2-4558-8C8A-9B406CE33DE1}">
      <dgm:prSet/>
      <dgm:spPr/>
      <dgm:t>
        <a:bodyPr/>
        <a:lstStyle/>
        <a:p>
          <a:pPr>
            <a:defRPr b="1"/>
          </a:pPr>
          <a:r>
            <a:rPr lang="en-US"/>
            <a:t>1970s - 1980s</a:t>
          </a:r>
        </a:p>
      </dgm:t>
    </dgm:pt>
    <dgm:pt modelId="{88098ADE-28BE-41B6-963B-25EC028D418F}" type="parTrans" cxnId="{8B4DB623-04CA-47D6-95D5-51859B40BCC1}">
      <dgm:prSet/>
      <dgm:spPr/>
      <dgm:t>
        <a:bodyPr/>
        <a:lstStyle/>
        <a:p>
          <a:endParaRPr lang="en-US"/>
        </a:p>
      </dgm:t>
    </dgm:pt>
    <dgm:pt modelId="{4CDAC4F3-8201-44CE-A87D-B4B19C831FC4}" type="sibTrans" cxnId="{8B4DB623-04CA-47D6-95D5-51859B40BCC1}">
      <dgm:prSet/>
      <dgm:spPr/>
      <dgm:t>
        <a:bodyPr/>
        <a:lstStyle/>
        <a:p>
          <a:endParaRPr lang="en-US"/>
        </a:p>
      </dgm:t>
    </dgm:pt>
    <dgm:pt modelId="{F88331BC-560B-4173-9D9A-C5FA42E385C8}">
      <dgm:prSet/>
      <dgm:spPr/>
      <dgm:t>
        <a:bodyPr/>
        <a:lstStyle/>
        <a:p>
          <a:r>
            <a:rPr lang="en-US"/>
            <a:t>Basic 2D graphics rendering</a:t>
          </a:r>
        </a:p>
      </dgm:t>
    </dgm:pt>
    <dgm:pt modelId="{3B5524DA-22A6-495A-8CB0-937F26E6B205}" type="parTrans" cxnId="{5C932ADD-390C-4B58-B9D8-97EFD3CB724A}">
      <dgm:prSet/>
      <dgm:spPr/>
      <dgm:t>
        <a:bodyPr/>
        <a:lstStyle/>
        <a:p>
          <a:endParaRPr lang="en-US"/>
        </a:p>
      </dgm:t>
    </dgm:pt>
    <dgm:pt modelId="{EE8EF37F-6178-46C2-AFEE-4235F5F54E68}" type="sibTrans" cxnId="{5C932ADD-390C-4B58-B9D8-97EFD3CB724A}">
      <dgm:prSet/>
      <dgm:spPr/>
      <dgm:t>
        <a:bodyPr/>
        <a:lstStyle/>
        <a:p>
          <a:endParaRPr lang="en-US"/>
        </a:p>
      </dgm:t>
    </dgm:pt>
    <dgm:pt modelId="{1195E49B-A8B4-4753-82E7-9BCCF4F3FB49}">
      <dgm:prSet/>
      <dgm:spPr/>
      <dgm:t>
        <a:bodyPr/>
        <a:lstStyle/>
        <a:p>
          <a:pPr>
            <a:defRPr b="1"/>
          </a:pPr>
          <a:r>
            <a:rPr lang="en-US"/>
            <a:t>1990s</a:t>
          </a:r>
        </a:p>
      </dgm:t>
    </dgm:pt>
    <dgm:pt modelId="{6F36A104-92DD-470C-A12B-FB41BF5CB228}" type="parTrans" cxnId="{A05B4C8E-DB62-45FF-9AB5-961151EEE61E}">
      <dgm:prSet/>
      <dgm:spPr/>
      <dgm:t>
        <a:bodyPr/>
        <a:lstStyle/>
        <a:p>
          <a:endParaRPr lang="en-US"/>
        </a:p>
      </dgm:t>
    </dgm:pt>
    <dgm:pt modelId="{2CD3E595-3EEA-4560-837B-1B25AD497EA8}" type="sibTrans" cxnId="{A05B4C8E-DB62-45FF-9AB5-961151EEE61E}">
      <dgm:prSet/>
      <dgm:spPr/>
      <dgm:t>
        <a:bodyPr/>
        <a:lstStyle/>
        <a:p>
          <a:endParaRPr lang="en-US"/>
        </a:p>
      </dgm:t>
    </dgm:pt>
    <dgm:pt modelId="{3699596B-CD5F-455A-AB18-9539B780505A}">
      <dgm:prSet/>
      <dgm:spPr/>
      <dgm:t>
        <a:bodyPr/>
        <a:lstStyle/>
        <a:p>
          <a:r>
            <a:rPr lang="en-US"/>
            <a:t>3D graphics accelerators</a:t>
          </a:r>
        </a:p>
      </dgm:t>
    </dgm:pt>
    <dgm:pt modelId="{557F27AB-942C-4AC0-976E-4C5CD5960469}" type="parTrans" cxnId="{CF4EF55D-0ABD-45BA-9A4B-20CED6D5649F}">
      <dgm:prSet/>
      <dgm:spPr/>
      <dgm:t>
        <a:bodyPr/>
        <a:lstStyle/>
        <a:p>
          <a:endParaRPr lang="en-US"/>
        </a:p>
      </dgm:t>
    </dgm:pt>
    <dgm:pt modelId="{BAC9682A-8863-4C3E-9372-289B96F160EC}" type="sibTrans" cxnId="{CF4EF55D-0ABD-45BA-9A4B-20CED6D5649F}">
      <dgm:prSet/>
      <dgm:spPr/>
      <dgm:t>
        <a:bodyPr/>
        <a:lstStyle/>
        <a:p>
          <a:endParaRPr lang="en-US"/>
        </a:p>
      </dgm:t>
    </dgm:pt>
    <dgm:pt modelId="{D099CAC3-147C-4AFB-8FBD-7D8DA83806B9}">
      <dgm:prSet/>
      <dgm:spPr/>
      <dgm:t>
        <a:bodyPr/>
        <a:lstStyle/>
        <a:p>
          <a:pPr>
            <a:defRPr b="1"/>
          </a:pPr>
          <a:r>
            <a:rPr lang="en-US"/>
            <a:t>Early 2000s</a:t>
          </a:r>
        </a:p>
      </dgm:t>
    </dgm:pt>
    <dgm:pt modelId="{17A3885C-0164-4D8B-8EC3-1C46D36E6D08}" type="parTrans" cxnId="{1279541E-22A2-4F0D-BD47-C91A63CC548A}">
      <dgm:prSet/>
      <dgm:spPr/>
      <dgm:t>
        <a:bodyPr/>
        <a:lstStyle/>
        <a:p>
          <a:endParaRPr lang="en-US"/>
        </a:p>
      </dgm:t>
    </dgm:pt>
    <dgm:pt modelId="{FE936BEE-87C3-4C41-85E7-A7F73A337201}" type="sibTrans" cxnId="{1279541E-22A2-4F0D-BD47-C91A63CC548A}">
      <dgm:prSet/>
      <dgm:spPr/>
      <dgm:t>
        <a:bodyPr/>
        <a:lstStyle/>
        <a:p>
          <a:endParaRPr lang="en-US"/>
        </a:p>
      </dgm:t>
    </dgm:pt>
    <dgm:pt modelId="{89863D3A-0D6E-412A-9DFA-4B5227779E99}">
      <dgm:prSet/>
      <dgm:spPr/>
      <dgm:t>
        <a:bodyPr/>
        <a:lstStyle/>
        <a:p>
          <a:r>
            <a:rPr lang="en-US"/>
            <a:t>Programmable shaders</a:t>
          </a:r>
        </a:p>
      </dgm:t>
    </dgm:pt>
    <dgm:pt modelId="{DA5EE26F-B174-40FA-9420-D37C3F847875}" type="parTrans" cxnId="{22822F31-7695-43CA-AA20-B4CBB9BAA698}">
      <dgm:prSet/>
      <dgm:spPr/>
      <dgm:t>
        <a:bodyPr/>
        <a:lstStyle/>
        <a:p>
          <a:endParaRPr lang="en-US"/>
        </a:p>
      </dgm:t>
    </dgm:pt>
    <dgm:pt modelId="{D48A90D7-D6C5-4A1B-9316-F7637CD01AC3}" type="sibTrans" cxnId="{22822F31-7695-43CA-AA20-B4CBB9BAA698}">
      <dgm:prSet/>
      <dgm:spPr/>
      <dgm:t>
        <a:bodyPr/>
        <a:lstStyle/>
        <a:p>
          <a:endParaRPr lang="en-US"/>
        </a:p>
      </dgm:t>
    </dgm:pt>
    <dgm:pt modelId="{F00983AD-5633-4967-B68D-EB9685A07773}">
      <dgm:prSet/>
      <dgm:spPr/>
      <dgm:t>
        <a:bodyPr/>
        <a:lstStyle/>
        <a:p>
          <a:r>
            <a:rPr lang="en-US"/>
            <a:t>Parallel processing on GPU</a:t>
          </a:r>
        </a:p>
      </dgm:t>
    </dgm:pt>
    <dgm:pt modelId="{FFFC13AC-0096-4C11-8A71-BA9D4F2BC46F}" type="parTrans" cxnId="{412F6B3F-0274-4B13-A6E4-27BB3A7E42AB}">
      <dgm:prSet/>
      <dgm:spPr/>
      <dgm:t>
        <a:bodyPr/>
        <a:lstStyle/>
        <a:p>
          <a:endParaRPr lang="en-US"/>
        </a:p>
      </dgm:t>
    </dgm:pt>
    <dgm:pt modelId="{4D496F6F-0722-4109-B262-F619BB4957DB}" type="sibTrans" cxnId="{412F6B3F-0274-4B13-A6E4-27BB3A7E42AB}">
      <dgm:prSet/>
      <dgm:spPr/>
      <dgm:t>
        <a:bodyPr/>
        <a:lstStyle/>
        <a:p>
          <a:endParaRPr lang="en-US"/>
        </a:p>
      </dgm:t>
    </dgm:pt>
    <dgm:pt modelId="{0AB861A0-0111-4924-8B75-AE87E9FE095D}">
      <dgm:prSet/>
      <dgm:spPr/>
      <dgm:t>
        <a:bodyPr/>
        <a:lstStyle/>
        <a:p>
          <a:pPr>
            <a:defRPr b="1"/>
          </a:pPr>
          <a:r>
            <a:rPr lang="en-US"/>
            <a:t>Late 2010s - Early 2020s</a:t>
          </a:r>
        </a:p>
      </dgm:t>
    </dgm:pt>
    <dgm:pt modelId="{23F8381F-FEC2-47B6-B115-B2DC4808C437}" type="parTrans" cxnId="{E8571EE3-0467-47FB-932C-69DF8D29BFB2}">
      <dgm:prSet/>
      <dgm:spPr/>
      <dgm:t>
        <a:bodyPr/>
        <a:lstStyle/>
        <a:p>
          <a:endParaRPr lang="en-US"/>
        </a:p>
      </dgm:t>
    </dgm:pt>
    <dgm:pt modelId="{56CC8D5D-164B-4144-8E82-E68D4B076F66}" type="sibTrans" cxnId="{E8571EE3-0467-47FB-932C-69DF8D29BFB2}">
      <dgm:prSet/>
      <dgm:spPr/>
      <dgm:t>
        <a:bodyPr/>
        <a:lstStyle/>
        <a:p>
          <a:endParaRPr lang="en-US"/>
        </a:p>
      </dgm:t>
    </dgm:pt>
    <dgm:pt modelId="{922FC885-2874-4949-AF2E-1F711978E60A}">
      <dgm:prSet/>
      <dgm:spPr/>
      <dgm:t>
        <a:bodyPr/>
        <a:lstStyle/>
        <a:p>
          <a:r>
            <a:rPr lang="en-US"/>
            <a:t>AI / ML acceleration</a:t>
          </a:r>
        </a:p>
      </dgm:t>
    </dgm:pt>
    <dgm:pt modelId="{96DB6F5C-27F7-483B-BA57-1A5E59B277D7}" type="parTrans" cxnId="{EFD88A0A-1EAD-4205-B214-ED952EA00DF4}">
      <dgm:prSet/>
      <dgm:spPr/>
      <dgm:t>
        <a:bodyPr/>
        <a:lstStyle/>
        <a:p>
          <a:endParaRPr lang="en-US"/>
        </a:p>
      </dgm:t>
    </dgm:pt>
    <dgm:pt modelId="{B76DA3DD-2169-4617-9C45-36FF1C28F670}" type="sibTrans" cxnId="{EFD88A0A-1EAD-4205-B214-ED952EA00DF4}">
      <dgm:prSet/>
      <dgm:spPr/>
      <dgm:t>
        <a:bodyPr/>
        <a:lstStyle/>
        <a:p>
          <a:endParaRPr lang="en-US"/>
        </a:p>
      </dgm:t>
    </dgm:pt>
    <dgm:pt modelId="{71864F3F-0E95-4C45-A845-BA2F309A705A}">
      <dgm:prSet/>
      <dgm:spPr/>
      <dgm:t>
        <a:bodyPr/>
        <a:lstStyle/>
        <a:p>
          <a:pPr>
            <a:defRPr b="1"/>
          </a:pPr>
          <a:r>
            <a:rPr lang="en-US"/>
            <a:t>Mid 2000s</a:t>
          </a:r>
        </a:p>
      </dgm:t>
    </dgm:pt>
    <dgm:pt modelId="{E538681D-4248-4DB7-8292-EF2A3149F2D4}" type="sibTrans" cxnId="{44D1056D-EFA3-4789-B3CF-186DF00D7403}">
      <dgm:prSet/>
      <dgm:spPr/>
      <dgm:t>
        <a:bodyPr/>
        <a:lstStyle/>
        <a:p>
          <a:endParaRPr lang="en-US"/>
        </a:p>
      </dgm:t>
    </dgm:pt>
    <dgm:pt modelId="{A644AF94-55DE-4F03-A51F-97006555A469}" type="parTrans" cxnId="{44D1056D-EFA3-4789-B3CF-186DF00D7403}">
      <dgm:prSet/>
      <dgm:spPr/>
      <dgm:t>
        <a:bodyPr/>
        <a:lstStyle/>
        <a:p>
          <a:endParaRPr lang="en-US"/>
        </a:p>
      </dgm:t>
    </dgm:pt>
    <dgm:pt modelId="{DCC0DFE4-E746-45D5-B41D-09124E763A71}" type="pres">
      <dgm:prSet presAssocID="{F3E2041A-6183-407C-A017-91A561ED212D}" presName="root" presStyleCnt="0">
        <dgm:presLayoutVars>
          <dgm:chMax/>
          <dgm:chPref/>
          <dgm:animLvl val="lvl"/>
        </dgm:presLayoutVars>
      </dgm:prSet>
      <dgm:spPr/>
    </dgm:pt>
    <dgm:pt modelId="{4BAFC212-75F7-42EB-8566-68210301988F}" type="pres">
      <dgm:prSet presAssocID="{F3E2041A-6183-407C-A017-91A561ED212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A2B4918E-3A49-468D-A89E-27EAB22F7509}" type="pres">
      <dgm:prSet presAssocID="{F3E2041A-6183-407C-A017-91A561ED212D}" presName="nodes" presStyleCnt="0">
        <dgm:presLayoutVars>
          <dgm:chMax/>
          <dgm:chPref/>
          <dgm:animLvl val="lvl"/>
        </dgm:presLayoutVars>
      </dgm:prSet>
      <dgm:spPr/>
    </dgm:pt>
    <dgm:pt modelId="{82637B14-67EF-40D2-9C24-2C4EFA453E4E}" type="pres">
      <dgm:prSet presAssocID="{2C6BD6AE-7DD2-4558-8C8A-9B406CE33DE1}" presName="composite" presStyleCnt="0"/>
      <dgm:spPr/>
    </dgm:pt>
    <dgm:pt modelId="{CCF753CE-4D53-4E24-B9A6-4F35C9AA6A93}" type="pres">
      <dgm:prSet presAssocID="{2C6BD6AE-7DD2-4558-8C8A-9B406CE33DE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4B758AA-B460-4469-9016-A79F7DB906EF}" type="pres">
      <dgm:prSet presAssocID="{2C6BD6AE-7DD2-4558-8C8A-9B406CE33DE1}" presName="DropPinPlaceHolder" presStyleCnt="0"/>
      <dgm:spPr/>
    </dgm:pt>
    <dgm:pt modelId="{68DEF567-F50B-4F23-B3D7-796579EF5A0C}" type="pres">
      <dgm:prSet presAssocID="{2C6BD6AE-7DD2-4558-8C8A-9B406CE33DE1}" presName="DropPin" presStyleLbl="alignNode1" presStyleIdx="0" presStyleCnt="5"/>
      <dgm:spPr/>
    </dgm:pt>
    <dgm:pt modelId="{5A9F3203-1B16-431B-B103-CB391B99A56D}" type="pres">
      <dgm:prSet presAssocID="{2C6BD6AE-7DD2-4558-8C8A-9B406CE33DE1}" presName="Ellipse" presStyleLbl="fgAcc1" presStyleIdx="1" presStyleCnt="6"/>
      <dgm:spPr>
        <a:solidFill>
          <a:schemeClr val="lt1">
            <a:alpha val="90000"/>
            <a:hueOff val="0"/>
            <a:satOff val="0"/>
            <a:lumOff val="0"/>
            <a:alphaOff val="0"/>
          </a:schemeClr>
        </a:solidFill>
        <a:ln w="12700" cap="flat" cmpd="sng" algn="ctr">
          <a:noFill/>
          <a:prstDash val="solid"/>
          <a:miter lim="800000"/>
        </a:ln>
        <a:effectLst/>
      </dgm:spPr>
    </dgm:pt>
    <dgm:pt modelId="{99B0AF2D-A2CC-4978-8D09-19E9490BABFA}" type="pres">
      <dgm:prSet presAssocID="{2C6BD6AE-7DD2-4558-8C8A-9B406CE33DE1}" presName="L2TextContainer" presStyleLbl="revTx" presStyleIdx="0" presStyleCnt="10">
        <dgm:presLayoutVars>
          <dgm:bulletEnabled val="1"/>
        </dgm:presLayoutVars>
      </dgm:prSet>
      <dgm:spPr/>
    </dgm:pt>
    <dgm:pt modelId="{2D80D0B3-A60E-403D-92BD-1AA1673C99FD}" type="pres">
      <dgm:prSet presAssocID="{2C6BD6AE-7DD2-4558-8C8A-9B406CE33DE1}" presName="L1TextContainer" presStyleLbl="revTx" presStyleIdx="1" presStyleCnt="10">
        <dgm:presLayoutVars>
          <dgm:chMax val="1"/>
          <dgm:chPref val="1"/>
          <dgm:bulletEnabled val="1"/>
        </dgm:presLayoutVars>
      </dgm:prSet>
      <dgm:spPr/>
    </dgm:pt>
    <dgm:pt modelId="{0BFD40D1-4A04-414A-AAD1-33570DC8C35B}" type="pres">
      <dgm:prSet presAssocID="{2C6BD6AE-7DD2-4558-8C8A-9B406CE33DE1}" presName="ConnectLine" presStyleLbl="sibTrans1D1" presStyleIdx="0" presStyleCnt="5"/>
      <dgm:spPr>
        <a:noFill/>
        <a:ln w="12700" cap="flat" cmpd="sng" algn="ctr">
          <a:solidFill>
            <a:schemeClr val="accent1">
              <a:hueOff val="0"/>
              <a:satOff val="0"/>
              <a:lumOff val="0"/>
              <a:alphaOff val="0"/>
            </a:schemeClr>
          </a:solidFill>
          <a:prstDash val="dash"/>
          <a:miter lim="800000"/>
        </a:ln>
        <a:effectLst/>
      </dgm:spPr>
    </dgm:pt>
    <dgm:pt modelId="{99C7AEAD-57F2-4CF1-85B1-D014594D1348}" type="pres">
      <dgm:prSet presAssocID="{2C6BD6AE-7DD2-4558-8C8A-9B406CE33DE1}" presName="EmptyPlaceHolder" presStyleCnt="0"/>
      <dgm:spPr/>
    </dgm:pt>
    <dgm:pt modelId="{75A9B47B-B010-4B87-B74A-EE6FF308DB22}" type="pres">
      <dgm:prSet presAssocID="{4CDAC4F3-8201-44CE-A87D-B4B19C831FC4}" presName="spaceBetweenRectangles" presStyleCnt="0"/>
      <dgm:spPr/>
    </dgm:pt>
    <dgm:pt modelId="{3E7CDFEA-9129-4B49-9B76-4C57B87BC897}" type="pres">
      <dgm:prSet presAssocID="{1195E49B-A8B4-4753-82E7-9BCCF4F3FB49}" presName="composite" presStyleCnt="0"/>
      <dgm:spPr/>
    </dgm:pt>
    <dgm:pt modelId="{E6EFF5A1-BD9A-409E-9346-0B4940AA51BF}" type="pres">
      <dgm:prSet presAssocID="{1195E49B-A8B4-4753-82E7-9BCCF4F3FB49}"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D62F587-8F5D-4D43-BEED-0A248747DB00}" type="pres">
      <dgm:prSet presAssocID="{1195E49B-A8B4-4753-82E7-9BCCF4F3FB49}" presName="DropPinPlaceHolder" presStyleCnt="0"/>
      <dgm:spPr/>
    </dgm:pt>
    <dgm:pt modelId="{2EE9902F-B4B8-4C7C-96DB-04265A6D82D9}" type="pres">
      <dgm:prSet presAssocID="{1195E49B-A8B4-4753-82E7-9BCCF4F3FB49}" presName="DropPin" presStyleLbl="alignNode1" presStyleIdx="1" presStyleCnt="5"/>
      <dgm:spPr/>
    </dgm:pt>
    <dgm:pt modelId="{EAE6D181-9DEE-4F4C-8E19-1DF79481C147}" type="pres">
      <dgm:prSet presAssocID="{1195E49B-A8B4-4753-82E7-9BCCF4F3FB49}" presName="Ellipse" presStyleLbl="fgAcc1" presStyleIdx="2" presStyleCnt="6"/>
      <dgm:spPr>
        <a:solidFill>
          <a:schemeClr val="lt1">
            <a:alpha val="90000"/>
            <a:hueOff val="0"/>
            <a:satOff val="0"/>
            <a:lumOff val="0"/>
            <a:alphaOff val="0"/>
          </a:schemeClr>
        </a:solidFill>
        <a:ln w="12700" cap="flat" cmpd="sng" algn="ctr">
          <a:noFill/>
          <a:prstDash val="solid"/>
          <a:miter lim="800000"/>
        </a:ln>
        <a:effectLst/>
      </dgm:spPr>
    </dgm:pt>
    <dgm:pt modelId="{02D54540-1007-40D4-A728-DD74C74A38A5}" type="pres">
      <dgm:prSet presAssocID="{1195E49B-A8B4-4753-82E7-9BCCF4F3FB49}" presName="L2TextContainer" presStyleLbl="revTx" presStyleIdx="2" presStyleCnt="10">
        <dgm:presLayoutVars>
          <dgm:bulletEnabled val="1"/>
        </dgm:presLayoutVars>
      </dgm:prSet>
      <dgm:spPr/>
    </dgm:pt>
    <dgm:pt modelId="{7F4213E1-DB0F-4329-9E5C-D00A55017A1F}" type="pres">
      <dgm:prSet presAssocID="{1195E49B-A8B4-4753-82E7-9BCCF4F3FB49}" presName="L1TextContainer" presStyleLbl="revTx" presStyleIdx="3" presStyleCnt="10">
        <dgm:presLayoutVars>
          <dgm:chMax val="1"/>
          <dgm:chPref val="1"/>
          <dgm:bulletEnabled val="1"/>
        </dgm:presLayoutVars>
      </dgm:prSet>
      <dgm:spPr/>
    </dgm:pt>
    <dgm:pt modelId="{5E3E36A3-C6E1-4922-ADDC-93CD60216C76}" type="pres">
      <dgm:prSet presAssocID="{1195E49B-A8B4-4753-82E7-9BCCF4F3FB49}"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7F4A4B6A-EB9E-4611-A3AA-DAFBE2E85FF4}" type="pres">
      <dgm:prSet presAssocID="{1195E49B-A8B4-4753-82E7-9BCCF4F3FB49}" presName="EmptyPlaceHolder" presStyleCnt="0"/>
      <dgm:spPr/>
    </dgm:pt>
    <dgm:pt modelId="{F4A1ACEB-E489-4031-9373-A0B248D1CF88}" type="pres">
      <dgm:prSet presAssocID="{2CD3E595-3EEA-4560-837B-1B25AD497EA8}" presName="spaceBetweenRectangles" presStyleCnt="0"/>
      <dgm:spPr/>
    </dgm:pt>
    <dgm:pt modelId="{4179385D-5C0B-4BD2-B96B-386A9DDBFE45}" type="pres">
      <dgm:prSet presAssocID="{D099CAC3-147C-4AFB-8FBD-7D8DA83806B9}" presName="composite" presStyleCnt="0"/>
      <dgm:spPr/>
    </dgm:pt>
    <dgm:pt modelId="{BFEE8254-FB56-4295-9F52-332978D0C429}" type="pres">
      <dgm:prSet presAssocID="{D099CAC3-147C-4AFB-8FBD-7D8DA83806B9}"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50FD815-5D86-404A-9161-6AD788306B4B}" type="pres">
      <dgm:prSet presAssocID="{D099CAC3-147C-4AFB-8FBD-7D8DA83806B9}" presName="DropPinPlaceHolder" presStyleCnt="0"/>
      <dgm:spPr/>
    </dgm:pt>
    <dgm:pt modelId="{1E70EBCA-24F5-4C49-90BF-492F48DDD799}" type="pres">
      <dgm:prSet presAssocID="{D099CAC3-147C-4AFB-8FBD-7D8DA83806B9}" presName="DropPin" presStyleLbl="alignNode1" presStyleIdx="2" presStyleCnt="5"/>
      <dgm:spPr/>
    </dgm:pt>
    <dgm:pt modelId="{AE463E3B-4B29-402F-B7BF-B3883B0B53EA}" type="pres">
      <dgm:prSet presAssocID="{D099CAC3-147C-4AFB-8FBD-7D8DA83806B9}" presName="Ellipse" presStyleLbl="fgAcc1" presStyleIdx="3" presStyleCnt="6"/>
      <dgm:spPr>
        <a:solidFill>
          <a:schemeClr val="lt1">
            <a:alpha val="90000"/>
            <a:hueOff val="0"/>
            <a:satOff val="0"/>
            <a:lumOff val="0"/>
            <a:alphaOff val="0"/>
          </a:schemeClr>
        </a:solidFill>
        <a:ln w="12700" cap="flat" cmpd="sng" algn="ctr">
          <a:noFill/>
          <a:prstDash val="solid"/>
          <a:miter lim="800000"/>
        </a:ln>
        <a:effectLst/>
      </dgm:spPr>
    </dgm:pt>
    <dgm:pt modelId="{1C6261F3-B6EB-4DCB-88FE-754B6AE89EF8}" type="pres">
      <dgm:prSet presAssocID="{D099CAC3-147C-4AFB-8FBD-7D8DA83806B9}" presName="L2TextContainer" presStyleLbl="revTx" presStyleIdx="4" presStyleCnt="10">
        <dgm:presLayoutVars>
          <dgm:bulletEnabled val="1"/>
        </dgm:presLayoutVars>
      </dgm:prSet>
      <dgm:spPr/>
    </dgm:pt>
    <dgm:pt modelId="{34C40D67-2834-4654-827E-0CFA9BBCDE8F}" type="pres">
      <dgm:prSet presAssocID="{D099CAC3-147C-4AFB-8FBD-7D8DA83806B9}" presName="L1TextContainer" presStyleLbl="revTx" presStyleIdx="5" presStyleCnt="10">
        <dgm:presLayoutVars>
          <dgm:chMax val="1"/>
          <dgm:chPref val="1"/>
          <dgm:bulletEnabled val="1"/>
        </dgm:presLayoutVars>
      </dgm:prSet>
      <dgm:spPr/>
    </dgm:pt>
    <dgm:pt modelId="{ACA0BB3A-87FF-4993-AA46-1DCE1C230823}" type="pres">
      <dgm:prSet presAssocID="{D099CAC3-147C-4AFB-8FBD-7D8DA83806B9}" presName="ConnectLine" presStyleLbl="sibTrans1D1" presStyleIdx="2" presStyleCnt="5"/>
      <dgm:spPr>
        <a:noFill/>
        <a:ln w="12700" cap="flat" cmpd="sng" algn="ctr">
          <a:solidFill>
            <a:schemeClr val="accent1">
              <a:hueOff val="0"/>
              <a:satOff val="0"/>
              <a:lumOff val="0"/>
              <a:alphaOff val="0"/>
            </a:schemeClr>
          </a:solidFill>
          <a:prstDash val="dash"/>
          <a:miter lim="800000"/>
        </a:ln>
        <a:effectLst/>
      </dgm:spPr>
    </dgm:pt>
    <dgm:pt modelId="{80D4F524-6C66-489A-83AB-33332AB0D9AC}" type="pres">
      <dgm:prSet presAssocID="{D099CAC3-147C-4AFB-8FBD-7D8DA83806B9}" presName="EmptyPlaceHolder" presStyleCnt="0"/>
      <dgm:spPr/>
    </dgm:pt>
    <dgm:pt modelId="{FA78CB0E-01A6-4D47-8796-7206637744BF}" type="pres">
      <dgm:prSet presAssocID="{FE936BEE-87C3-4C41-85E7-A7F73A337201}" presName="spaceBetweenRectangles" presStyleCnt="0"/>
      <dgm:spPr/>
    </dgm:pt>
    <dgm:pt modelId="{92D43EA8-A335-4322-92B9-C4236488813F}" type="pres">
      <dgm:prSet presAssocID="{71864F3F-0E95-4C45-A845-BA2F309A705A}" presName="composite" presStyleCnt="0"/>
      <dgm:spPr/>
    </dgm:pt>
    <dgm:pt modelId="{0919368A-3B58-430A-9CA1-FF8203B330EB}" type="pres">
      <dgm:prSet presAssocID="{71864F3F-0E95-4C45-A845-BA2F309A705A}"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9FFB912-3409-4165-A42B-432ACCC9163B}" type="pres">
      <dgm:prSet presAssocID="{71864F3F-0E95-4C45-A845-BA2F309A705A}" presName="DropPinPlaceHolder" presStyleCnt="0"/>
      <dgm:spPr/>
    </dgm:pt>
    <dgm:pt modelId="{3C8C15A2-7B6E-46E7-A2D5-C8BFAF520564}" type="pres">
      <dgm:prSet presAssocID="{71864F3F-0E95-4C45-A845-BA2F309A705A}" presName="DropPin" presStyleLbl="alignNode1" presStyleIdx="3" presStyleCnt="5"/>
      <dgm:spPr/>
    </dgm:pt>
    <dgm:pt modelId="{3DBC9A76-90F3-4908-9FFC-BB4297F3E03E}" type="pres">
      <dgm:prSet presAssocID="{71864F3F-0E95-4C45-A845-BA2F309A705A}" presName="Ellipse" presStyleLbl="fgAcc1" presStyleIdx="4" presStyleCnt="6"/>
      <dgm:spPr>
        <a:solidFill>
          <a:schemeClr val="lt1">
            <a:alpha val="90000"/>
            <a:hueOff val="0"/>
            <a:satOff val="0"/>
            <a:lumOff val="0"/>
            <a:alphaOff val="0"/>
          </a:schemeClr>
        </a:solidFill>
        <a:ln w="12700" cap="flat" cmpd="sng" algn="ctr">
          <a:noFill/>
          <a:prstDash val="solid"/>
          <a:miter lim="800000"/>
        </a:ln>
        <a:effectLst/>
      </dgm:spPr>
    </dgm:pt>
    <dgm:pt modelId="{D729327B-FB86-4E87-9F71-DB329E008EB5}" type="pres">
      <dgm:prSet presAssocID="{71864F3F-0E95-4C45-A845-BA2F309A705A}" presName="L2TextContainer" presStyleLbl="revTx" presStyleIdx="6" presStyleCnt="10">
        <dgm:presLayoutVars>
          <dgm:bulletEnabled val="1"/>
        </dgm:presLayoutVars>
      </dgm:prSet>
      <dgm:spPr/>
    </dgm:pt>
    <dgm:pt modelId="{83D7DD96-97D7-49DD-9659-3DDDBBF04BCA}" type="pres">
      <dgm:prSet presAssocID="{71864F3F-0E95-4C45-A845-BA2F309A705A}" presName="L1TextContainer" presStyleLbl="revTx" presStyleIdx="7" presStyleCnt="10">
        <dgm:presLayoutVars>
          <dgm:chMax val="1"/>
          <dgm:chPref val="1"/>
          <dgm:bulletEnabled val="1"/>
        </dgm:presLayoutVars>
      </dgm:prSet>
      <dgm:spPr/>
    </dgm:pt>
    <dgm:pt modelId="{05CF730F-5FC2-494D-9DFA-ABD2844609AA}" type="pres">
      <dgm:prSet presAssocID="{71864F3F-0E95-4C45-A845-BA2F309A705A}"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BB827B23-811D-43BC-AD6E-C90D1EBA25E3}" type="pres">
      <dgm:prSet presAssocID="{71864F3F-0E95-4C45-A845-BA2F309A705A}" presName="EmptyPlaceHolder" presStyleCnt="0"/>
      <dgm:spPr/>
    </dgm:pt>
    <dgm:pt modelId="{8ECDEBA4-7336-4903-8D9D-E3B40135B89B}" type="pres">
      <dgm:prSet presAssocID="{E538681D-4248-4DB7-8292-EF2A3149F2D4}" presName="spaceBetweenRectangles" presStyleCnt="0"/>
      <dgm:spPr/>
    </dgm:pt>
    <dgm:pt modelId="{57A5B38B-9420-4D69-8FC3-B319D9BB1CF0}" type="pres">
      <dgm:prSet presAssocID="{0AB861A0-0111-4924-8B75-AE87E9FE095D}" presName="composite" presStyleCnt="0"/>
      <dgm:spPr/>
    </dgm:pt>
    <dgm:pt modelId="{2A05ABB3-6648-4082-939C-8DC3CE11B464}" type="pres">
      <dgm:prSet presAssocID="{0AB861A0-0111-4924-8B75-AE87E9FE095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40F6F66-EE60-4504-B83F-9A59A298BF2C}" type="pres">
      <dgm:prSet presAssocID="{0AB861A0-0111-4924-8B75-AE87E9FE095D}" presName="DropPinPlaceHolder" presStyleCnt="0"/>
      <dgm:spPr/>
    </dgm:pt>
    <dgm:pt modelId="{64852D7C-F2E3-4097-9A77-C338C55C2561}" type="pres">
      <dgm:prSet presAssocID="{0AB861A0-0111-4924-8B75-AE87E9FE095D}" presName="DropPin" presStyleLbl="alignNode1" presStyleIdx="4" presStyleCnt="5"/>
      <dgm:spPr/>
    </dgm:pt>
    <dgm:pt modelId="{7FE5974C-9A5C-4D0B-B1B2-342DC110AA8A}" type="pres">
      <dgm:prSet presAssocID="{0AB861A0-0111-4924-8B75-AE87E9FE095D}" presName="Ellipse" presStyleLbl="fgAcc1" presStyleIdx="5" presStyleCnt="6"/>
      <dgm:spPr>
        <a:solidFill>
          <a:schemeClr val="lt1">
            <a:alpha val="90000"/>
            <a:hueOff val="0"/>
            <a:satOff val="0"/>
            <a:lumOff val="0"/>
            <a:alphaOff val="0"/>
          </a:schemeClr>
        </a:solidFill>
        <a:ln w="12700" cap="flat" cmpd="sng" algn="ctr">
          <a:noFill/>
          <a:prstDash val="solid"/>
          <a:miter lim="800000"/>
        </a:ln>
        <a:effectLst/>
      </dgm:spPr>
    </dgm:pt>
    <dgm:pt modelId="{51116B0C-7B5C-4BDB-9186-3EEF2ABCB6AB}" type="pres">
      <dgm:prSet presAssocID="{0AB861A0-0111-4924-8B75-AE87E9FE095D}" presName="L2TextContainer" presStyleLbl="revTx" presStyleIdx="8" presStyleCnt="10">
        <dgm:presLayoutVars>
          <dgm:bulletEnabled val="1"/>
        </dgm:presLayoutVars>
      </dgm:prSet>
      <dgm:spPr/>
    </dgm:pt>
    <dgm:pt modelId="{BC4E21FD-6D45-4443-88F0-BC3A8D937DEC}" type="pres">
      <dgm:prSet presAssocID="{0AB861A0-0111-4924-8B75-AE87E9FE095D}" presName="L1TextContainer" presStyleLbl="revTx" presStyleIdx="9" presStyleCnt="10">
        <dgm:presLayoutVars>
          <dgm:chMax val="1"/>
          <dgm:chPref val="1"/>
          <dgm:bulletEnabled val="1"/>
        </dgm:presLayoutVars>
      </dgm:prSet>
      <dgm:spPr/>
    </dgm:pt>
    <dgm:pt modelId="{806F178A-DCB7-423D-ADCA-850A3593CE03}" type="pres">
      <dgm:prSet presAssocID="{0AB861A0-0111-4924-8B75-AE87E9FE095D}"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B7B17A09-3744-4783-92C9-D927E904ADC7}" type="pres">
      <dgm:prSet presAssocID="{0AB861A0-0111-4924-8B75-AE87E9FE095D}" presName="EmptyPlaceHolder" presStyleCnt="0"/>
      <dgm:spPr/>
    </dgm:pt>
  </dgm:ptLst>
  <dgm:cxnLst>
    <dgm:cxn modelId="{EFD88A0A-1EAD-4205-B214-ED952EA00DF4}" srcId="{0AB861A0-0111-4924-8B75-AE87E9FE095D}" destId="{922FC885-2874-4949-AF2E-1F711978E60A}" srcOrd="0" destOrd="0" parTransId="{96DB6F5C-27F7-483B-BA57-1A5E59B277D7}" sibTransId="{B76DA3DD-2169-4617-9C45-36FF1C28F670}"/>
    <dgm:cxn modelId="{1279541E-22A2-4F0D-BD47-C91A63CC548A}" srcId="{F3E2041A-6183-407C-A017-91A561ED212D}" destId="{D099CAC3-147C-4AFB-8FBD-7D8DA83806B9}" srcOrd="2" destOrd="0" parTransId="{17A3885C-0164-4D8B-8EC3-1C46D36E6D08}" sibTransId="{FE936BEE-87C3-4C41-85E7-A7F73A337201}"/>
    <dgm:cxn modelId="{8B4DB623-04CA-47D6-95D5-51859B40BCC1}" srcId="{F3E2041A-6183-407C-A017-91A561ED212D}" destId="{2C6BD6AE-7DD2-4558-8C8A-9B406CE33DE1}" srcOrd="0" destOrd="0" parTransId="{88098ADE-28BE-41B6-963B-25EC028D418F}" sibTransId="{4CDAC4F3-8201-44CE-A87D-B4B19C831FC4}"/>
    <dgm:cxn modelId="{22822F31-7695-43CA-AA20-B4CBB9BAA698}" srcId="{D099CAC3-147C-4AFB-8FBD-7D8DA83806B9}" destId="{89863D3A-0D6E-412A-9DFA-4B5227779E99}" srcOrd="0" destOrd="0" parTransId="{DA5EE26F-B174-40FA-9420-D37C3F847875}" sibTransId="{D48A90D7-D6C5-4A1B-9316-F7637CD01AC3}"/>
    <dgm:cxn modelId="{8380F637-5489-4992-8592-A0D2CFA5FCF2}" type="presOf" srcId="{F00983AD-5633-4967-B68D-EB9685A07773}" destId="{D729327B-FB86-4E87-9F71-DB329E008EB5}" srcOrd="0" destOrd="0" presId="urn:microsoft.com/office/officeart/2017/3/layout/DropPinTimeline"/>
    <dgm:cxn modelId="{F2B8233A-C33F-466F-932A-91DC8F5AB345}" type="presOf" srcId="{D099CAC3-147C-4AFB-8FBD-7D8DA83806B9}" destId="{34C40D67-2834-4654-827E-0CFA9BBCDE8F}" srcOrd="0" destOrd="0" presId="urn:microsoft.com/office/officeart/2017/3/layout/DropPinTimeline"/>
    <dgm:cxn modelId="{412F6B3F-0274-4B13-A6E4-27BB3A7E42AB}" srcId="{71864F3F-0E95-4C45-A845-BA2F309A705A}" destId="{F00983AD-5633-4967-B68D-EB9685A07773}" srcOrd="0" destOrd="0" parTransId="{FFFC13AC-0096-4C11-8A71-BA9D4F2BC46F}" sibTransId="{4D496F6F-0722-4109-B262-F619BB4957DB}"/>
    <dgm:cxn modelId="{CF4EF55D-0ABD-45BA-9A4B-20CED6D5649F}" srcId="{1195E49B-A8B4-4753-82E7-9BCCF4F3FB49}" destId="{3699596B-CD5F-455A-AB18-9539B780505A}" srcOrd="0" destOrd="0" parTransId="{557F27AB-942C-4AC0-976E-4C5CD5960469}" sibTransId="{BAC9682A-8863-4C3E-9372-289B96F160EC}"/>
    <dgm:cxn modelId="{6685B543-AFD0-444E-A9E4-AE7DC52C214F}" type="presOf" srcId="{89863D3A-0D6E-412A-9DFA-4B5227779E99}" destId="{1C6261F3-B6EB-4DCB-88FE-754B6AE89EF8}" srcOrd="0" destOrd="0" presId="urn:microsoft.com/office/officeart/2017/3/layout/DropPinTimeline"/>
    <dgm:cxn modelId="{A9E41A64-5D88-4032-B2F0-8873ABFD4F08}" type="presOf" srcId="{2C6BD6AE-7DD2-4558-8C8A-9B406CE33DE1}" destId="{2D80D0B3-A60E-403D-92BD-1AA1673C99FD}" srcOrd="0" destOrd="0" presId="urn:microsoft.com/office/officeart/2017/3/layout/DropPinTimeline"/>
    <dgm:cxn modelId="{44D1056D-EFA3-4789-B3CF-186DF00D7403}" srcId="{F3E2041A-6183-407C-A017-91A561ED212D}" destId="{71864F3F-0E95-4C45-A845-BA2F309A705A}" srcOrd="3" destOrd="0" parTransId="{A644AF94-55DE-4F03-A51F-97006555A469}" sibTransId="{E538681D-4248-4DB7-8292-EF2A3149F2D4}"/>
    <dgm:cxn modelId="{CE86DD7C-02E7-470C-AAA2-D67534F1868D}" type="presOf" srcId="{71864F3F-0E95-4C45-A845-BA2F309A705A}" destId="{83D7DD96-97D7-49DD-9659-3DDDBBF04BCA}" srcOrd="0" destOrd="0" presId="urn:microsoft.com/office/officeart/2017/3/layout/DropPinTimeline"/>
    <dgm:cxn modelId="{A05B4C8E-DB62-45FF-9AB5-961151EEE61E}" srcId="{F3E2041A-6183-407C-A017-91A561ED212D}" destId="{1195E49B-A8B4-4753-82E7-9BCCF4F3FB49}" srcOrd="1" destOrd="0" parTransId="{6F36A104-92DD-470C-A12B-FB41BF5CB228}" sibTransId="{2CD3E595-3EEA-4560-837B-1B25AD497EA8}"/>
    <dgm:cxn modelId="{A3E0D6A2-4AF4-42EB-AD01-BE7455138B10}" type="presOf" srcId="{1195E49B-A8B4-4753-82E7-9BCCF4F3FB49}" destId="{7F4213E1-DB0F-4329-9E5C-D00A55017A1F}" srcOrd="0" destOrd="0" presId="urn:microsoft.com/office/officeart/2017/3/layout/DropPinTimeline"/>
    <dgm:cxn modelId="{23640FA3-5C56-41D0-BDB8-14CF887F08B7}" type="presOf" srcId="{922FC885-2874-4949-AF2E-1F711978E60A}" destId="{51116B0C-7B5C-4BDB-9186-3EEF2ABCB6AB}" srcOrd="0" destOrd="0" presId="urn:microsoft.com/office/officeart/2017/3/layout/DropPinTimeline"/>
    <dgm:cxn modelId="{C6AF1EBC-9816-4312-BF9F-EC992242092D}" type="presOf" srcId="{F3E2041A-6183-407C-A017-91A561ED212D}" destId="{DCC0DFE4-E746-45D5-B41D-09124E763A71}" srcOrd="0" destOrd="0" presId="urn:microsoft.com/office/officeart/2017/3/layout/DropPinTimeline"/>
    <dgm:cxn modelId="{8B7E9DBD-FF86-403D-BBB7-8BA6DB5CA35F}" type="presOf" srcId="{3699596B-CD5F-455A-AB18-9539B780505A}" destId="{02D54540-1007-40D4-A728-DD74C74A38A5}" srcOrd="0" destOrd="0" presId="urn:microsoft.com/office/officeart/2017/3/layout/DropPinTimeline"/>
    <dgm:cxn modelId="{7167F0BD-DA5F-44D7-91BA-E164922FE45C}" type="presOf" srcId="{F88331BC-560B-4173-9D9A-C5FA42E385C8}" destId="{99B0AF2D-A2CC-4978-8D09-19E9490BABFA}" srcOrd="0" destOrd="0" presId="urn:microsoft.com/office/officeart/2017/3/layout/DropPinTimeline"/>
    <dgm:cxn modelId="{3CEC46BE-D64B-47C2-A4FD-51472C753806}" type="presOf" srcId="{0AB861A0-0111-4924-8B75-AE87E9FE095D}" destId="{BC4E21FD-6D45-4443-88F0-BC3A8D937DEC}" srcOrd="0" destOrd="0" presId="urn:microsoft.com/office/officeart/2017/3/layout/DropPinTimeline"/>
    <dgm:cxn modelId="{5C932ADD-390C-4B58-B9D8-97EFD3CB724A}" srcId="{2C6BD6AE-7DD2-4558-8C8A-9B406CE33DE1}" destId="{F88331BC-560B-4173-9D9A-C5FA42E385C8}" srcOrd="0" destOrd="0" parTransId="{3B5524DA-22A6-495A-8CB0-937F26E6B205}" sibTransId="{EE8EF37F-6178-46C2-AFEE-4235F5F54E68}"/>
    <dgm:cxn modelId="{E8571EE3-0467-47FB-932C-69DF8D29BFB2}" srcId="{F3E2041A-6183-407C-A017-91A561ED212D}" destId="{0AB861A0-0111-4924-8B75-AE87E9FE095D}" srcOrd="4" destOrd="0" parTransId="{23F8381F-FEC2-47B6-B115-B2DC4808C437}" sibTransId="{56CC8D5D-164B-4144-8E82-E68D4B076F66}"/>
    <dgm:cxn modelId="{CD0A0FDF-2D50-4529-BD33-2AEF44E2A9A7}" type="presParOf" srcId="{DCC0DFE4-E746-45D5-B41D-09124E763A71}" destId="{4BAFC212-75F7-42EB-8566-68210301988F}" srcOrd="0" destOrd="0" presId="urn:microsoft.com/office/officeart/2017/3/layout/DropPinTimeline"/>
    <dgm:cxn modelId="{D72C33C9-F5C4-4845-B55D-A0A0CB4707C9}" type="presParOf" srcId="{DCC0DFE4-E746-45D5-B41D-09124E763A71}" destId="{A2B4918E-3A49-468D-A89E-27EAB22F7509}" srcOrd="1" destOrd="0" presId="urn:microsoft.com/office/officeart/2017/3/layout/DropPinTimeline"/>
    <dgm:cxn modelId="{C56D5E78-8BF9-4D6B-A26C-806CD4FEDA7A}" type="presParOf" srcId="{A2B4918E-3A49-468D-A89E-27EAB22F7509}" destId="{82637B14-67EF-40D2-9C24-2C4EFA453E4E}" srcOrd="0" destOrd="0" presId="urn:microsoft.com/office/officeart/2017/3/layout/DropPinTimeline"/>
    <dgm:cxn modelId="{4E7193E8-67F6-4C7F-B414-E668520160D7}" type="presParOf" srcId="{82637B14-67EF-40D2-9C24-2C4EFA453E4E}" destId="{CCF753CE-4D53-4E24-B9A6-4F35C9AA6A93}" srcOrd="0" destOrd="0" presId="urn:microsoft.com/office/officeart/2017/3/layout/DropPinTimeline"/>
    <dgm:cxn modelId="{DFB2BE06-C586-43D0-AF48-EDFA42AD6120}" type="presParOf" srcId="{82637B14-67EF-40D2-9C24-2C4EFA453E4E}" destId="{34B758AA-B460-4469-9016-A79F7DB906EF}" srcOrd="1" destOrd="0" presId="urn:microsoft.com/office/officeart/2017/3/layout/DropPinTimeline"/>
    <dgm:cxn modelId="{FE17F7A7-6DD0-40CB-8804-F7515F0DBB00}" type="presParOf" srcId="{34B758AA-B460-4469-9016-A79F7DB906EF}" destId="{68DEF567-F50B-4F23-B3D7-796579EF5A0C}" srcOrd="0" destOrd="0" presId="urn:microsoft.com/office/officeart/2017/3/layout/DropPinTimeline"/>
    <dgm:cxn modelId="{B4FB4508-ED05-472D-8995-54F48B67ECB4}" type="presParOf" srcId="{34B758AA-B460-4469-9016-A79F7DB906EF}" destId="{5A9F3203-1B16-431B-B103-CB391B99A56D}" srcOrd="1" destOrd="0" presId="urn:microsoft.com/office/officeart/2017/3/layout/DropPinTimeline"/>
    <dgm:cxn modelId="{74064320-55C0-4B6A-82EC-3D4F05A3CE7F}" type="presParOf" srcId="{82637B14-67EF-40D2-9C24-2C4EFA453E4E}" destId="{99B0AF2D-A2CC-4978-8D09-19E9490BABFA}" srcOrd="2" destOrd="0" presId="urn:microsoft.com/office/officeart/2017/3/layout/DropPinTimeline"/>
    <dgm:cxn modelId="{46B73F1E-5271-4E3B-8B33-7401FA1C03F5}" type="presParOf" srcId="{82637B14-67EF-40D2-9C24-2C4EFA453E4E}" destId="{2D80D0B3-A60E-403D-92BD-1AA1673C99FD}" srcOrd="3" destOrd="0" presId="urn:microsoft.com/office/officeart/2017/3/layout/DropPinTimeline"/>
    <dgm:cxn modelId="{60E82400-E2F0-4AE4-A975-0DA5200EEA4F}" type="presParOf" srcId="{82637B14-67EF-40D2-9C24-2C4EFA453E4E}" destId="{0BFD40D1-4A04-414A-AAD1-33570DC8C35B}" srcOrd="4" destOrd="0" presId="urn:microsoft.com/office/officeart/2017/3/layout/DropPinTimeline"/>
    <dgm:cxn modelId="{BA5786F1-4B40-412E-B7D6-D95D2BF3036D}" type="presParOf" srcId="{82637B14-67EF-40D2-9C24-2C4EFA453E4E}" destId="{99C7AEAD-57F2-4CF1-85B1-D014594D1348}" srcOrd="5" destOrd="0" presId="urn:microsoft.com/office/officeart/2017/3/layout/DropPinTimeline"/>
    <dgm:cxn modelId="{69FD3FC6-2A9C-4BC0-B6B1-E75AC00A7DE5}" type="presParOf" srcId="{A2B4918E-3A49-468D-A89E-27EAB22F7509}" destId="{75A9B47B-B010-4B87-B74A-EE6FF308DB22}" srcOrd="1" destOrd="0" presId="urn:microsoft.com/office/officeart/2017/3/layout/DropPinTimeline"/>
    <dgm:cxn modelId="{DA5EEC41-B4A4-4433-B3E7-BE022021C9A5}" type="presParOf" srcId="{A2B4918E-3A49-468D-A89E-27EAB22F7509}" destId="{3E7CDFEA-9129-4B49-9B76-4C57B87BC897}" srcOrd="2" destOrd="0" presId="urn:microsoft.com/office/officeart/2017/3/layout/DropPinTimeline"/>
    <dgm:cxn modelId="{83CE32B7-BAE6-4E58-858C-FA9741D96B24}" type="presParOf" srcId="{3E7CDFEA-9129-4B49-9B76-4C57B87BC897}" destId="{E6EFF5A1-BD9A-409E-9346-0B4940AA51BF}" srcOrd="0" destOrd="0" presId="urn:microsoft.com/office/officeart/2017/3/layout/DropPinTimeline"/>
    <dgm:cxn modelId="{62886167-152F-462A-B6DC-5A0CF1C509BB}" type="presParOf" srcId="{3E7CDFEA-9129-4B49-9B76-4C57B87BC897}" destId="{CD62F587-8F5D-4D43-BEED-0A248747DB00}" srcOrd="1" destOrd="0" presId="urn:microsoft.com/office/officeart/2017/3/layout/DropPinTimeline"/>
    <dgm:cxn modelId="{CB55E923-6CA7-470B-AA94-AE1D521EC641}" type="presParOf" srcId="{CD62F587-8F5D-4D43-BEED-0A248747DB00}" destId="{2EE9902F-B4B8-4C7C-96DB-04265A6D82D9}" srcOrd="0" destOrd="0" presId="urn:microsoft.com/office/officeart/2017/3/layout/DropPinTimeline"/>
    <dgm:cxn modelId="{7E5B38F5-4DCD-478A-9871-4CA8436A0CD8}" type="presParOf" srcId="{CD62F587-8F5D-4D43-BEED-0A248747DB00}" destId="{EAE6D181-9DEE-4F4C-8E19-1DF79481C147}" srcOrd="1" destOrd="0" presId="urn:microsoft.com/office/officeart/2017/3/layout/DropPinTimeline"/>
    <dgm:cxn modelId="{A03D91ED-3777-4A6D-8AE1-08660E68AED9}" type="presParOf" srcId="{3E7CDFEA-9129-4B49-9B76-4C57B87BC897}" destId="{02D54540-1007-40D4-A728-DD74C74A38A5}" srcOrd="2" destOrd="0" presId="urn:microsoft.com/office/officeart/2017/3/layout/DropPinTimeline"/>
    <dgm:cxn modelId="{1F74FAD2-AF52-43E9-A32C-1BA05117D017}" type="presParOf" srcId="{3E7CDFEA-9129-4B49-9B76-4C57B87BC897}" destId="{7F4213E1-DB0F-4329-9E5C-D00A55017A1F}" srcOrd="3" destOrd="0" presId="urn:microsoft.com/office/officeart/2017/3/layout/DropPinTimeline"/>
    <dgm:cxn modelId="{AA1ADA27-D657-436B-B936-9E7A44FBE6F5}" type="presParOf" srcId="{3E7CDFEA-9129-4B49-9B76-4C57B87BC897}" destId="{5E3E36A3-C6E1-4922-ADDC-93CD60216C76}" srcOrd="4" destOrd="0" presId="urn:microsoft.com/office/officeart/2017/3/layout/DropPinTimeline"/>
    <dgm:cxn modelId="{8572AE35-B2E3-4445-BE05-6F8FBA80EE97}" type="presParOf" srcId="{3E7CDFEA-9129-4B49-9B76-4C57B87BC897}" destId="{7F4A4B6A-EB9E-4611-A3AA-DAFBE2E85FF4}" srcOrd="5" destOrd="0" presId="urn:microsoft.com/office/officeart/2017/3/layout/DropPinTimeline"/>
    <dgm:cxn modelId="{1B4BEDF7-5960-435F-B694-F8D8F113C3A3}" type="presParOf" srcId="{A2B4918E-3A49-468D-A89E-27EAB22F7509}" destId="{F4A1ACEB-E489-4031-9373-A0B248D1CF88}" srcOrd="3" destOrd="0" presId="urn:microsoft.com/office/officeart/2017/3/layout/DropPinTimeline"/>
    <dgm:cxn modelId="{DA1FDC48-EDE2-4B79-97B3-F28A822C3F3E}" type="presParOf" srcId="{A2B4918E-3A49-468D-A89E-27EAB22F7509}" destId="{4179385D-5C0B-4BD2-B96B-386A9DDBFE45}" srcOrd="4" destOrd="0" presId="urn:microsoft.com/office/officeart/2017/3/layout/DropPinTimeline"/>
    <dgm:cxn modelId="{7FA3692C-5C6D-4ADE-8A6A-76CCDA819026}" type="presParOf" srcId="{4179385D-5C0B-4BD2-B96B-386A9DDBFE45}" destId="{BFEE8254-FB56-4295-9F52-332978D0C429}" srcOrd="0" destOrd="0" presId="urn:microsoft.com/office/officeart/2017/3/layout/DropPinTimeline"/>
    <dgm:cxn modelId="{10C588D3-5AA9-45B7-A3E3-DFE6A4F8FE82}" type="presParOf" srcId="{4179385D-5C0B-4BD2-B96B-386A9DDBFE45}" destId="{750FD815-5D86-404A-9161-6AD788306B4B}" srcOrd="1" destOrd="0" presId="urn:microsoft.com/office/officeart/2017/3/layout/DropPinTimeline"/>
    <dgm:cxn modelId="{2556B2D6-9B57-4E41-915A-90DCDCF2E25E}" type="presParOf" srcId="{750FD815-5D86-404A-9161-6AD788306B4B}" destId="{1E70EBCA-24F5-4C49-90BF-492F48DDD799}" srcOrd="0" destOrd="0" presId="urn:microsoft.com/office/officeart/2017/3/layout/DropPinTimeline"/>
    <dgm:cxn modelId="{69474808-A673-4486-8BC6-E60731AB8FEE}" type="presParOf" srcId="{750FD815-5D86-404A-9161-6AD788306B4B}" destId="{AE463E3B-4B29-402F-B7BF-B3883B0B53EA}" srcOrd="1" destOrd="0" presId="urn:microsoft.com/office/officeart/2017/3/layout/DropPinTimeline"/>
    <dgm:cxn modelId="{325F9C95-320E-4272-B5BD-0A5C76B7C233}" type="presParOf" srcId="{4179385D-5C0B-4BD2-B96B-386A9DDBFE45}" destId="{1C6261F3-B6EB-4DCB-88FE-754B6AE89EF8}" srcOrd="2" destOrd="0" presId="urn:microsoft.com/office/officeart/2017/3/layout/DropPinTimeline"/>
    <dgm:cxn modelId="{BCCAC2C0-9A3C-4819-B1DB-4E5B0095A3C2}" type="presParOf" srcId="{4179385D-5C0B-4BD2-B96B-386A9DDBFE45}" destId="{34C40D67-2834-4654-827E-0CFA9BBCDE8F}" srcOrd="3" destOrd="0" presId="urn:microsoft.com/office/officeart/2017/3/layout/DropPinTimeline"/>
    <dgm:cxn modelId="{C17D372D-2E54-49CF-990E-2E52CB5973ED}" type="presParOf" srcId="{4179385D-5C0B-4BD2-B96B-386A9DDBFE45}" destId="{ACA0BB3A-87FF-4993-AA46-1DCE1C230823}" srcOrd="4" destOrd="0" presId="urn:microsoft.com/office/officeart/2017/3/layout/DropPinTimeline"/>
    <dgm:cxn modelId="{3DE6787A-DC6C-4CC7-A1BE-B5DE4EC1972B}" type="presParOf" srcId="{4179385D-5C0B-4BD2-B96B-386A9DDBFE45}" destId="{80D4F524-6C66-489A-83AB-33332AB0D9AC}" srcOrd="5" destOrd="0" presId="urn:microsoft.com/office/officeart/2017/3/layout/DropPinTimeline"/>
    <dgm:cxn modelId="{7786D837-94C5-4EC2-BEA0-4AFE33BD42E1}" type="presParOf" srcId="{A2B4918E-3A49-468D-A89E-27EAB22F7509}" destId="{FA78CB0E-01A6-4D47-8796-7206637744BF}" srcOrd="5" destOrd="0" presId="urn:microsoft.com/office/officeart/2017/3/layout/DropPinTimeline"/>
    <dgm:cxn modelId="{3041AD43-7178-44DB-A0C8-2E33B6FFF7DA}" type="presParOf" srcId="{A2B4918E-3A49-468D-A89E-27EAB22F7509}" destId="{92D43EA8-A335-4322-92B9-C4236488813F}" srcOrd="6" destOrd="0" presId="urn:microsoft.com/office/officeart/2017/3/layout/DropPinTimeline"/>
    <dgm:cxn modelId="{3035BA57-4E28-4416-948B-ACBC2989CC9E}" type="presParOf" srcId="{92D43EA8-A335-4322-92B9-C4236488813F}" destId="{0919368A-3B58-430A-9CA1-FF8203B330EB}" srcOrd="0" destOrd="0" presId="urn:microsoft.com/office/officeart/2017/3/layout/DropPinTimeline"/>
    <dgm:cxn modelId="{F5F67494-F6BD-4B1E-A15C-9941A97360FC}" type="presParOf" srcId="{92D43EA8-A335-4322-92B9-C4236488813F}" destId="{29FFB912-3409-4165-A42B-432ACCC9163B}" srcOrd="1" destOrd="0" presId="urn:microsoft.com/office/officeart/2017/3/layout/DropPinTimeline"/>
    <dgm:cxn modelId="{F6537073-D8DF-4B0D-B2C9-3E8C6848FDFA}" type="presParOf" srcId="{29FFB912-3409-4165-A42B-432ACCC9163B}" destId="{3C8C15A2-7B6E-46E7-A2D5-C8BFAF520564}" srcOrd="0" destOrd="0" presId="urn:microsoft.com/office/officeart/2017/3/layout/DropPinTimeline"/>
    <dgm:cxn modelId="{272DFE61-4CB3-45CF-957F-6327269BE37D}" type="presParOf" srcId="{29FFB912-3409-4165-A42B-432ACCC9163B}" destId="{3DBC9A76-90F3-4908-9FFC-BB4297F3E03E}" srcOrd="1" destOrd="0" presId="urn:microsoft.com/office/officeart/2017/3/layout/DropPinTimeline"/>
    <dgm:cxn modelId="{44E745C9-EA59-42C2-9353-0879585ADA62}" type="presParOf" srcId="{92D43EA8-A335-4322-92B9-C4236488813F}" destId="{D729327B-FB86-4E87-9F71-DB329E008EB5}" srcOrd="2" destOrd="0" presId="urn:microsoft.com/office/officeart/2017/3/layout/DropPinTimeline"/>
    <dgm:cxn modelId="{B10EBA71-57CF-4510-B805-2B49AC8F0288}" type="presParOf" srcId="{92D43EA8-A335-4322-92B9-C4236488813F}" destId="{83D7DD96-97D7-49DD-9659-3DDDBBF04BCA}" srcOrd="3" destOrd="0" presId="urn:microsoft.com/office/officeart/2017/3/layout/DropPinTimeline"/>
    <dgm:cxn modelId="{9917D51F-EC09-43F7-8F2B-F38C63ED181C}" type="presParOf" srcId="{92D43EA8-A335-4322-92B9-C4236488813F}" destId="{05CF730F-5FC2-494D-9DFA-ABD2844609AA}" srcOrd="4" destOrd="0" presId="urn:microsoft.com/office/officeart/2017/3/layout/DropPinTimeline"/>
    <dgm:cxn modelId="{4FEBC528-E6AF-47AC-A56D-EF96A78CFB3F}" type="presParOf" srcId="{92D43EA8-A335-4322-92B9-C4236488813F}" destId="{BB827B23-811D-43BC-AD6E-C90D1EBA25E3}" srcOrd="5" destOrd="0" presId="urn:microsoft.com/office/officeart/2017/3/layout/DropPinTimeline"/>
    <dgm:cxn modelId="{063EB69B-B151-4E86-9EB1-D2532465898C}" type="presParOf" srcId="{A2B4918E-3A49-468D-A89E-27EAB22F7509}" destId="{8ECDEBA4-7336-4903-8D9D-E3B40135B89B}" srcOrd="7" destOrd="0" presId="urn:microsoft.com/office/officeart/2017/3/layout/DropPinTimeline"/>
    <dgm:cxn modelId="{540B6DD7-936C-45CE-AC99-0F64DC813221}" type="presParOf" srcId="{A2B4918E-3A49-468D-A89E-27EAB22F7509}" destId="{57A5B38B-9420-4D69-8FC3-B319D9BB1CF0}" srcOrd="8" destOrd="0" presId="urn:microsoft.com/office/officeart/2017/3/layout/DropPinTimeline"/>
    <dgm:cxn modelId="{30AA0342-300E-4A51-BFE9-9C63CEB5D89E}" type="presParOf" srcId="{57A5B38B-9420-4D69-8FC3-B319D9BB1CF0}" destId="{2A05ABB3-6648-4082-939C-8DC3CE11B464}" srcOrd="0" destOrd="0" presId="urn:microsoft.com/office/officeart/2017/3/layout/DropPinTimeline"/>
    <dgm:cxn modelId="{32EE1F66-BDC4-4F62-96CD-7BADBDDA44DF}" type="presParOf" srcId="{57A5B38B-9420-4D69-8FC3-B319D9BB1CF0}" destId="{D40F6F66-EE60-4504-B83F-9A59A298BF2C}" srcOrd="1" destOrd="0" presId="urn:microsoft.com/office/officeart/2017/3/layout/DropPinTimeline"/>
    <dgm:cxn modelId="{B6AB5075-845B-4A90-9FD3-64A22039F074}" type="presParOf" srcId="{D40F6F66-EE60-4504-B83F-9A59A298BF2C}" destId="{64852D7C-F2E3-4097-9A77-C338C55C2561}" srcOrd="0" destOrd="0" presId="urn:microsoft.com/office/officeart/2017/3/layout/DropPinTimeline"/>
    <dgm:cxn modelId="{FEE24956-1F86-4AEE-816B-5F716107C32E}" type="presParOf" srcId="{D40F6F66-EE60-4504-B83F-9A59A298BF2C}" destId="{7FE5974C-9A5C-4D0B-B1B2-342DC110AA8A}" srcOrd="1" destOrd="0" presId="urn:microsoft.com/office/officeart/2017/3/layout/DropPinTimeline"/>
    <dgm:cxn modelId="{E0CA5946-03FE-4A27-82D0-BDD3289CE644}" type="presParOf" srcId="{57A5B38B-9420-4D69-8FC3-B319D9BB1CF0}" destId="{51116B0C-7B5C-4BDB-9186-3EEF2ABCB6AB}" srcOrd="2" destOrd="0" presId="urn:microsoft.com/office/officeart/2017/3/layout/DropPinTimeline"/>
    <dgm:cxn modelId="{B2B527C0-A78F-4C67-B6E9-F084F316E9C3}" type="presParOf" srcId="{57A5B38B-9420-4D69-8FC3-B319D9BB1CF0}" destId="{BC4E21FD-6D45-4443-88F0-BC3A8D937DEC}" srcOrd="3" destOrd="0" presId="urn:microsoft.com/office/officeart/2017/3/layout/DropPinTimeline"/>
    <dgm:cxn modelId="{30F33ECB-2D02-45B5-83F5-1262D1D6BBD1}" type="presParOf" srcId="{57A5B38B-9420-4D69-8FC3-B319D9BB1CF0}" destId="{806F178A-DCB7-423D-ADCA-850A3593CE03}" srcOrd="4" destOrd="0" presId="urn:microsoft.com/office/officeart/2017/3/layout/DropPinTimeline"/>
    <dgm:cxn modelId="{14F2AD11-CB53-4C95-85E2-983C5A408076}" type="presParOf" srcId="{57A5B38B-9420-4D69-8FC3-B319D9BB1CF0}" destId="{B7B17A09-3744-4783-92C9-D927E904ADC7}"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9CC2CC56-D5E4-4097-8000-300150421DE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A6B38255-4D8D-44DB-A188-1AF94C7F7FEC}">
      <dgm:prSet/>
      <dgm:spPr/>
      <dgm:t>
        <a:bodyPr/>
        <a:lstStyle/>
        <a:p>
          <a:pPr>
            <a:defRPr cap="all"/>
          </a:pPr>
          <a:r>
            <a:rPr lang="en-US" b="0" i="0"/>
            <a:t>Combine data from multiple tables</a:t>
          </a:r>
          <a:endParaRPr lang="en-US"/>
        </a:p>
      </dgm:t>
    </dgm:pt>
    <dgm:pt modelId="{30B4BFD3-EA4F-4F6D-ABE8-B4F676A714F7}" type="parTrans" cxnId="{DB7B5B38-9A31-426F-A695-698BF245BB7F}">
      <dgm:prSet/>
      <dgm:spPr/>
      <dgm:t>
        <a:bodyPr/>
        <a:lstStyle/>
        <a:p>
          <a:endParaRPr lang="en-US"/>
        </a:p>
      </dgm:t>
    </dgm:pt>
    <dgm:pt modelId="{FEDDE96F-69BD-4C59-96E8-F4EED97A7BF3}" type="sibTrans" cxnId="{DB7B5B38-9A31-426F-A695-698BF245BB7F}">
      <dgm:prSet/>
      <dgm:spPr/>
      <dgm:t>
        <a:bodyPr/>
        <a:lstStyle/>
        <a:p>
          <a:endParaRPr lang="en-US"/>
        </a:p>
      </dgm:t>
    </dgm:pt>
    <dgm:pt modelId="{CE11E569-0C21-41BF-B97A-099DD04FA955}">
      <dgm:prSet/>
      <dgm:spPr/>
      <dgm:t>
        <a:bodyPr/>
        <a:lstStyle/>
        <a:p>
          <a:pPr>
            <a:defRPr cap="all"/>
          </a:pPr>
          <a:r>
            <a:rPr lang="en-US" b="0" i="0"/>
            <a:t>Find patterns in data</a:t>
          </a:r>
          <a:endParaRPr lang="en-US"/>
        </a:p>
      </dgm:t>
    </dgm:pt>
    <dgm:pt modelId="{BEE2EFA4-EACD-4B47-9617-3C1D5125626D}" type="parTrans" cxnId="{B89FD12F-EEC9-413E-859D-46ECEC6F6EC3}">
      <dgm:prSet/>
      <dgm:spPr/>
      <dgm:t>
        <a:bodyPr/>
        <a:lstStyle/>
        <a:p>
          <a:endParaRPr lang="en-US"/>
        </a:p>
      </dgm:t>
    </dgm:pt>
    <dgm:pt modelId="{61011730-AC78-4548-9226-590AA9A043F1}" type="sibTrans" cxnId="{B89FD12F-EEC9-413E-859D-46ECEC6F6EC3}">
      <dgm:prSet/>
      <dgm:spPr/>
      <dgm:t>
        <a:bodyPr/>
        <a:lstStyle/>
        <a:p>
          <a:endParaRPr lang="en-US"/>
        </a:p>
      </dgm:t>
    </dgm:pt>
    <dgm:pt modelId="{D130B5DF-23A6-4AF3-A60F-33CE496C0091}">
      <dgm:prSet/>
      <dgm:spPr/>
      <dgm:t>
        <a:bodyPr/>
        <a:lstStyle/>
        <a:p>
          <a:pPr>
            <a:defRPr cap="all"/>
          </a:pPr>
          <a:r>
            <a:rPr lang="en-US" b="0" i="0"/>
            <a:t>Clean data</a:t>
          </a:r>
          <a:endParaRPr lang="en-US"/>
        </a:p>
      </dgm:t>
    </dgm:pt>
    <dgm:pt modelId="{ACCDF54B-635A-4779-828E-84B8F6C26378}" type="parTrans" cxnId="{AA8E3CDE-D545-4F10-B209-25E485422611}">
      <dgm:prSet/>
      <dgm:spPr/>
      <dgm:t>
        <a:bodyPr/>
        <a:lstStyle/>
        <a:p>
          <a:endParaRPr lang="en-US"/>
        </a:p>
      </dgm:t>
    </dgm:pt>
    <dgm:pt modelId="{F4F6C2D6-C1DF-4B03-8783-A319D82AF69A}" type="sibTrans" cxnId="{AA8E3CDE-D545-4F10-B209-25E485422611}">
      <dgm:prSet/>
      <dgm:spPr/>
      <dgm:t>
        <a:bodyPr/>
        <a:lstStyle/>
        <a:p>
          <a:endParaRPr lang="en-US"/>
        </a:p>
      </dgm:t>
    </dgm:pt>
    <dgm:pt modelId="{B6095651-8834-4135-98FC-54EA96477FE7}">
      <dgm:prSet/>
      <dgm:spPr/>
      <dgm:t>
        <a:bodyPr/>
        <a:lstStyle/>
        <a:p>
          <a:pPr>
            <a:defRPr cap="all"/>
          </a:pPr>
          <a:r>
            <a:rPr lang="en-US" b="0" i="0"/>
            <a:t>Create new data sets</a:t>
          </a:r>
          <a:endParaRPr lang="en-US"/>
        </a:p>
      </dgm:t>
    </dgm:pt>
    <dgm:pt modelId="{46440682-106A-4E29-972E-4F1ED862EE72}" type="parTrans" cxnId="{B362D7C1-DD28-4E5F-B430-53C8A789D6CA}">
      <dgm:prSet/>
      <dgm:spPr/>
      <dgm:t>
        <a:bodyPr/>
        <a:lstStyle/>
        <a:p>
          <a:endParaRPr lang="en-US"/>
        </a:p>
      </dgm:t>
    </dgm:pt>
    <dgm:pt modelId="{3066D436-4019-473D-A6ED-AE48225EDA00}" type="sibTrans" cxnId="{B362D7C1-DD28-4E5F-B430-53C8A789D6CA}">
      <dgm:prSet/>
      <dgm:spPr/>
      <dgm:t>
        <a:bodyPr/>
        <a:lstStyle/>
        <a:p>
          <a:endParaRPr lang="en-US"/>
        </a:p>
      </dgm:t>
    </dgm:pt>
    <dgm:pt modelId="{184B0F38-5C02-4C3A-A6C0-2DE694BE6351}" type="pres">
      <dgm:prSet presAssocID="{9CC2CC56-D5E4-4097-8000-300150421DE9}" presName="root" presStyleCnt="0">
        <dgm:presLayoutVars>
          <dgm:dir/>
          <dgm:resizeHandles val="exact"/>
        </dgm:presLayoutVars>
      </dgm:prSet>
      <dgm:spPr/>
    </dgm:pt>
    <dgm:pt modelId="{881634CB-2FE1-48E0-B4D4-32DFE6CF1B2F}" type="pres">
      <dgm:prSet presAssocID="{A6B38255-4D8D-44DB-A188-1AF94C7F7FEC}" presName="compNode" presStyleCnt="0"/>
      <dgm:spPr/>
    </dgm:pt>
    <dgm:pt modelId="{8665FA58-C91B-44A7-9582-C0296AE6B7C5}" type="pres">
      <dgm:prSet presAssocID="{A6B38255-4D8D-44DB-A188-1AF94C7F7FEC}" presName="iconBgRect" presStyleLbl="bgShp" presStyleIdx="0" presStyleCnt="4"/>
      <dgm:spPr/>
    </dgm:pt>
    <dgm:pt modelId="{DD049DDE-1EDF-4A68-A044-DE52E1554B67}" type="pres">
      <dgm:prSet presAssocID="{A6B38255-4D8D-44DB-A188-1AF94C7F7F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5F1D2FC6-AB90-4757-928E-8E57BEF0DE5B}" type="pres">
      <dgm:prSet presAssocID="{A6B38255-4D8D-44DB-A188-1AF94C7F7FEC}" presName="spaceRect" presStyleCnt="0"/>
      <dgm:spPr/>
    </dgm:pt>
    <dgm:pt modelId="{18CA72BE-B8DD-472C-BD9C-28AF8F444271}" type="pres">
      <dgm:prSet presAssocID="{A6B38255-4D8D-44DB-A188-1AF94C7F7FEC}" presName="textRect" presStyleLbl="revTx" presStyleIdx="0" presStyleCnt="4">
        <dgm:presLayoutVars>
          <dgm:chMax val="1"/>
          <dgm:chPref val="1"/>
        </dgm:presLayoutVars>
      </dgm:prSet>
      <dgm:spPr/>
    </dgm:pt>
    <dgm:pt modelId="{031877EF-6860-4D42-9FA8-5B139344E3F4}" type="pres">
      <dgm:prSet presAssocID="{FEDDE96F-69BD-4C59-96E8-F4EED97A7BF3}" presName="sibTrans" presStyleCnt="0"/>
      <dgm:spPr/>
    </dgm:pt>
    <dgm:pt modelId="{9D249311-1F2D-4CDC-B1D2-0A9F22302680}" type="pres">
      <dgm:prSet presAssocID="{CE11E569-0C21-41BF-B97A-099DD04FA955}" presName="compNode" presStyleCnt="0"/>
      <dgm:spPr/>
    </dgm:pt>
    <dgm:pt modelId="{7F4DF6ED-446E-4B9E-BF10-64553A76AA80}" type="pres">
      <dgm:prSet presAssocID="{CE11E569-0C21-41BF-B97A-099DD04FA955}" presName="iconBgRect" presStyleLbl="bgShp" presStyleIdx="1" presStyleCnt="4"/>
      <dgm:spPr/>
    </dgm:pt>
    <dgm:pt modelId="{0FBB4480-2C05-479A-8431-4BE4EE99DE98}" type="pres">
      <dgm:prSet presAssocID="{CE11E569-0C21-41BF-B97A-099DD04FA9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14E760F-B580-4E26-AF49-684483673EC5}" type="pres">
      <dgm:prSet presAssocID="{CE11E569-0C21-41BF-B97A-099DD04FA955}" presName="spaceRect" presStyleCnt="0"/>
      <dgm:spPr/>
    </dgm:pt>
    <dgm:pt modelId="{25747FE9-E2C0-41D7-84D0-53A6EF217F6D}" type="pres">
      <dgm:prSet presAssocID="{CE11E569-0C21-41BF-B97A-099DD04FA955}" presName="textRect" presStyleLbl="revTx" presStyleIdx="1" presStyleCnt="4">
        <dgm:presLayoutVars>
          <dgm:chMax val="1"/>
          <dgm:chPref val="1"/>
        </dgm:presLayoutVars>
      </dgm:prSet>
      <dgm:spPr/>
    </dgm:pt>
    <dgm:pt modelId="{E777A3D5-67A4-469D-894A-1F7BE0E9F85F}" type="pres">
      <dgm:prSet presAssocID="{61011730-AC78-4548-9226-590AA9A043F1}" presName="sibTrans" presStyleCnt="0"/>
      <dgm:spPr/>
    </dgm:pt>
    <dgm:pt modelId="{E3CC0540-4A67-4F1F-B500-83438BEDC61F}" type="pres">
      <dgm:prSet presAssocID="{D130B5DF-23A6-4AF3-A60F-33CE496C0091}" presName="compNode" presStyleCnt="0"/>
      <dgm:spPr/>
    </dgm:pt>
    <dgm:pt modelId="{EE5D8817-340E-458E-9F14-99A94DAC10A9}" type="pres">
      <dgm:prSet presAssocID="{D130B5DF-23A6-4AF3-A60F-33CE496C0091}" presName="iconBgRect" presStyleLbl="bgShp" presStyleIdx="2" presStyleCnt="4"/>
      <dgm:spPr/>
    </dgm:pt>
    <dgm:pt modelId="{0D3DBD23-CB6C-42AF-A568-19A05838599A}" type="pres">
      <dgm:prSet presAssocID="{D130B5DF-23A6-4AF3-A60F-33CE496C00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09DED4E1-EE98-470C-9AE0-4FFCA3639894}" type="pres">
      <dgm:prSet presAssocID="{D130B5DF-23A6-4AF3-A60F-33CE496C0091}" presName="spaceRect" presStyleCnt="0"/>
      <dgm:spPr/>
    </dgm:pt>
    <dgm:pt modelId="{AE363FC1-2A00-484E-8CC1-D2832D78BE39}" type="pres">
      <dgm:prSet presAssocID="{D130B5DF-23A6-4AF3-A60F-33CE496C0091}" presName="textRect" presStyleLbl="revTx" presStyleIdx="2" presStyleCnt="4">
        <dgm:presLayoutVars>
          <dgm:chMax val="1"/>
          <dgm:chPref val="1"/>
        </dgm:presLayoutVars>
      </dgm:prSet>
      <dgm:spPr/>
    </dgm:pt>
    <dgm:pt modelId="{33DBB512-9A30-4604-B8ED-84F620E5FB6B}" type="pres">
      <dgm:prSet presAssocID="{F4F6C2D6-C1DF-4B03-8783-A319D82AF69A}" presName="sibTrans" presStyleCnt="0"/>
      <dgm:spPr/>
    </dgm:pt>
    <dgm:pt modelId="{903873D3-5633-4B8B-A48A-2DBD9196018D}" type="pres">
      <dgm:prSet presAssocID="{B6095651-8834-4135-98FC-54EA96477FE7}" presName="compNode" presStyleCnt="0"/>
      <dgm:spPr/>
    </dgm:pt>
    <dgm:pt modelId="{3F17EB09-1924-4E09-B1DF-9F4DA6723E4E}" type="pres">
      <dgm:prSet presAssocID="{B6095651-8834-4135-98FC-54EA96477FE7}" presName="iconBgRect" presStyleLbl="bgShp" presStyleIdx="3" presStyleCnt="4"/>
      <dgm:spPr/>
    </dgm:pt>
    <dgm:pt modelId="{EB02BDEC-2642-4236-BEE1-4548214A88BF}" type="pres">
      <dgm:prSet presAssocID="{B6095651-8834-4135-98FC-54EA96477F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BABE2B8-963D-41B3-82FC-9F1FE18655FF}" type="pres">
      <dgm:prSet presAssocID="{B6095651-8834-4135-98FC-54EA96477FE7}" presName="spaceRect" presStyleCnt="0"/>
      <dgm:spPr/>
    </dgm:pt>
    <dgm:pt modelId="{4821456F-91F5-4113-8A93-814BE541126A}" type="pres">
      <dgm:prSet presAssocID="{B6095651-8834-4135-98FC-54EA96477FE7}" presName="textRect" presStyleLbl="revTx" presStyleIdx="3" presStyleCnt="4">
        <dgm:presLayoutVars>
          <dgm:chMax val="1"/>
          <dgm:chPref val="1"/>
        </dgm:presLayoutVars>
      </dgm:prSet>
      <dgm:spPr/>
    </dgm:pt>
  </dgm:ptLst>
  <dgm:cxnLst>
    <dgm:cxn modelId="{3EB99F18-47C9-4629-8CFE-A83F7CD631A4}" type="presOf" srcId="{CE11E569-0C21-41BF-B97A-099DD04FA955}" destId="{25747FE9-E2C0-41D7-84D0-53A6EF217F6D}" srcOrd="0" destOrd="0" presId="urn:microsoft.com/office/officeart/2018/5/layout/IconCircleLabelList"/>
    <dgm:cxn modelId="{BDF8231D-2921-453A-BC20-41B59AC8E875}" type="presOf" srcId="{A6B38255-4D8D-44DB-A188-1AF94C7F7FEC}" destId="{18CA72BE-B8DD-472C-BD9C-28AF8F444271}" srcOrd="0" destOrd="0" presId="urn:microsoft.com/office/officeart/2018/5/layout/IconCircleLabelList"/>
    <dgm:cxn modelId="{B89FD12F-EEC9-413E-859D-46ECEC6F6EC3}" srcId="{9CC2CC56-D5E4-4097-8000-300150421DE9}" destId="{CE11E569-0C21-41BF-B97A-099DD04FA955}" srcOrd="1" destOrd="0" parTransId="{BEE2EFA4-EACD-4B47-9617-3C1D5125626D}" sibTransId="{61011730-AC78-4548-9226-590AA9A043F1}"/>
    <dgm:cxn modelId="{DB7B5B38-9A31-426F-A695-698BF245BB7F}" srcId="{9CC2CC56-D5E4-4097-8000-300150421DE9}" destId="{A6B38255-4D8D-44DB-A188-1AF94C7F7FEC}" srcOrd="0" destOrd="0" parTransId="{30B4BFD3-EA4F-4F6D-ABE8-B4F676A714F7}" sibTransId="{FEDDE96F-69BD-4C59-96E8-F4EED97A7BF3}"/>
    <dgm:cxn modelId="{C80A9A3A-439B-4AE6-B12F-58FE72E520AE}" type="presOf" srcId="{D130B5DF-23A6-4AF3-A60F-33CE496C0091}" destId="{AE363FC1-2A00-484E-8CC1-D2832D78BE39}" srcOrd="0" destOrd="0" presId="urn:microsoft.com/office/officeart/2018/5/layout/IconCircleLabelList"/>
    <dgm:cxn modelId="{2282577D-7C33-4922-B856-C506FE892B8A}" type="presOf" srcId="{B6095651-8834-4135-98FC-54EA96477FE7}" destId="{4821456F-91F5-4113-8A93-814BE541126A}" srcOrd="0" destOrd="0" presId="urn:microsoft.com/office/officeart/2018/5/layout/IconCircleLabelList"/>
    <dgm:cxn modelId="{6CC67880-59AF-40A1-B1DA-53FA4142ED30}" type="presOf" srcId="{9CC2CC56-D5E4-4097-8000-300150421DE9}" destId="{184B0F38-5C02-4C3A-A6C0-2DE694BE6351}" srcOrd="0" destOrd="0" presId="urn:microsoft.com/office/officeart/2018/5/layout/IconCircleLabelList"/>
    <dgm:cxn modelId="{B362D7C1-DD28-4E5F-B430-53C8A789D6CA}" srcId="{9CC2CC56-D5E4-4097-8000-300150421DE9}" destId="{B6095651-8834-4135-98FC-54EA96477FE7}" srcOrd="3" destOrd="0" parTransId="{46440682-106A-4E29-972E-4F1ED862EE72}" sibTransId="{3066D436-4019-473D-A6ED-AE48225EDA00}"/>
    <dgm:cxn modelId="{AA8E3CDE-D545-4F10-B209-25E485422611}" srcId="{9CC2CC56-D5E4-4097-8000-300150421DE9}" destId="{D130B5DF-23A6-4AF3-A60F-33CE496C0091}" srcOrd="2" destOrd="0" parTransId="{ACCDF54B-635A-4779-828E-84B8F6C26378}" sibTransId="{F4F6C2D6-C1DF-4B03-8783-A319D82AF69A}"/>
    <dgm:cxn modelId="{AB99080E-07CF-4D07-982F-591871CB03E3}" type="presParOf" srcId="{184B0F38-5C02-4C3A-A6C0-2DE694BE6351}" destId="{881634CB-2FE1-48E0-B4D4-32DFE6CF1B2F}" srcOrd="0" destOrd="0" presId="urn:microsoft.com/office/officeart/2018/5/layout/IconCircleLabelList"/>
    <dgm:cxn modelId="{4BBDFFBD-A016-4E6D-8C6E-82C5C20BC7AF}" type="presParOf" srcId="{881634CB-2FE1-48E0-B4D4-32DFE6CF1B2F}" destId="{8665FA58-C91B-44A7-9582-C0296AE6B7C5}" srcOrd="0" destOrd="0" presId="urn:microsoft.com/office/officeart/2018/5/layout/IconCircleLabelList"/>
    <dgm:cxn modelId="{0B5165BC-5DF0-41FD-99DF-F602D1DADA20}" type="presParOf" srcId="{881634CB-2FE1-48E0-B4D4-32DFE6CF1B2F}" destId="{DD049DDE-1EDF-4A68-A044-DE52E1554B67}" srcOrd="1" destOrd="0" presId="urn:microsoft.com/office/officeart/2018/5/layout/IconCircleLabelList"/>
    <dgm:cxn modelId="{A5C4BCE1-6800-4573-B2BA-7899C48CE24E}" type="presParOf" srcId="{881634CB-2FE1-48E0-B4D4-32DFE6CF1B2F}" destId="{5F1D2FC6-AB90-4757-928E-8E57BEF0DE5B}" srcOrd="2" destOrd="0" presId="urn:microsoft.com/office/officeart/2018/5/layout/IconCircleLabelList"/>
    <dgm:cxn modelId="{C478A291-FB0A-4045-9C68-8BC2FF4C0609}" type="presParOf" srcId="{881634CB-2FE1-48E0-B4D4-32DFE6CF1B2F}" destId="{18CA72BE-B8DD-472C-BD9C-28AF8F444271}" srcOrd="3" destOrd="0" presId="urn:microsoft.com/office/officeart/2018/5/layout/IconCircleLabelList"/>
    <dgm:cxn modelId="{04973F24-5F8D-4F33-9AF7-4ECA968EAA97}" type="presParOf" srcId="{184B0F38-5C02-4C3A-A6C0-2DE694BE6351}" destId="{031877EF-6860-4D42-9FA8-5B139344E3F4}" srcOrd="1" destOrd="0" presId="urn:microsoft.com/office/officeart/2018/5/layout/IconCircleLabelList"/>
    <dgm:cxn modelId="{BBAF274B-00FD-4C1F-82A9-915E21274327}" type="presParOf" srcId="{184B0F38-5C02-4C3A-A6C0-2DE694BE6351}" destId="{9D249311-1F2D-4CDC-B1D2-0A9F22302680}" srcOrd="2" destOrd="0" presId="urn:microsoft.com/office/officeart/2018/5/layout/IconCircleLabelList"/>
    <dgm:cxn modelId="{152083E8-89F4-42F1-82D5-FF8EAD925077}" type="presParOf" srcId="{9D249311-1F2D-4CDC-B1D2-0A9F22302680}" destId="{7F4DF6ED-446E-4B9E-BF10-64553A76AA80}" srcOrd="0" destOrd="0" presId="urn:microsoft.com/office/officeart/2018/5/layout/IconCircleLabelList"/>
    <dgm:cxn modelId="{AA00A96F-02BD-42BA-8B0B-5BDA6E3D413B}" type="presParOf" srcId="{9D249311-1F2D-4CDC-B1D2-0A9F22302680}" destId="{0FBB4480-2C05-479A-8431-4BE4EE99DE98}" srcOrd="1" destOrd="0" presId="urn:microsoft.com/office/officeart/2018/5/layout/IconCircleLabelList"/>
    <dgm:cxn modelId="{E8505E55-6F33-42B7-9A67-337BA5DAB7B8}" type="presParOf" srcId="{9D249311-1F2D-4CDC-B1D2-0A9F22302680}" destId="{714E760F-B580-4E26-AF49-684483673EC5}" srcOrd="2" destOrd="0" presId="urn:microsoft.com/office/officeart/2018/5/layout/IconCircleLabelList"/>
    <dgm:cxn modelId="{4C724A09-A601-41ED-AA5E-ADFC89C386AD}" type="presParOf" srcId="{9D249311-1F2D-4CDC-B1D2-0A9F22302680}" destId="{25747FE9-E2C0-41D7-84D0-53A6EF217F6D}" srcOrd="3" destOrd="0" presId="urn:microsoft.com/office/officeart/2018/5/layout/IconCircleLabelList"/>
    <dgm:cxn modelId="{6A49F990-6CA9-4B1F-8F5A-C744B3C2EEF1}" type="presParOf" srcId="{184B0F38-5C02-4C3A-A6C0-2DE694BE6351}" destId="{E777A3D5-67A4-469D-894A-1F7BE0E9F85F}" srcOrd="3" destOrd="0" presId="urn:microsoft.com/office/officeart/2018/5/layout/IconCircleLabelList"/>
    <dgm:cxn modelId="{82ACF1B9-56C0-4979-91EB-641C53305637}" type="presParOf" srcId="{184B0F38-5C02-4C3A-A6C0-2DE694BE6351}" destId="{E3CC0540-4A67-4F1F-B500-83438BEDC61F}" srcOrd="4" destOrd="0" presId="urn:microsoft.com/office/officeart/2018/5/layout/IconCircleLabelList"/>
    <dgm:cxn modelId="{CA30E18A-593D-4465-8541-0EFB61126833}" type="presParOf" srcId="{E3CC0540-4A67-4F1F-B500-83438BEDC61F}" destId="{EE5D8817-340E-458E-9F14-99A94DAC10A9}" srcOrd="0" destOrd="0" presId="urn:microsoft.com/office/officeart/2018/5/layout/IconCircleLabelList"/>
    <dgm:cxn modelId="{5A0330A1-32B5-451F-AC85-629825A6ADC3}" type="presParOf" srcId="{E3CC0540-4A67-4F1F-B500-83438BEDC61F}" destId="{0D3DBD23-CB6C-42AF-A568-19A05838599A}" srcOrd="1" destOrd="0" presId="urn:microsoft.com/office/officeart/2018/5/layout/IconCircleLabelList"/>
    <dgm:cxn modelId="{08439B49-CF1C-4119-AA58-E01D528555C3}" type="presParOf" srcId="{E3CC0540-4A67-4F1F-B500-83438BEDC61F}" destId="{09DED4E1-EE98-470C-9AE0-4FFCA3639894}" srcOrd="2" destOrd="0" presId="urn:microsoft.com/office/officeart/2018/5/layout/IconCircleLabelList"/>
    <dgm:cxn modelId="{D5721AB6-D8BB-438B-9D2F-DA5E2C446D38}" type="presParOf" srcId="{E3CC0540-4A67-4F1F-B500-83438BEDC61F}" destId="{AE363FC1-2A00-484E-8CC1-D2832D78BE39}" srcOrd="3" destOrd="0" presId="urn:microsoft.com/office/officeart/2018/5/layout/IconCircleLabelList"/>
    <dgm:cxn modelId="{74B53AFC-411F-4C09-B413-B63135F715FB}" type="presParOf" srcId="{184B0F38-5C02-4C3A-A6C0-2DE694BE6351}" destId="{33DBB512-9A30-4604-B8ED-84F620E5FB6B}" srcOrd="5" destOrd="0" presId="urn:microsoft.com/office/officeart/2018/5/layout/IconCircleLabelList"/>
    <dgm:cxn modelId="{6AAECE31-5CA9-411F-8590-8FB92C3574FC}" type="presParOf" srcId="{184B0F38-5C02-4C3A-A6C0-2DE694BE6351}" destId="{903873D3-5633-4B8B-A48A-2DBD9196018D}" srcOrd="6" destOrd="0" presId="urn:microsoft.com/office/officeart/2018/5/layout/IconCircleLabelList"/>
    <dgm:cxn modelId="{28360856-AFBC-4FED-B6D2-787EFCCA2EA0}" type="presParOf" srcId="{903873D3-5633-4B8B-A48A-2DBD9196018D}" destId="{3F17EB09-1924-4E09-B1DF-9F4DA6723E4E}" srcOrd="0" destOrd="0" presId="urn:microsoft.com/office/officeart/2018/5/layout/IconCircleLabelList"/>
    <dgm:cxn modelId="{175EFB8A-721D-4F4F-9910-2C4F49F5BECF}" type="presParOf" srcId="{903873D3-5633-4B8B-A48A-2DBD9196018D}" destId="{EB02BDEC-2642-4236-BEE1-4548214A88BF}" srcOrd="1" destOrd="0" presId="urn:microsoft.com/office/officeart/2018/5/layout/IconCircleLabelList"/>
    <dgm:cxn modelId="{358FCA87-60E6-4A78-A589-5F89A4BC451B}" type="presParOf" srcId="{903873D3-5633-4B8B-A48A-2DBD9196018D}" destId="{9BABE2B8-963D-41B3-82FC-9F1FE18655FF}" srcOrd="2" destOrd="0" presId="urn:microsoft.com/office/officeart/2018/5/layout/IconCircleLabelList"/>
    <dgm:cxn modelId="{A7306345-EF19-4231-BA3E-0913E85A39FA}" type="presParOf" srcId="{903873D3-5633-4B8B-A48A-2DBD9196018D}" destId="{4821456F-91F5-4113-8A93-814BE541126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a:latin typeface="Arial" panose="020B0604020202020204"/>
            </a:rPr>
            <a:t>Exascale</a:t>
          </a:r>
          <a:endParaRPr lang="en-US"/>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a:latin typeface="Arial" panose="020B0604020202020204"/>
            </a:rPr>
            <a:t>Datalog</a:t>
          </a:r>
          <a:endParaRPr lang="en-US"/>
        </a:p>
      </dgm:t>
    </dgm:pt>
    <dgm:pt modelId="{5198F3BB-03AE-4C95-932F-B5D478745F79}" type="parTrans" cxnId="{5A41A66B-A3FB-4A62-937B-CF8114E9C8C2}">
      <dgm:prSet/>
      <dgm:spPr/>
    </dgm:pt>
    <dgm:pt modelId="{3895CC76-0339-4B8C-903E-3A2D1423ECDC}" type="sibTrans" cxnId="{5A41A66B-A3FB-4A62-937B-CF8114E9C8C2}">
      <dgm:prSet/>
      <dgm:spPr/>
    </dgm:pt>
    <dgm:pt modelId="{F9F7E431-B038-422E-A5D0-767A4B55E7BA}">
      <dgm:prSet phldrT="[Text]" phldr="0"/>
      <dgm:spPr/>
      <dgm:t>
        <a:bodyPr/>
        <a:lstStyle/>
        <a:p>
          <a:pPr rtl="0"/>
          <a:r>
            <a:rPr lang="en-US">
              <a:latin typeface="Arial" panose="020B0604020202020204"/>
            </a:rPr>
            <a:t>Declarative analytics</a:t>
          </a:r>
          <a:endParaRPr lang="en-US"/>
        </a:p>
      </dgm:t>
    </dgm:pt>
    <dgm:pt modelId="{13866EE5-3130-4D21-B356-389FCF5191F9}" type="parTrans" cxnId="{3AFE6EB9-F355-44F3-9935-C13A5E9BABC9}">
      <dgm:prSet/>
      <dgm:spPr/>
    </dgm:pt>
    <dgm:pt modelId="{4600FA9A-9758-44ED-B79F-4423DAD46FE5}" type="sibTrans" cxnId="{3AFE6EB9-F355-44F3-9935-C13A5E9BABC9}">
      <dgm:prSet/>
      <dgm:spPr/>
    </dgm:pt>
    <dgm:pt modelId="{6A89765F-0B1D-43FF-B234-A914A05E45C9}">
      <dgm:prSet phldr="0"/>
      <dgm:spPr/>
      <dgm:t>
        <a:bodyPr/>
        <a:lstStyle/>
        <a:p>
          <a:pPr rtl="0"/>
          <a:r>
            <a:rPr lang="en-US"/>
            <a:t>Iterative </a:t>
          </a:r>
          <a:r>
            <a:rPr lang="en-US">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9">
        <dgm:presLayoutVars>
          <dgm:chMax val="0"/>
          <dgm:chPref val="0"/>
          <dgm:bulletEnabled val="1"/>
        </dgm:presLayoutVars>
      </dgm:prSet>
      <dgm:spPr>
        <a:solidFill>
          <a:schemeClr val="bg1"/>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9">
        <dgm:presLayoutVars>
          <dgm:chMax val="0"/>
          <dgm:chPref val="0"/>
          <dgm:bulletEnabled val="1"/>
        </dgm:presLayoutVars>
      </dgm:prSet>
      <dgm:spPr>
        <a:solidFill>
          <a:schemeClr val="bg1"/>
        </a:solidFill>
      </dgm:spPr>
    </dgm:pt>
    <dgm:pt modelId="{37AAB5F0-CE95-4265-BB77-FA90C06D2FF6}" type="pres">
      <dgm:prSet presAssocID="{3895CC76-0339-4B8C-903E-3A2D1423ECDC}" presName="parTxOnlySpace" presStyleCnt="0"/>
      <dgm:spPr/>
    </dgm:pt>
    <dgm:pt modelId="{FB61DE51-2623-4812-82B6-692679FAB488}" type="pres">
      <dgm:prSet presAssocID="{F9F7E431-B038-422E-A5D0-767A4B55E7BA}" presName="parTxOnly" presStyleLbl="node1" presStyleIdx="2" presStyleCnt="9">
        <dgm:presLayoutVars>
          <dgm:chMax val="0"/>
          <dgm:chPref val="0"/>
          <dgm:bulletEnabled val="1"/>
        </dgm:presLayoutVars>
      </dgm:prSet>
      <dgm:spPr>
        <a:solidFill>
          <a:schemeClr val="bg1"/>
        </a:solidFill>
      </dgm:spPr>
    </dgm:pt>
    <dgm:pt modelId="{DE0F3DDB-3BD9-4C4D-901C-360F4E77C88A}" type="pres">
      <dgm:prSet presAssocID="{4600FA9A-9758-44ED-B79F-4423DAD46FE5}" presName="parTxOnlySpace" presStyleCnt="0"/>
      <dgm:spPr/>
    </dgm:pt>
    <dgm:pt modelId="{295CC59F-4E75-4D13-96C1-E148539819F3}" type="pres">
      <dgm:prSet presAssocID="{6A89765F-0B1D-43FF-B234-A914A05E45C9}" presName="parTxOnly" presStyleLbl="node1" presStyleIdx="3" presStyleCnt="9">
        <dgm:presLayoutVars>
          <dgm:chMax val="0"/>
          <dgm:chPref val="0"/>
          <dgm:bulletEnabled val="1"/>
        </dgm:presLayoutVars>
      </dgm:prSet>
      <dgm:spPr>
        <a:solidFill>
          <a:schemeClr val="accent4"/>
        </a:solidFill>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4" presStyleCnt="9">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5" presStyleCnt="9">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6" presStyleCnt="9">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7" presStyleCnt="9">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8" presStyleCnt="9">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7"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4"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6"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3" destOrd="0" parTransId="{AFA13E11-BC25-4BF7-B597-1EC39B639A1B}" sibTransId="{EF8D4D20-E0D2-4B6C-9490-F93C37EAEA3C}"/>
    <dgm:cxn modelId="{BB080C8E-6F2D-4175-95C9-6700304C7E9C}" srcId="{9282644F-8A9A-41D1-B179-5189BE7CBC0E}" destId="{7E99A6CA-5026-4040-833B-A8C8AAD4A57C}" srcOrd="5" destOrd="0" parTransId="{FB754BCB-C7B8-4E94-A124-BA569124410E}" sibTransId="{7BF93E94-93E9-473E-8F82-CF0A032A907D}"/>
    <dgm:cxn modelId="{3F3F0D90-8FD2-4FAE-9938-05C5AD8AF18D}" srcId="{9282644F-8A9A-41D1-B179-5189BE7CBC0E}" destId="{12BD2786-2573-435A-B6A5-623288ED424E}" srcOrd="8" destOrd="0" parTransId="{41002D0D-5DD4-436C-B257-4F9D514B8DDD}" sibTransId="{894FAE8B-003F-4EF7-B566-744364F16494}"/>
    <dgm:cxn modelId="{3AFE6EB9-F355-44F3-9935-C13A5E9BABC9}" srcId="{9282644F-8A9A-41D1-B179-5189BE7CBC0E}" destId="{F9F7E431-B038-422E-A5D0-767A4B55E7BA}" srcOrd="2" destOrd="0" parTransId="{13866EE5-3130-4D21-B356-389FCF5191F9}" sibTransId="{4600FA9A-9758-44ED-B79F-4423DAD46FE5}"/>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1816B0F7-DFA8-4A3A-BA77-C7F280ECD0A0}" type="presOf" srcId="{F9F7E431-B038-422E-A5D0-767A4B55E7BA}" destId="{FB61DE51-2623-4812-82B6-692679FAB488}"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3A8641E9-3648-4681-A887-2327927D3BA1}" type="presParOf" srcId="{6BA5C802-9B7D-4F57-AFDE-863AA5E1CB22}" destId="{FB61DE51-2623-4812-82B6-692679FAB488}" srcOrd="4" destOrd="0" presId="urn:microsoft.com/office/officeart/2005/8/layout/chevron1"/>
    <dgm:cxn modelId="{F0B27C80-C9E4-40F5-A677-371BBE47BA13}" type="presParOf" srcId="{6BA5C802-9B7D-4F57-AFDE-863AA5E1CB22}" destId="{DE0F3DDB-3BD9-4C4D-901C-360F4E77C88A}" srcOrd="5" destOrd="0" presId="urn:microsoft.com/office/officeart/2005/8/layout/chevron1"/>
    <dgm:cxn modelId="{29921D9E-1906-41BF-BC20-CFC78F645F69}" type="presParOf" srcId="{6BA5C802-9B7D-4F57-AFDE-863AA5E1CB22}" destId="{295CC59F-4E75-4D13-96C1-E148539819F3}" srcOrd="6" destOrd="0" presId="urn:microsoft.com/office/officeart/2005/8/layout/chevron1"/>
    <dgm:cxn modelId="{AF5B626F-2FE5-4E2B-8EAD-617DBFF06F8B}" type="presParOf" srcId="{6BA5C802-9B7D-4F57-AFDE-863AA5E1CB22}" destId="{A9FC10E1-A79D-44F5-94BC-C0C021116847}" srcOrd="7" destOrd="0" presId="urn:microsoft.com/office/officeart/2005/8/layout/chevron1"/>
    <dgm:cxn modelId="{0E982F45-CA0E-4159-A385-15A3530475DE}" type="presParOf" srcId="{6BA5C802-9B7D-4F57-AFDE-863AA5E1CB22}" destId="{4360E84F-6075-4914-9739-402BE3DC173F}" srcOrd="8" destOrd="0" presId="urn:microsoft.com/office/officeart/2005/8/layout/chevron1"/>
    <dgm:cxn modelId="{3BBF2A52-81D1-4B43-8437-6875010307D1}" type="presParOf" srcId="{6BA5C802-9B7D-4F57-AFDE-863AA5E1CB22}" destId="{536C39A8-098F-42A4-B54A-C610FA6507A3}" srcOrd="9" destOrd="0" presId="urn:microsoft.com/office/officeart/2005/8/layout/chevron1"/>
    <dgm:cxn modelId="{C4DF5DD4-079B-4943-B006-F4E41E773932}" type="presParOf" srcId="{6BA5C802-9B7D-4F57-AFDE-863AA5E1CB22}" destId="{D231851A-63C4-4E22-83F6-5BAE9F5B02BA}" srcOrd="10" destOrd="0" presId="urn:microsoft.com/office/officeart/2005/8/layout/chevron1"/>
    <dgm:cxn modelId="{FD917487-2F89-4B0E-992A-8D4E167C5AEC}" type="presParOf" srcId="{6BA5C802-9B7D-4F57-AFDE-863AA5E1CB22}" destId="{20A66AB8-5D81-40BC-A6BF-E32FB6E90CB9}" srcOrd="11" destOrd="0" presId="urn:microsoft.com/office/officeart/2005/8/layout/chevron1"/>
    <dgm:cxn modelId="{8992D2B9-9F59-4DE4-976F-3C1F76D210F7}" type="presParOf" srcId="{6BA5C802-9B7D-4F57-AFDE-863AA5E1CB22}" destId="{A30999E2-DFB0-4B8D-ABA9-4C498C7BBEB1}" srcOrd="12" destOrd="0" presId="urn:microsoft.com/office/officeart/2005/8/layout/chevron1"/>
    <dgm:cxn modelId="{DEB20A3C-66BC-42AB-A69E-3F962519496B}" type="presParOf" srcId="{6BA5C802-9B7D-4F57-AFDE-863AA5E1CB22}" destId="{A5236ADF-212D-456D-B057-36036DB5DACB}" srcOrd="13" destOrd="0" presId="urn:microsoft.com/office/officeart/2005/8/layout/chevron1"/>
    <dgm:cxn modelId="{8CCCEBA8-7420-4D4E-AC0C-4432B3739639}" type="presParOf" srcId="{6BA5C802-9B7D-4F57-AFDE-863AA5E1CB22}" destId="{7FE70AFA-55E8-4613-A33B-EA0AE76C9AD4}" srcOrd="14" destOrd="0" presId="urn:microsoft.com/office/officeart/2005/8/layout/chevron1"/>
    <dgm:cxn modelId="{0AF1C36D-BFCE-4BA3-AED9-B3DEBD948311}" type="presParOf" srcId="{6BA5C802-9B7D-4F57-AFDE-863AA5E1CB22}" destId="{01058B65-7407-475B-925F-4215B83E5A80}" srcOrd="15" destOrd="0" presId="urn:microsoft.com/office/officeart/2005/8/layout/chevron1"/>
    <dgm:cxn modelId="{16BF0774-545A-4417-82BB-C75DFF8F20B5}" type="presParOf" srcId="{6BA5C802-9B7D-4F57-AFDE-863AA5E1CB22}" destId="{BBA07016-ECD0-4DEB-AC10-70061C4BBEF5}"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7A8E2A-1DC4-40BF-9F72-90F6FC09A426}"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85CA7EEC-8BBE-408C-90B6-8F35D00130A0}">
      <dgm:prSet/>
      <dgm:spPr/>
      <dgm:t>
        <a:bodyPr/>
        <a:lstStyle/>
        <a:p>
          <a:pPr>
            <a:defRPr cap="all"/>
          </a:pPr>
          <a:r>
            <a:rPr lang="en-US" b="1" i="0"/>
            <a:t>Algorithm adaptation</a:t>
          </a:r>
          <a:br>
            <a:rPr lang="en-US" b="1" i="0"/>
          </a:br>
          <a:r>
            <a:rPr lang="en-US" b="0" i="0"/>
            <a:t> Sequential to parallel</a:t>
          </a:r>
          <a:endParaRPr lang="en-US"/>
        </a:p>
      </dgm:t>
    </dgm:pt>
    <dgm:pt modelId="{1C0867A8-A781-46D4-AA81-7A0A6250E303}" type="parTrans" cxnId="{57F25168-82D1-44C9-ACE5-B508A20D71F2}">
      <dgm:prSet/>
      <dgm:spPr/>
      <dgm:t>
        <a:bodyPr/>
        <a:lstStyle/>
        <a:p>
          <a:endParaRPr lang="en-US"/>
        </a:p>
      </dgm:t>
    </dgm:pt>
    <dgm:pt modelId="{97CFFFCC-5D50-4E93-8CAA-10F2726BD448}" type="sibTrans" cxnId="{57F25168-82D1-44C9-ACE5-B508A20D71F2}">
      <dgm:prSet/>
      <dgm:spPr/>
      <dgm:t>
        <a:bodyPr/>
        <a:lstStyle/>
        <a:p>
          <a:endParaRPr lang="en-US"/>
        </a:p>
      </dgm:t>
    </dgm:pt>
    <dgm:pt modelId="{2744EC6A-DAF5-479A-88FB-1D27A6E3A4DF}">
      <dgm:prSet/>
      <dgm:spPr/>
      <dgm:t>
        <a:bodyPr/>
        <a:lstStyle/>
        <a:p>
          <a:pPr>
            <a:defRPr cap="all"/>
          </a:pPr>
          <a:r>
            <a:rPr lang="en-US" b="1" i="0"/>
            <a:t>synchronization</a:t>
          </a:r>
          <a:r>
            <a:rPr lang="en-US" b="0" i="0"/>
            <a:t> </a:t>
          </a:r>
          <a:br>
            <a:rPr lang="en-US" b="0" i="0"/>
          </a:br>
          <a:r>
            <a:rPr lang="en-US" b="0" i="0"/>
            <a:t>Putting barrier</a:t>
          </a:r>
          <a:endParaRPr lang="en-US"/>
        </a:p>
      </dgm:t>
    </dgm:pt>
    <dgm:pt modelId="{212D9FAA-1FB3-404E-ABFF-85DF29C7B6B4}" type="parTrans" cxnId="{AF283BA4-FC88-4603-BD69-CD223B47820E}">
      <dgm:prSet/>
      <dgm:spPr/>
      <dgm:t>
        <a:bodyPr/>
        <a:lstStyle/>
        <a:p>
          <a:endParaRPr lang="en-US"/>
        </a:p>
      </dgm:t>
    </dgm:pt>
    <dgm:pt modelId="{F1A28122-1147-4E0F-83E2-DF6FD6057AFE}" type="sibTrans" cxnId="{AF283BA4-FC88-4603-BD69-CD223B47820E}">
      <dgm:prSet/>
      <dgm:spPr/>
      <dgm:t>
        <a:bodyPr/>
        <a:lstStyle/>
        <a:p>
          <a:endParaRPr lang="en-US"/>
        </a:p>
      </dgm:t>
    </dgm:pt>
    <dgm:pt modelId="{AF86DF31-FD28-4145-9884-EAF81D8A3356}">
      <dgm:prSet/>
      <dgm:spPr/>
      <dgm:t>
        <a:bodyPr/>
        <a:lstStyle/>
        <a:p>
          <a:pPr>
            <a:defRPr cap="all"/>
          </a:pPr>
          <a:r>
            <a:rPr lang="en-US" b="1" i="0"/>
            <a:t>Memory management</a:t>
          </a:r>
          <a:r>
            <a:rPr lang="en-US" b="0" i="0"/>
            <a:t> H2d and D2h data transfer</a:t>
          </a:r>
          <a:endParaRPr lang="en-US"/>
        </a:p>
      </dgm:t>
    </dgm:pt>
    <dgm:pt modelId="{90AF3970-2564-42BA-B883-CE0B85D9869C}" type="parTrans" cxnId="{7862D793-18A9-4D35-A1CE-173E0151496A}">
      <dgm:prSet/>
      <dgm:spPr/>
      <dgm:t>
        <a:bodyPr/>
        <a:lstStyle/>
        <a:p>
          <a:endParaRPr lang="en-US"/>
        </a:p>
      </dgm:t>
    </dgm:pt>
    <dgm:pt modelId="{5E6A4B12-6B9E-4D65-ABD9-1D2FB6DFAFE3}" type="sibTrans" cxnId="{7862D793-18A9-4D35-A1CE-173E0151496A}">
      <dgm:prSet/>
      <dgm:spPr/>
      <dgm:t>
        <a:bodyPr/>
        <a:lstStyle/>
        <a:p>
          <a:endParaRPr lang="en-US"/>
        </a:p>
      </dgm:t>
    </dgm:pt>
    <dgm:pt modelId="{EB9A56F8-342B-4E9D-A728-2A7C64FC7900}">
      <dgm:prSet/>
      <dgm:spPr/>
      <dgm:t>
        <a:bodyPr/>
        <a:lstStyle/>
        <a:p>
          <a:pPr>
            <a:defRPr cap="all"/>
          </a:pPr>
          <a:r>
            <a:rPr lang="en-US" b="1" i="0"/>
            <a:t>Portability</a:t>
          </a:r>
          <a:br>
            <a:rPr lang="en-US" b="1" i="0"/>
          </a:br>
          <a:r>
            <a:rPr lang="en-US" b="0" i="0"/>
            <a:t>different GPU devices</a:t>
          </a:r>
          <a:endParaRPr lang="en-US"/>
        </a:p>
      </dgm:t>
    </dgm:pt>
    <dgm:pt modelId="{B9CFEA56-E5D5-4829-BAE7-BC76DE29717E}" type="parTrans" cxnId="{EFFC7C85-8FA7-4204-B73D-48868C3A6492}">
      <dgm:prSet/>
      <dgm:spPr/>
      <dgm:t>
        <a:bodyPr/>
        <a:lstStyle/>
        <a:p>
          <a:endParaRPr lang="en-US"/>
        </a:p>
      </dgm:t>
    </dgm:pt>
    <dgm:pt modelId="{DA279C6E-BA7A-4D3A-B19D-5F11635985B9}" type="sibTrans" cxnId="{EFFC7C85-8FA7-4204-B73D-48868C3A6492}">
      <dgm:prSet/>
      <dgm:spPr/>
      <dgm:t>
        <a:bodyPr/>
        <a:lstStyle/>
        <a:p>
          <a:endParaRPr lang="en-US"/>
        </a:p>
      </dgm:t>
    </dgm:pt>
    <dgm:pt modelId="{888CB761-7E1C-4B32-A738-F225E026F020}" type="pres">
      <dgm:prSet presAssocID="{277A8E2A-1DC4-40BF-9F72-90F6FC09A426}" presName="root" presStyleCnt="0">
        <dgm:presLayoutVars>
          <dgm:dir/>
          <dgm:resizeHandles val="exact"/>
        </dgm:presLayoutVars>
      </dgm:prSet>
      <dgm:spPr/>
    </dgm:pt>
    <dgm:pt modelId="{84AD1B0B-D9BC-4F1A-AEAB-40562C4F3E3B}" type="pres">
      <dgm:prSet presAssocID="{85CA7EEC-8BBE-408C-90B6-8F35D00130A0}" presName="compNode" presStyleCnt="0"/>
      <dgm:spPr/>
    </dgm:pt>
    <dgm:pt modelId="{BE656477-70AA-45D0-B40B-B514B6D5427E}" type="pres">
      <dgm:prSet presAssocID="{85CA7EEC-8BBE-408C-90B6-8F35D00130A0}" presName="iconBgRect" presStyleLbl="bgShp" presStyleIdx="0" presStyleCnt="4"/>
      <dgm:spPr>
        <a:prstGeom prst="round2DiagRect">
          <a:avLst>
            <a:gd name="adj1" fmla="val 29727"/>
            <a:gd name="adj2" fmla="val 0"/>
          </a:avLst>
        </a:prstGeom>
      </dgm:spPr>
    </dgm:pt>
    <dgm:pt modelId="{28A33626-B03F-43F7-96A5-944B77DED7EF}" type="pres">
      <dgm:prSet presAssocID="{85CA7EEC-8BBE-408C-90B6-8F35D00130A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1F89A75-C5DC-447A-BCAC-620A9FC24BD9}" type="pres">
      <dgm:prSet presAssocID="{85CA7EEC-8BBE-408C-90B6-8F35D00130A0}" presName="spaceRect" presStyleCnt="0"/>
      <dgm:spPr/>
    </dgm:pt>
    <dgm:pt modelId="{1D8FFF42-22F9-4E4C-B298-B46ED0322932}" type="pres">
      <dgm:prSet presAssocID="{85CA7EEC-8BBE-408C-90B6-8F35D00130A0}" presName="textRect" presStyleLbl="revTx" presStyleIdx="0" presStyleCnt="4">
        <dgm:presLayoutVars>
          <dgm:chMax val="1"/>
          <dgm:chPref val="1"/>
        </dgm:presLayoutVars>
      </dgm:prSet>
      <dgm:spPr/>
    </dgm:pt>
    <dgm:pt modelId="{30B6CB35-389B-43FC-B1B2-DF6849B2B6F4}" type="pres">
      <dgm:prSet presAssocID="{97CFFFCC-5D50-4E93-8CAA-10F2726BD448}" presName="sibTrans" presStyleCnt="0"/>
      <dgm:spPr/>
    </dgm:pt>
    <dgm:pt modelId="{66653169-9863-441B-ADF7-858122F7BAE0}" type="pres">
      <dgm:prSet presAssocID="{2744EC6A-DAF5-479A-88FB-1D27A6E3A4DF}" presName="compNode" presStyleCnt="0"/>
      <dgm:spPr/>
    </dgm:pt>
    <dgm:pt modelId="{10AD1CAC-8DD4-49E4-BF3A-02799EFA077D}" type="pres">
      <dgm:prSet presAssocID="{2744EC6A-DAF5-479A-88FB-1D27A6E3A4DF}" presName="iconBgRect" presStyleLbl="bgShp" presStyleIdx="1" presStyleCnt="4"/>
      <dgm:spPr>
        <a:prstGeom prst="round2DiagRect">
          <a:avLst>
            <a:gd name="adj1" fmla="val 29727"/>
            <a:gd name="adj2" fmla="val 0"/>
          </a:avLst>
        </a:prstGeom>
      </dgm:spPr>
    </dgm:pt>
    <dgm:pt modelId="{FCF7F59E-C338-41C4-AE20-1B4332C10A9D}" type="pres">
      <dgm:prSet presAssocID="{2744EC6A-DAF5-479A-88FB-1D27A6E3A4DF}"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1D81A37B-253D-4790-83A1-A29562384333}" type="pres">
      <dgm:prSet presAssocID="{2744EC6A-DAF5-479A-88FB-1D27A6E3A4DF}" presName="spaceRect" presStyleCnt="0"/>
      <dgm:spPr/>
    </dgm:pt>
    <dgm:pt modelId="{EC79FBD7-387D-4D91-8F6C-CD5856561ECD}" type="pres">
      <dgm:prSet presAssocID="{2744EC6A-DAF5-479A-88FB-1D27A6E3A4DF}" presName="textRect" presStyleLbl="revTx" presStyleIdx="1" presStyleCnt="4">
        <dgm:presLayoutVars>
          <dgm:chMax val="1"/>
          <dgm:chPref val="1"/>
        </dgm:presLayoutVars>
      </dgm:prSet>
      <dgm:spPr/>
    </dgm:pt>
    <dgm:pt modelId="{63A5C923-D6A1-444F-A9E3-06EA5383974A}" type="pres">
      <dgm:prSet presAssocID="{F1A28122-1147-4E0F-83E2-DF6FD6057AFE}" presName="sibTrans" presStyleCnt="0"/>
      <dgm:spPr/>
    </dgm:pt>
    <dgm:pt modelId="{E965A0DC-309B-4DCE-B835-BAFEE4C7FC12}" type="pres">
      <dgm:prSet presAssocID="{AF86DF31-FD28-4145-9884-EAF81D8A3356}" presName="compNode" presStyleCnt="0"/>
      <dgm:spPr/>
    </dgm:pt>
    <dgm:pt modelId="{414B949E-22E4-4285-9475-D3A51F126B68}" type="pres">
      <dgm:prSet presAssocID="{AF86DF31-FD28-4145-9884-EAF81D8A3356}" presName="iconBgRect" presStyleLbl="bgShp" presStyleIdx="2" presStyleCnt="4"/>
      <dgm:spPr>
        <a:prstGeom prst="round2DiagRect">
          <a:avLst>
            <a:gd name="adj1" fmla="val 29727"/>
            <a:gd name="adj2" fmla="val 0"/>
          </a:avLst>
        </a:prstGeom>
      </dgm:spPr>
    </dgm:pt>
    <dgm:pt modelId="{8F0CA4B9-44DE-45A2-BF49-7C8C0352B004}" type="pres">
      <dgm:prSet presAssocID="{AF86DF31-FD28-4145-9884-EAF81D8A3356}"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A6DB8926-3F0B-4B5D-92DF-1A446B05FABA}" type="pres">
      <dgm:prSet presAssocID="{AF86DF31-FD28-4145-9884-EAF81D8A3356}" presName="spaceRect" presStyleCnt="0"/>
      <dgm:spPr/>
    </dgm:pt>
    <dgm:pt modelId="{1752C528-94E0-4CF3-B6D2-34E5AADC85E7}" type="pres">
      <dgm:prSet presAssocID="{AF86DF31-FD28-4145-9884-EAF81D8A3356}" presName="textRect" presStyleLbl="revTx" presStyleIdx="2" presStyleCnt="4">
        <dgm:presLayoutVars>
          <dgm:chMax val="1"/>
          <dgm:chPref val="1"/>
        </dgm:presLayoutVars>
      </dgm:prSet>
      <dgm:spPr/>
    </dgm:pt>
    <dgm:pt modelId="{02732913-A87D-4698-ACB7-A637ADB60A24}" type="pres">
      <dgm:prSet presAssocID="{5E6A4B12-6B9E-4D65-ABD9-1D2FB6DFAFE3}" presName="sibTrans" presStyleCnt="0"/>
      <dgm:spPr/>
    </dgm:pt>
    <dgm:pt modelId="{90A59235-CAAD-41CD-83BB-1B1EC633963C}" type="pres">
      <dgm:prSet presAssocID="{EB9A56F8-342B-4E9D-A728-2A7C64FC7900}" presName="compNode" presStyleCnt="0"/>
      <dgm:spPr/>
    </dgm:pt>
    <dgm:pt modelId="{994392C7-D581-470C-AC3F-07D11AE8C832}" type="pres">
      <dgm:prSet presAssocID="{EB9A56F8-342B-4E9D-A728-2A7C64FC7900}" presName="iconBgRect" presStyleLbl="bgShp" presStyleIdx="3" presStyleCnt="4"/>
      <dgm:spPr>
        <a:prstGeom prst="round2DiagRect">
          <a:avLst>
            <a:gd name="adj1" fmla="val 29727"/>
            <a:gd name="adj2" fmla="val 0"/>
          </a:avLst>
        </a:prstGeom>
      </dgm:spPr>
    </dgm:pt>
    <dgm:pt modelId="{4EF7A440-38D4-499A-B485-86D7EBBC69B2}" type="pres">
      <dgm:prSet presAssocID="{EB9A56F8-342B-4E9D-A728-2A7C64FC7900}"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51500097-3BBC-4449-A617-3155B166CAFA}" type="pres">
      <dgm:prSet presAssocID="{EB9A56F8-342B-4E9D-A728-2A7C64FC7900}" presName="spaceRect" presStyleCnt="0"/>
      <dgm:spPr/>
    </dgm:pt>
    <dgm:pt modelId="{1047C15B-83DF-479E-9F85-0294B72D096B}" type="pres">
      <dgm:prSet presAssocID="{EB9A56F8-342B-4E9D-A728-2A7C64FC7900}" presName="textRect" presStyleLbl="revTx" presStyleIdx="3" presStyleCnt="4">
        <dgm:presLayoutVars>
          <dgm:chMax val="1"/>
          <dgm:chPref val="1"/>
        </dgm:presLayoutVars>
      </dgm:prSet>
      <dgm:spPr/>
    </dgm:pt>
  </dgm:ptLst>
  <dgm:cxnLst>
    <dgm:cxn modelId="{0E6AEF08-79DF-4168-8406-88B38270C420}" type="presOf" srcId="{85CA7EEC-8BBE-408C-90B6-8F35D00130A0}" destId="{1D8FFF42-22F9-4E4C-B298-B46ED0322932}" srcOrd="0" destOrd="0" presId="urn:microsoft.com/office/officeart/2018/5/layout/IconLeafLabelList"/>
    <dgm:cxn modelId="{F30E4D23-C0AF-4608-AFBC-1E1EB72A79E6}" type="presOf" srcId="{AF86DF31-FD28-4145-9884-EAF81D8A3356}" destId="{1752C528-94E0-4CF3-B6D2-34E5AADC85E7}" srcOrd="0" destOrd="0" presId="urn:microsoft.com/office/officeart/2018/5/layout/IconLeafLabelList"/>
    <dgm:cxn modelId="{57F25168-82D1-44C9-ACE5-B508A20D71F2}" srcId="{277A8E2A-1DC4-40BF-9F72-90F6FC09A426}" destId="{85CA7EEC-8BBE-408C-90B6-8F35D00130A0}" srcOrd="0" destOrd="0" parTransId="{1C0867A8-A781-46D4-AA81-7A0A6250E303}" sibTransId="{97CFFFCC-5D50-4E93-8CAA-10F2726BD448}"/>
    <dgm:cxn modelId="{DA17336B-BF96-4A27-98B4-DADF11FD612D}" type="presOf" srcId="{EB9A56F8-342B-4E9D-A728-2A7C64FC7900}" destId="{1047C15B-83DF-479E-9F85-0294B72D096B}" srcOrd="0" destOrd="0" presId="urn:microsoft.com/office/officeart/2018/5/layout/IconLeafLabelList"/>
    <dgm:cxn modelId="{EFFC7C85-8FA7-4204-B73D-48868C3A6492}" srcId="{277A8E2A-1DC4-40BF-9F72-90F6FC09A426}" destId="{EB9A56F8-342B-4E9D-A728-2A7C64FC7900}" srcOrd="3" destOrd="0" parTransId="{B9CFEA56-E5D5-4829-BAE7-BC76DE29717E}" sibTransId="{DA279C6E-BA7A-4D3A-B19D-5F11635985B9}"/>
    <dgm:cxn modelId="{7862D793-18A9-4D35-A1CE-173E0151496A}" srcId="{277A8E2A-1DC4-40BF-9F72-90F6FC09A426}" destId="{AF86DF31-FD28-4145-9884-EAF81D8A3356}" srcOrd="2" destOrd="0" parTransId="{90AF3970-2564-42BA-B883-CE0B85D9869C}" sibTransId="{5E6A4B12-6B9E-4D65-ABD9-1D2FB6DFAFE3}"/>
    <dgm:cxn modelId="{AF283BA4-FC88-4603-BD69-CD223B47820E}" srcId="{277A8E2A-1DC4-40BF-9F72-90F6FC09A426}" destId="{2744EC6A-DAF5-479A-88FB-1D27A6E3A4DF}" srcOrd="1" destOrd="0" parTransId="{212D9FAA-1FB3-404E-ABFF-85DF29C7B6B4}" sibTransId="{F1A28122-1147-4E0F-83E2-DF6FD6057AFE}"/>
    <dgm:cxn modelId="{83CC34E0-6A41-4B80-9897-C9F70DEAF076}" type="presOf" srcId="{2744EC6A-DAF5-479A-88FB-1D27A6E3A4DF}" destId="{EC79FBD7-387D-4D91-8F6C-CD5856561ECD}" srcOrd="0" destOrd="0" presId="urn:microsoft.com/office/officeart/2018/5/layout/IconLeafLabelList"/>
    <dgm:cxn modelId="{FC8DD4F7-7DBE-42A6-9899-CF170EB44577}" type="presOf" srcId="{277A8E2A-1DC4-40BF-9F72-90F6FC09A426}" destId="{888CB761-7E1C-4B32-A738-F225E026F020}" srcOrd="0" destOrd="0" presId="urn:microsoft.com/office/officeart/2018/5/layout/IconLeafLabelList"/>
    <dgm:cxn modelId="{9246278A-39E6-4BB6-90A3-401022000B85}" type="presParOf" srcId="{888CB761-7E1C-4B32-A738-F225E026F020}" destId="{84AD1B0B-D9BC-4F1A-AEAB-40562C4F3E3B}" srcOrd="0" destOrd="0" presId="urn:microsoft.com/office/officeart/2018/5/layout/IconLeafLabelList"/>
    <dgm:cxn modelId="{8552FC09-2CC6-4883-BB6C-BBB8201114FC}" type="presParOf" srcId="{84AD1B0B-D9BC-4F1A-AEAB-40562C4F3E3B}" destId="{BE656477-70AA-45D0-B40B-B514B6D5427E}" srcOrd="0" destOrd="0" presId="urn:microsoft.com/office/officeart/2018/5/layout/IconLeafLabelList"/>
    <dgm:cxn modelId="{AAEA0739-E813-41C6-AB11-7CB13F8794DE}" type="presParOf" srcId="{84AD1B0B-D9BC-4F1A-AEAB-40562C4F3E3B}" destId="{28A33626-B03F-43F7-96A5-944B77DED7EF}" srcOrd="1" destOrd="0" presId="urn:microsoft.com/office/officeart/2018/5/layout/IconLeafLabelList"/>
    <dgm:cxn modelId="{08B5F92E-CF14-435E-A9C4-2D2459BB417E}" type="presParOf" srcId="{84AD1B0B-D9BC-4F1A-AEAB-40562C4F3E3B}" destId="{61F89A75-C5DC-447A-BCAC-620A9FC24BD9}" srcOrd="2" destOrd="0" presId="urn:microsoft.com/office/officeart/2018/5/layout/IconLeafLabelList"/>
    <dgm:cxn modelId="{E1B2301E-9BB2-41C9-8071-2BD5940CE1E9}" type="presParOf" srcId="{84AD1B0B-D9BC-4F1A-AEAB-40562C4F3E3B}" destId="{1D8FFF42-22F9-4E4C-B298-B46ED0322932}" srcOrd="3" destOrd="0" presId="urn:microsoft.com/office/officeart/2018/5/layout/IconLeafLabelList"/>
    <dgm:cxn modelId="{44D421F7-F05D-4F8E-99C3-1B79FC2B0C1C}" type="presParOf" srcId="{888CB761-7E1C-4B32-A738-F225E026F020}" destId="{30B6CB35-389B-43FC-B1B2-DF6849B2B6F4}" srcOrd="1" destOrd="0" presId="urn:microsoft.com/office/officeart/2018/5/layout/IconLeafLabelList"/>
    <dgm:cxn modelId="{48D550FC-CEFA-4C54-BE97-8D8DE93CAC23}" type="presParOf" srcId="{888CB761-7E1C-4B32-A738-F225E026F020}" destId="{66653169-9863-441B-ADF7-858122F7BAE0}" srcOrd="2" destOrd="0" presId="urn:microsoft.com/office/officeart/2018/5/layout/IconLeafLabelList"/>
    <dgm:cxn modelId="{954125DC-64E4-4DA4-8132-DD1155ED3C07}" type="presParOf" srcId="{66653169-9863-441B-ADF7-858122F7BAE0}" destId="{10AD1CAC-8DD4-49E4-BF3A-02799EFA077D}" srcOrd="0" destOrd="0" presId="urn:microsoft.com/office/officeart/2018/5/layout/IconLeafLabelList"/>
    <dgm:cxn modelId="{6E9EF175-BE48-4302-8906-06A200A8E197}" type="presParOf" srcId="{66653169-9863-441B-ADF7-858122F7BAE0}" destId="{FCF7F59E-C338-41C4-AE20-1B4332C10A9D}" srcOrd="1" destOrd="0" presId="urn:microsoft.com/office/officeart/2018/5/layout/IconLeafLabelList"/>
    <dgm:cxn modelId="{3103E5E7-DD00-4269-A4F1-8B538DBBB458}" type="presParOf" srcId="{66653169-9863-441B-ADF7-858122F7BAE0}" destId="{1D81A37B-253D-4790-83A1-A29562384333}" srcOrd="2" destOrd="0" presId="urn:microsoft.com/office/officeart/2018/5/layout/IconLeafLabelList"/>
    <dgm:cxn modelId="{E8629629-B466-4F6A-B741-98189063CBC9}" type="presParOf" srcId="{66653169-9863-441B-ADF7-858122F7BAE0}" destId="{EC79FBD7-387D-4D91-8F6C-CD5856561ECD}" srcOrd="3" destOrd="0" presId="urn:microsoft.com/office/officeart/2018/5/layout/IconLeafLabelList"/>
    <dgm:cxn modelId="{DD51106C-8D63-48A8-841A-EB8ED1F02B27}" type="presParOf" srcId="{888CB761-7E1C-4B32-A738-F225E026F020}" destId="{63A5C923-D6A1-444F-A9E3-06EA5383974A}" srcOrd="3" destOrd="0" presId="urn:microsoft.com/office/officeart/2018/5/layout/IconLeafLabelList"/>
    <dgm:cxn modelId="{0422A0C7-4741-45F9-8FF7-7D19CC6E70F9}" type="presParOf" srcId="{888CB761-7E1C-4B32-A738-F225E026F020}" destId="{E965A0DC-309B-4DCE-B835-BAFEE4C7FC12}" srcOrd="4" destOrd="0" presId="urn:microsoft.com/office/officeart/2018/5/layout/IconLeafLabelList"/>
    <dgm:cxn modelId="{5E4C7CC5-0776-478B-BEB8-104DC494A04E}" type="presParOf" srcId="{E965A0DC-309B-4DCE-B835-BAFEE4C7FC12}" destId="{414B949E-22E4-4285-9475-D3A51F126B68}" srcOrd="0" destOrd="0" presId="urn:microsoft.com/office/officeart/2018/5/layout/IconLeafLabelList"/>
    <dgm:cxn modelId="{E79D73BC-5987-42B1-B4DA-E3681DD228F2}" type="presParOf" srcId="{E965A0DC-309B-4DCE-B835-BAFEE4C7FC12}" destId="{8F0CA4B9-44DE-45A2-BF49-7C8C0352B004}" srcOrd="1" destOrd="0" presId="urn:microsoft.com/office/officeart/2018/5/layout/IconLeafLabelList"/>
    <dgm:cxn modelId="{A629D7F3-11CB-4228-99B3-A3720E386380}" type="presParOf" srcId="{E965A0DC-309B-4DCE-B835-BAFEE4C7FC12}" destId="{A6DB8926-3F0B-4B5D-92DF-1A446B05FABA}" srcOrd="2" destOrd="0" presId="urn:microsoft.com/office/officeart/2018/5/layout/IconLeafLabelList"/>
    <dgm:cxn modelId="{5E0C0948-C7E1-4F02-96E0-4EB456F29325}" type="presParOf" srcId="{E965A0DC-309B-4DCE-B835-BAFEE4C7FC12}" destId="{1752C528-94E0-4CF3-B6D2-34E5AADC85E7}" srcOrd="3" destOrd="0" presId="urn:microsoft.com/office/officeart/2018/5/layout/IconLeafLabelList"/>
    <dgm:cxn modelId="{8E741786-5B0A-4998-9E18-ADF401AD9F49}" type="presParOf" srcId="{888CB761-7E1C-4B32-A738-F225E026F020}" destId="{02732913-A87D-4698-ACB7-A637ADB60A24}" srcOrd="5" destOrd="0" presId="urn:microsoft.com/office/officeart/2018/5/layout/IconLeafLabelList"/>
    <dgm:cxn modelId="{33E85A28-0D7D-4505-BEFF-1FBA831A439F}" type="presParOf" srcId="{888CB761-7E1C-4B32-A738-F225E026F020}" destId="{90A59235-CAAD-41CD-83BB-1B1EC633963C}" srcOrd="6" destOrd="0" presId="urn:microsoft.com/office/officeart/2018/5/layout/IconLeafLabelList"/>
    <dgm:cxn modelId="{93284D96-7526-45D0-8FFF-4AE7CCDFCD76}" type="presParOf" srcId="{90A59235-CAAD-41CD-83BB-1B1EC633963C}" destId="{994392C7-D581-470C-AC3F-07D11AE8C832}" srcOrd="0" destOrd="0" presId="urn:microsoft.com/office/officeart/2018/5/layout/IconLeafLabelList"/>
    <dgm:cxn modelId="{7FA31C43-034C-4DF0-BB04-2291B0AF221E}" type="presParOf" srcId="{90A59235-CAAD-41CD-83BB-1B1EC633963C}" destId="{4EF7A440-38D4-499A-B485-86D7EBBC69B2}" srcOrd="1" destOrd="0" presId="urn:microsoft.com/office/officeart/2018/5/layout/IconLeafLabelList"/>
    <dgm:cxn modelId="{09A9BED7-09E7-439E-9D1A-6EA69B09AE96}" type="presParOf" srcId="{90A59235-CAAD-41CD-83BB-1B1EC633963C}" destId="{51500097-3BBC-4449-A617-3155B166CAFA}" srcOrd="2" destOrd="0" presId="urn:microsoft.com/office/officeart/2018/5/layout/IconLeafLabelList"/>
    <dgm:cxn modelId="{BAF4C83F-2F1B-482B-BE96-B520551DF92B}" type="presParOf" srcId="{90A59235-CAAD-41CD-83BB-1B1EC633963C}" destId="{1047C15B-83DF-479E-9F85-0294B72D096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D316B870-3EDF-44FF-849B-89F6B395EB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551886C-CFCB-4CE4-9B11-556BED61B629}">
      <dgm:prSet/>
      <dgm:spPr/>
      <dgm:t>
        <a:bodyPr/>
        <a:lstStyle/>
        <a:p>
          <a:r>
            <a:rPr lang="en-US" b="1" i="0"/>
            <a:t>What:</a:t>
          </a:r>
          <a:r>
            <a:rPr lang="en-US" b="0" i="0"/>
            <a:t> Perform relational join operation simultaneously on a number of processors or machines</a:t>
          </a:r>
          <a:endParaRPr lang="en-US"/>
        </a:p>
      </dgm:t>
    </dgm:pt>
    <dgm:pt modelId="{8812ACCB-CC5D-4DEB-B699-D0DDCC7DE3A4}" type="parTrans" cxnId="{CA0EFFD3-5BE6-4A70-8B5E-82A7A23CA038}">
      <dgm:prSet/>
      <dgm:spPr/>
      <dgm:t>
        <a:bodyPr/>
        <a:lstStyle/>
        <a:p>
          <a:endParaRPr lang="en-US"/>
        </a:p>
      </dgm:t>
    </dgm:pt>
    <dgm:pt modelId="{13347A07-3A0F-42C0-8C02-A9660DCE047E}" type="sibTrans" cxnId="{CA0EFFD3-5BE6-4A70-8B5E-82A7A23CA038}">
      <dgm:prSet/>
      <dgm:spPr/>
      <dgm:t>
        <a:bodyPr/>
        <a:lstStyle/>
        <a:p>
          <a:endParaRPr lang="en-US"/>
        </a:p>
      </dgm:t>
    </dgm:pt>
    <dgm:pt modelId="{959C7C32-17F6-4EE5-8F11-25C04249ADD5}">
      <dgm:prSet/>
      <dgm:spPr/>
      <dgm:t>
        <a:bodyPr/>
        <a:lstStyle/>
        <a:p>
          <a:r>
            <a:rPr lang="en-US" b="1" i="0"/>
            <a:t>When:</a:t>
          </a:r>
          <a:r>
            <a:rPr lang="en-US" b="0" i="0"/>
            <a:t> Useful when input data is enormous and the join is computationally costly</a:t>
          </a:r>
          <a:endParaRPr lang="en-US"/>
        </a:p>
      </dgm:t>
    </dgm:pt>
    <dgm:pt modelId="{A62219F2-FFCA-4D9D-B538-B61A1BAAF8CC}" type="parTrans" cxnId="{93E969EB-0320-4BD5-9E11-7B196B312DF0}">
      <dgm:prSet/>
      <dgm:spPr/>
      <dgm:t>
        <a:bodyPr/>
        <a:lstStyle/>
        <a:p>
          <a:endParaRPr lang="en-US"/>
        </a:p>
      </dgm:t>
    </dgm:pt>
    <dgm:pt modelId="{3BB0E16F-94E7-4BC5-9FB0-B04896F2ED53}" type="sibTrans" cxnId="{93E969EB-0320-4BD5-9E11-7B196B312DF0}">
      <dgm:prSet/>
      <dgm:spPr/>
      <dgm:t>
        <a:bodyPr/>
        <a:lstStyle/>
        <a:p>
          <a:endParaRPr lang="en-US"/>
        </a:p>
      </dgm:t>
    </dgm:pt>
    <dgm:pt modelId="{14BC4843-5394-48D5-9D6C-F4D200C8A171}">
      <dgm:prSet/>
      <dgm:spPr/>
      <dgm:t>
        <a:bodyPr/>
        <a:lstStyle/>
        <a:p>
          <a:r>
            <a:rPr lang="en-US" b="1" i="0"/>
            <a:t>How:</a:t>
          </a:r>
          <a:r>
            <a:rPr lang="en-US" b="0" i="0"/>
            <a:t> Divide the data into partitions and assign each partition to a different processor</a:t>
          </a:r>
          <a:endParaRPr lang="en-US"/>
        </a:p>
      </dgm:t>
    </dgm:pt>
    <dgm:pt modelId="{3FD12593-9D7D-4882-B512-8D634B1BC736}" type="parTrans" cxnId="{D333E1E2-177F-42DF-92B5-66682C790F5B}">
      <dgm:prSet/>
      <dgm:spPr/>
      <dgm:t>
        <a:bodyPr/>
        <a:lstStyle/>
        <a:p>
          <a:endParaRPr lang="en-US"/>
        </a:p>
      </dgm:t>
    </dgm:pt>
    <dgm:pt modelId="{0CA2361E-9426-455B-8C3F-E7C51727CDBA}" type="sibTrans" cxnId="{D333E1E2-177F-42DF-92B5-66682C790F5B}">
      <dgm:prSet/>
      <dgm:spPr/>
      <dgm:t>
        <a:bodyPr/>
        <a:lstStyle/>
        <a:p>
          <a:endParaRPr lang="en-US"/>
        </a:p>
      </dgm:t>
    </dgm:pt>
    <dgm:pt modelId="{F61A76CE-62FC-459A-A911-9BFE8A617C11}" type="pres">
      <dgm:prSet presAssocID="{D316B870-3EDF-44FF-849B-89F6B395EB41}" presName="root" presStyleCnt="0">
        <dgm:presLayoutVars>
          <dgm:dir/>
          <dgm:resizeHandles val="exact"/>
        </dgm:presLayoutVars>
      </dgm:prSet>
      <dgm:spPr/>
    </dgm:pt>
    <dgm:pt modelId="{0935178B-579C-4967-99B3-C6411FC26165}" type="pres">
      <dgm:prSet presAssocID="{1551886C-CFCB-4CE4-9B11-556BED61B629}" presName="compNode" presStyleCnt="0"/>
      <dgm:spPr/>
    </dgm:pt>
    <dgm:pt modelId="{34D815FB-DBD6-48B7-8A88-3220EC4717AA}" type="pres">
      <dgm:prSet presAssocID="{1551886C-CFCB-4CE4-9B11-556BED61B629}" presName="bgRect" presStyleLbl="bgShp" presStyleIdx="0" presStyleCnt="3"/>
      <dgm:spPr/>
    </dgm:pt>
    <dgm:pt modelId="{748CE7A3-A68F-4606-A508-C600428FF367}" type="pres">
      <dgm:prSet presAssocID="{1551886C-CFCB-4CE4-9B11-556BED61B629}"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dge Question Mark with solid fill"/>
        </a:ext>
      </dgm:extLst>
    </dgm:pt>
    <dgm:pt modelId="{06F79DF8-4C20-414E-B07F-B57F7D878A06}" type="pres">
      <dgm:prSet presAssocID="{1551886C-CFCB-4CE4-9B11-556BED61B629}" presName="spaceRect" presStyleCnt="0"/>
      <dgm:spPr/>
    </dgm:pt>
    <dgm:pt modelId="{D6977946-A161-4D87-A23E-9503178FDA58}" type="pres">
      <dgm:prSet presAssocID="{1551886C-CFCB-4CE4-9B11-556BED61B629}" presName="parTx" presStyleLbl="revTx" presStyleIdx="0" presStyleCnt="3">
        <dgm:presLayoutVars>
          <dgm:chMax val="0"/>
          <dgm:chPref val="0"/>
        </dgm:presLayoutVars>
      </dgm:prSet>
      <dgm:spPr/>
    </dgm:pt>
    <dgm:pt modelId="{E8CBC05E-27A3-4B16-815E-142B6D2FB017}" type="pres">
      <dgm:prSet presAssocID="{13347A07-3A0F-42C0-8C02-A9660DCE047E}" presName="sibTrans" presStyleCnt="0"/>
      <dgm:spPr/>
    </dgm:pt>
    <dgm:pt modelId="{3E848720-B683-4E7A-8892-1A15EF43AA19}" type="pres">
      <dgm:prSet presAssocID="{959C7C32-17F6-4EE5-8F11-25C04249ADD5}" presName="compNode" presStyleCnt="0"/>
      <dgm:spPr/>
    </dgm:pt>
    <dgm:pt modelId="{719745E5-5585-4025-B1A0-1A2C908ED41D}" type="pres">
      <dgm:prSet presAssocID="{959C7C32-17F6-4EE5-8F11-25C04249ADD5}" presName="bgRect" presStyleLbl="bgShp" presStyleIdx="1" presStyleCnt="3"/>
      <dgm:spPr/>
    </dgm:pt>
    <dgm:pt modelId="{5EC5111B-79A7-45F0-BE56-FD0915152578}" type="pres">
      <dgm:prSet presAssocID="{959C7C32-17F6-4EE5-8F11-25C04249AD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B5275746-2D29-402A-8B95-D1D74E6F9F24}" type="pres">
      <dgm:prSet presAssocID="{959C7C32-17F6-4EE5-8F11-25C04249ADD5}" presName="spaceRect" presStyleCnt="0"/>
      <dgm:spPr/>
    </dgm:pt>
    <dgm:pt modelId="{33311289-A798-449E-A57D-10ADE8CA9F7A}" type="pres">
      <dgm:prSet presAssocID="{959C7C32-17F6-4EE5-8F11-25C04249ADD5}" presName="parTx" presStyleLbl="revTx" presStyleIdx="1" presStyleCnt="3">
        <dgm:presLayoutVars>
          <dgm:chMax val="0"/>
          <dgm:chPref val="0"/>
        </dgm:presLayoutVars>
      </dgm:prSet>
      <dgm:spPr/>
    </dgm:pt>
    <dgm:pt modelId="{04FD9AE4-180A-41BA-B8A0-441B2791660A}" type="pres">
      <dgm:prSet presAssocID="{3BB0E16F-94E7-4BC5-9FB0-B04896F2ED53}" presName="sibTrans" presStyleCnt="0"/>
      <dgm:spPr/>
    </dgm:pt>
    <dgm:pt modelId="{BF16DEAA-2416-439E-BC79-BEF90619B1AB}" type="pres">
      <dgm:prSet presAssocID="{14BC4843-5394-48D5-9D6C-F4D200C8A171}" presName="compNode" presStyleCnt="0"/>
      <dgm:spPr/>
    </dgm:pt>
    <dgm:pt modelId="{2995B020-034E-4F52-9292-1C3AB8388DC5}" type="pres">
      <dgm:prSet presAssocID="{14BC4843-5394-48D5-9D6C-F4D200C8A171}" presName="bgRect" presStyleLbl="bgShp" presStyleIdx="2" presStyleCnt="3"/>
      <dgm:spPr/>
    </dgm:pt>
    <dgm:pt modelId="{620F7782-5EBA-4AC0-8E46-7D931089781B}" type="pres">
      <dgm:prSet presAssocID="{14BC4843-5394-48D5-9D6C-F4D200C8A1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E4E6AFFE-E16A-4DAB-A8D6-9F595BBD5D12}" type="pres">
      <dgm:prSet presAssocID="{14BC4843-5394-48D5-9D6C-F4D200C8A171}" presName="spaceRect" presStyleCnt="0"/>
      <dgm:spPr/>
    </dgm:pt>
    <dgm:pt modelId="{605E8C6A-E409-4A6C-AD07-403772C1DD8D}" type="pres">
      <dgm:prSet presAssocID="{14BC4843-5394-48D5-9D6C-F4D200C8A171}" presName="parTx" presStyleLbl="revTx" presStyleIdx="2" presStyleCnt="3">
        <dgm:presLayoutVars>
          <dgm:chMax val="0"/>
          <dgm:chPref val="0"/>
        </dgm:presLayoutVars>
      </dgm:prSet>
      <dgm:spPr/>
    </dgm:pt>
  </dgm:ptLst>
  <dgm:cxnLst>
    <dgm:cxn modelId="{2D8FE100-92C9-40C7-86C9-1794E4AA67ED}" type="presOf" srcId="{959C7C32-17F6-4EE5-8F11-25C04249ADD5}" destId="{33311289-A798-449E-A57D-10ADE8CA9F7A}" srcOrd="0" destOrd="0" presId="urn:microsoft.com/office/officeart/2018/2/layout/IconVerticalSolidList"/>
    <dgm:cxn modelId="{CBC30F53-EED5-4447-8D66-D58DAEF8DC90}" type="presOf" srcId="{14BC4843-5394-48D5-9D6C-F4D200C8A171}" destId="{605E8C6A-E409-4A6C-AD07-403772C1DD8D}" srcOrd="0" destOrd="0" presId="urn:microsoft.com/office/officeart/2018/2/layout/IconVerticalSolidList"/>
    <dgm:cxn modelId="{35171A99-5793-48DE-B941-BEC6065ACB6B}" type="presOf" srcId="{D316B870-3EDF-44FF-849B-89F6B395EB41}" destId="{F61A76CE-62FC-459A-A911-9BFE8A617C11}" srcOrd="0" destOrd="0" presId="urn:microsoft.com/office/officeart/2018/2/layout/IconVerticalSolidList"/>
    <dgm:cxn modelId="{BF41CDCA-7B93-4B67-940E-6FF411E3DA02}" type="presOf" srcId="{1551886C-CFCB-4CE4-9B11-556BED61B629}" destId="{D6977946-A161-4D87-A23E-9503178FDA58}" srcOrd="0" destOrd="0" presId="urn:microsoft.com/office/officeart/2018/2/layout/IconVerticalSolidList"/>
    <dgm:cxn modelId="{CA0EFFD3-5BE6-4A70-8B5E-82A7A23CA038}" srcId="{D316B870-3EDF-44FF-849B-89F6B395EB41}" destId="{1551886C-CFCB-4CE4-9B11-556BED61B629}" srcOrd="0" destOrd="0" parTransId="{8812ACCB-CC5D-4DEB-B699-D0DDCC7DE3A4}" sibTransId="{13347A07-3A0F-42C0-8C02-A9660DCE047E}"/>
    <dgm:cxn modelId="{D333E1E2-177F-42DF-92B5-66682C790F5B}" srcId="{D316B870-3EDF-44FF-849B-89F6B395EB41}" destId="{14BC4843-5394-48D5-9D6C-F4D200C8A171}" srcOrd="2" destOrd="0" parTransId="{3FD12593-9D7D-4882-B512-8D634B1BC736}" sibTransId="{0CA2361E-9426-455B-8C3F-E7C51727CDBA}"/>
    <dgm:cxn modelId="{93E969EB-0320-4BD5-9E11-7B196B312DF0}" srcId="{D316B870-3EDF-44FF-849B-89F6B395EB41}" destId="{959C7C32-17F6-4EE5-8F11-25C04249ADD5}" srcOrd="1" destOrd="0" parTransId="{A62219F2-FFCA-4D9D-B538-B61A1BAAF8CC}" sibTransId="{3BB0E16F-94E7-4BC5-9FB0-B04896F2ED53}"/>
    <dgm:cxn modelId="{56BF8ED0-6957-4F25-882F-5FA7E33386CD}" type="presParOf" srcId="{F61A76CE-62FC-459A-A911-9BFE8A617C11}" destId="{0935178B-579C-4967-99B3-C6411FC26165}" srcOrd="0" destOrd="0" presId="urn:microsoft.com/office/officeart/2018/2/layout/IconVerticalSolidList"/>
    <dgm:cxn modelId="{4BD9BBD1-694E-43B9-BA5D-47ECE4D6E5ED}" type="presParOf" srcId="{0935178B-579C-4967-99B3-C6411FC26165}" destId="{34D815FB-DBD6-48B7-8A88-3220EC4717AA}" srcOrd="0" destOrd="0" presId="urn:microsoft.com/office/officeart/2018/2/layout/IconVerticalSolidList"/>
    <dgm:cxn modelId="{526FB7C4-4FD9-4825-9B2F-B41BF8F970DA}" type="presParOf" srcId="{0935178B-579C-4967-99B3-C6411FC26165}" destId="{748CE7A3-A68F-4606-A508-C600428FF367}" srcOrd="1" destOrd="0" presId="urn:microsoft.com/office/officeart/2018/2/layout/IconVerticalSolidList"/>
    <dgm:cxn modelId="{1A670A3D-D376-4916-92B6-673EA9156321}" type="presParOf" srcId="{0935178B-579C-4967-99B3-C6411FC26165}" destId="{06F79DF8-4C20-414E-B07F-B57F7D878A06}" srcOrd="2" destOrd="0" presId="urn:microsoft.com/office/officeart/2018/2/layout/IconVerticalSolidList"/>
    <dgm:cxn modelId="{7FEA46FE-6941-456F-BF0D-520458CB29EE}" type="presParOf" srcId="{0935178B-579C-4967-99B3-C6411FC26165}" destId="{D6977946-A161-4D87-A23E-9503178FDA58}" srcOrd="3" destOrd="0" presId="urn:microsoft.com/office/officeart/2018/2/layout/IconVerticalSolidList"/>
    <dgm:cxn modelId="{9F3D51C5-2DC7-4F60-8D80-ACF4CC32CBA7}" type="presParOf" srcId="{F61A76CE-62FC-459A-A911-9BFE8A617C11}" destId="{E8CBC05E-27A3-4B16-815E-142B6D2FB017}" srcOrd="1" destOrd="0" presId="urn:microsoft.com/office/officeart/2018/2/layout/IconVerticalSolidList"/>
    <dgm:cxn modelId="{4ACF01A1-13F8-40B6-98B5-CC85F8F0EB3B}" type="presParOf" srcId="{F61A76CE-62FC-459A-A911-9BFE8A617C11}" destId="{3E848720-B683-4E7A-8892-1A15EF43AA19}" srcOrd="2" destOrd="0" presId="urn:microsoft.com/office/officeart/2018/2/layout/IconVerticalSolidList"/>
    <dgm:cxn modelId="{EEF82AB6-7788-4287-B788-23549E273369}" type="presParOf" srcId="{3E848720-B683-4E7A-8892-1A15EF43AA19}" destId="{719745E5-5585-4025-B1A0-1A2C908ED41D}" srcOrd="0" destOrd="0" presId="urn:microsoft.com/office/officeart/2018/2/layout/IconVerticalSolidList"/>
    <dgm:cxn modelId="{BDCF6EE1-E8C0-4A1B-8634-1BC2FF60C754}" type="presParOf" srcId="{3E848720-B683-4E7A-8892-1A15EF43AA19}" destId="{5EC5111B-79A7-45F0-BE56-FD0915152578}" srcOrd="1" destOrd="0" presId="urn:microsoft.com/office/officeart/2018/2/layout/IconVerticalSolidList"/>
    <dgm:cxn modelId="{B4FA5C55-A6A2-4587-821B-F98F9FB2D1A6}" type="presParOf" srcId="{3E848720-B683-4E7A-8892-1A15EF43AA19}" destId="{B5275746-2D29-402A-8B95-D1D74E6F9F24}" srcOrd="2" destOrd="0" presId="urn:microsoft.com/office/officeart/2018/2/layout/IconVerticalSolidList"/>
    <dgm:cxn modelId="{8BEAE3F3-70EA-42F6-8294-397462583675}" type="presParOf" srcId="{3E848720-B683-4E7A-8892-1A15EF43AA19}" destId="{33311289-A798-449E-A57D-10ADE8CA9F7A}" srcOrd="3" destOrd="0" presId="urn:microsoft.com/office/officeart/2018/2/layout/IconVerticalSolidList"/>
    <dgm:cxn modelId="{6300026D-80FA-49E9-9289-7502535B8B1C}" type="presParOf" srcId="{F61A76CE-62FC-459A-A911-9BFE8A617C11}" destId="{04FD9AE4-180A-41BA-B8A0-441B2791660A}" srcOrd="3" destOrd="0" presId="urn:microsoft.com/office/officeart/2018/2/layout/IconVerticalSolidList"/>
    <dgm:cxn modelId="{4DDE6E42-D3C3-4A98-8A49-5AE846302DE3}" type="presParOf" srcId="{F61A76CE-62FC-459A-A911-9BFE8A617C11}" destId="{BF16DEAA-2416-439E-BC79-BEF90619B1AB}" srcOrd="4" destOrd="0" presId="urn:microsoft.com/office/officeart/2018/2/layout/IconVerticalSolidList"/>
    <dgm:cxn modelId="{131B27A4-E253-43E8-AC33-A699F8EDC4CD}" type="presParOf" srcId="{BF16DEAA-2416-439E-BC79-BEF90619B1AB}" destId="{2995B020-034E-4F52-9292-1C3AB8388DC5}" srcOrd="0" destOrd="0" presId="urn:microsoft.com/office/officeart/2018/2/layout/IconVerticalSolidList"/>
    <dgm:cxn modelId="{73D50E67-ABB4-468A-B420-0A9DB52EE76A}" type="presParOf" srcId="{BF16DEAA-2416-439E-BC79-BEF90619B1AB}" destId="{620F7782-5EBA-4AC0-8E46-7D931089781B}" srcOrd="1" destOrd="0" presId="urn:microsoft.com/office/officeart/2018/2/layout/IconVerticalSolidList"/>
    <dgm:cxn modelId="{51DBC8A2-23AA-4370-9CF1-F290E72C8971}" type="presParOf" srcId="{BF16DEAA-2416-439E-BC79-BEF90619B1AB}" destId="{E4E6AFFE-E16A-4DAB-A8D6-9F595BBD5D12}" srcOrd="2" destOrd="0" presId="urn:microsoft.com/office/officeart/2018/2/layout/IconVerticalSolidList"/>
    <dgm:cxn modelId="{6A8154EC-19ED-4F01-ADB6-F7091458C06A}" type="presParOf" srcId="{BF16DEAA-2416-439E-BC79-BEF90619B1AB}" destId="{605E8C6A-E409-4A6C-AD07-403772C1DD8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061CA0E0-01CE-45BD-ABD6-4B411281DE4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834CD26-FF34-4097-AE80-9FBE680BD8BB}">
      <dgm:prSet phldrT="[Text]" phldr="0"/>
      <dgm:spPr/>
      <dgm:t>
        <a:bodyPr/>
        <a:lstStyle/>
        <a:p>
          <a:r>
            <a:rPr lang="en-US" err="1"/>
            <a:t>LogicBlox</a:t>
          </a:r>
        </a:p>
      </dgm:t>
    </dgm:pt>
    <dgm:pt modelId="{ABBF61F6-C5B7-4149-8BBB-747BA374DE99}" type="parTrans" cxnId="{F09DE0F8-18A3-4287-8A8E-313736ADC4CA}">
      <dgm:prSet/>
      <dgm:spPr/>
      <dgm:t>
        <a:bodyPr/>
        <a:lstStyle/>
        <a:p>
          <a:endParaRPr lang="en-US"/>
        </a:p>
      </dgm:t>
    </dgm:pt>
    <dgm:pt modelId="{F112F243-7CFC-4740-A5FC-66AEDCCF0D85}" type="sibTrans" cxnId="{F09DE0F8-18A3-4287-8A8E-313736ADC4CA}">
      <dgm:prSet/>
      <dgm:spPr/>
      <dgm:t>
        <a:bodyPr/>
        <a:lstStyle/>
        <a:p>
          <a:endParaRPr lang="en-US"/>
        </a:p>
      </dgm:t>
    </dgm:pt>
    <dgm:pt modelId="{FD08EFE3-EB55-4015-87A0-E2989C3CC0A1}">
      <dgm:prSet phldrT="[Text]" phldr="0"/>
      <dgm:spPr/>
      <dgm:t>
        <a:bodyPr/>
        <a:lstStyle/>
        <a:p>
          <a:r>
            <a:rPr lang="en-US"/>
            <a:t>Soufflé</a:t>
          </a:r>
        </a:p>
      </dgm:t>
    </dgm:pt>
    <dgm:pt modelId="{36A69BE9-E23D-415D-B1E8-ABF4182068A5}" type="parTrans" cxnId="{B1BAE2AA-B763-42BC-B769-A583DDBAA701}">
      <dgm:prSet/>
      <dgm:spPr/>
      <dgm:t>
        <a:bodyPr/>
        <a:lstStyle/>
        <a:p>
          <a:endParaRPr lang="en-US"/>
        </a:p>
      </dgm:t>
    </dgm:pt>
    <dgm:pt modelId="{8AEC487F-09D9-40E9-8555-8055FD4EABC5}" type="sibTrans" cxnId="{B1BAE2AA-B763-42BC-B769-A583DDBAA701}">
      <dgm:prSet/>
      <dgm:spPr/>
      <dgm:t>
        <a:bodyPr/>
        <a:lstStyle/>
        <a:p>
          <a:endParaRPr lang="en-US"/>
        </a:p>
      </dgm:t>
    </dgm:pt>
    <dgm:pt modelId="{11B0367F-6051-4C7A-A183-002895DB0BA1}">
      <dgm:prSet phldrT="[Text]" phldr="0"/>
      <dgm:spPr/>
      <dgm:t>
        <a:bodyPr/>
        <a:lstStyle/>
        <a:p>
          <a:r>
            <a:rPr lang="en-US" err="1"/>
            <a:t>RadLog</a:t>
          </a:r>
        </a:p>
      </dgm:t>
    </dgm:pt>
    <dgm:pt modelId="{438E0363-71AD-4EE7-BF7D-A0680ABE052B}" type="parTrans" cxnId="{AAA11B81-3136-4452-869A-CB378D4B3438}">
      <dgm:prSet/>
      <dgm:spPr/>
      <dgm:t>
        <a:bodyPr/>
        <a:lstStyle/>
        <a:p>
          <a:endParaRPr lang="en-US"/>
        </a:p>
      </dgm:t>
    </dgm:pt>
    <dgm:pt modelId="{2135F8EC-2464-404C-896E-02C4BEF81EC7}" type="sibTrans" cxnId="{AAA11B81-3136-4452-869A-CB378D4B3438}">
      <dgm:prSet/>
      <dgm:spPr/>
      <dgm:t>
        <a:bodyPr/>
        <a:lstStyle/>
        <a:p>
          <a:endParaRPr lang="en-US"/>
        </a:p>
      </dgm:t>
    </dgm:pt>
    <dgm:pt modelId="{B264714B-8F68-4BD4-BC6D-1888A4C1DC71}">
      <dgm:prSet phldr="0"/>
      <dgm:spPr/>
      <dgm:t>
        <a:bodyPr/>
        <a:lstStyle/>
        <a:p>
          <a:r>
            <a:rPr lang="en-US"/>
            <a:t>PRAM</a:t>
          </a:r>
          <a:endParaRPr lang="en-US">
            <a:latin typeface="Proxima Nova Bl"/>
          </a:endParaRPr>
        </a:p>
      </dgm:t>
    </dgm:pt>
    <dgm:pt modelId="{D9A35317-07FD-48E3-B971-5860AC0E3992}" type="parTrans" cxnId="{2B3ECEA6-DD31-4905-9EED-8791A7231042}">
      <dgm:prSet/>
      <dgm:spPr/>
    </dgm:pt>
    <dgm:pt modelId="{96E9ADBE-0F5F-40C5-A193-D1CF3566F751}" type="sibTrans" cxnId="{2B3ECEA6-DD31-4905-9EED-8791A7231042}">
      <dgm:prSet/>
      <dgm:spPr/>
    </dgm:pt>
    <dgm:pt modelId="{A7866F68-0D02-42BD-9DB0-535AAB051226}">
      <dgm:prSet phldr="0"/>
      <dgm:spPr/>
      <dgm:t>
        <a:bodyPr/>
        <a:lstStyle/>
        <a:p>
          <a:r>
            <a:rPr lang="en-US"/>
            <a:t>SLOG</a:t>
          </a:r>
          <a:endParaRPr lang="en-US">
            <a:latin typeface="Proxima Nova Bl"/>
          </a:endParaRPr>
        </a:p>
      </dgm:t>
    </dgm:pt>
    <dgm:pt modelId="{76F6E008-ABC3-4A15-A8D7-2CBF9E11AD02}" type="parTrans" cxnId="{A5143BEE-6FCD-4001-B6DD-D9C22C44A640}">
      <dgm:prSet/>
      <dgm:spPr/>
    </dgm:pt>
    <dgm:pt modelId="{204DF223-CDA9-48B1-A163-8E8414B21122}" type="sibTrans" cxnId="{A5143BEE-6FCD-4001-B6DD-D9C22C44A640}">
      <dgm:prSet/>
      <dgm:spPr/>
    </dgm:pt>
    <dgm:pt modelId="{C354FD51-A229-46B5-8CA5-A89FCEE4D7BF}" type="pres">
      <dgm:prSet presAssocID="{061CA0E0-01CE-45BD-ABD6-4B411281DE49}" presName="linear" presStyleCnt="0">
        <dgm:presLayoutVars>
          <dgm:dir/>
          <dgm:animLvl val="lvl"/>
          <dgm:resizeHandles val="exact"/>
        </dgm:presLayoutVars>
      </dgm:prSet>
      <dgm:spPr/>
    </dgm:pt>
    <dgm:pt modelId="{13DCF029-3AAF-4C02-A67F-60D7CB31EA12}" type="pres">
      <dgm:prSet presAssocID="{4834CD26-FF34-4097-AE80-9FBE680BD8BB}" presName="parentLin" presStyleCnt="0"/>
      <dgm:spPr/>
    </dgm:pt>
    <dgm:pt modelId="{D2003634-4477-4611-9E95-6B4A641DBF5D}" type="pres">
      <dgm:prSet presAssocID="{4834CD26-FF34-4097-AE80-9FBE680BD8BB}" presName="parentLeftMargin" presStyleLbl="node1" presStyleIdx="0" presStyleCnt="5"/>
      <dgm:spPr/>
    </dgm:pt>
    <dgm:pt modelId="{6F3A676E-E5AD-40EC-BE18-20BE14E50422}" type="pres">
      <dgm:prSet presAssocID="{4834CD26-FF34-4097-AE80-9FBE680BD8BB}" presName="parentText" presStyleLbl="node1" presStyleIdx="0" presStyleCnt="5">
        <dgm:presLayoutVars>
          <dgm:chMax val="0"/>
          <dgm:bulletEnabled val="1"/>
        </dgm:presLayoutVars>
      </dgm:prSet>
      <dgm:spPr/>
    </dgm:pt>
    <dgm:pt modelId="{E48A3669-8903-4D55-A073-C0338A6CCA11}" type="pres">
      <dgm:prSet presAssocID="{4834CD26-FF34-4097-AE80-9FBE680BD8BB}" presName="negativeSpace" presStyleCnt="0"/>
      <dgm:spPr/>
    </dgm:pt>
    <dgm:pt modelId="{06FCEE2C-F035-4DB5-BFC9-B1EEC919C309}" type="pres">
      <dgm:prSet presAssocID="{4834CD26-FF34-4097-AE80-9FBE680BD8BB}" presName="childText" presStyleLbl="conFgAcc1" presStyleIdx="0" presStyleCnt="5">
        <dgm:presLayoutVars>
          <dgm:bulletEnabled val="1"/>
        </dgm:presLayoutVars>
      </dgm:prSet>
      <dgm:spPr/>
    </dgm:pt>
    <dgm:pt modelId="{7E42160F-F11E-41F3-AC5E-04AC2E127216}" type="pres">
      <dgm:prSet presAssocID="{F112F243-7CFC-4740-A5FC-66AEDCCF0D85}" presName="spaceBetweenRectangles" presStyleCnt="0"/>
      <dgm:spPr/>
    </dgm:pt>
    <dgm:pt modelId="{B41B2651-AEF5-43C9-AAD2-46565DB7C7DA}" type="pres">
      <dgm:prSet presAssocID="{FD08EFE3-EB55-4015-87A0-E2989C3CC0A1}" presName="parentLin" presStyleCnt="0"/>
      <dgm:spPr/>
    </dgm:pt>
    <dgm:pt modelId="{6AACB8C9-951F-4325-88FD-39B317EABDA4}" type="pres">
      <dgm:prSet presAssocID="{FD08EFE3-EB55-4015-87A0-E2989C3CC0A1}" presName="parentLeftMargin" presStyleLbl="node1" presStyleIdx="0" presStyleCnt="5"/>
      <dgm:spPr/>
    </dgm:pt>
    <dgm:pt modelId="{F8EDD4B3-9BDA-4A25-859D-363BCB0D76F2}" type="pres">
      <dgm:prSet presAssocID="{FD08EFE3-EB55-4015-87A0-E2989C3CC0A1}" presName="parentText" presStyleLbl="node1" presStyleIdx="1" presStyleCnt="5">
        <dgm:presLayoutVars>
          <dgm:chMax val="0"/>
          <dgm:bulletEnabled val="1"/>
        </dgm:presLayoutVars>
      </dgm:prSet>
      <dgm:spPr/>
    </dgm:pt>
    <dgm:pt modelId="{3D793A58-9431-46ED-89B3-76FD1DA30688}" type="pres">
      <dgm:prSet presAssocID="{FD08EFE3-EB55-4015-87A0-E2989C3CC0A1}" presName="negativeSpace" presStyleCnt="0"/>
      <dgm:spPr/>
    </dgm:pt>
    <dgm:pt modelId="{E0620206-B2C8-4DFC-ABB9-433FBA8DC969}" type="pres">
      <dgm:prSet presAssocID="{FD08EFE3-EB55-4015-87A0-E2989C3CC0A1}" presName="childText" presStyleLbl="conFgAcc1" presStyleIdx="1" presStyleCnt="5">
        <dgm:presLayoutVars>
          <dgm:bulletEnabled val="1"/>
        </dgm:presLayoutVars>
      </dgm:prSet>
      <dgm:spPr/>
    </dgm:pt>
    <dgm:pt modelId="{3C2429FB-3117-4223-ADA7-EC883561AD8B}" type="pres">
      <dgm:prSet presAssocID="{8AEC487F-09D9-40E9-8555-8055FD4EABC5}" presName="spaceBetweenRectangles" presStyleCnt="0"/>
      <dgm:spPr/>
    </dgm:pt>
    <dgm:pt modelId="{A7DC3119-EF17-4AE2-899A-5AB53EABAE7A}" type="pres">
      <dgm:prSet presAssocID="{11B0367F-6051-4C7A-A183-002895DB0BA1}" presName="parentLin" presStyleCnt="0"/>
      <dgm:spPr/>
    </dgm:pt>
    <dgm:pt modelId="{EE398B3E-7C04-4EB4-8870-C55AA9E7887D}" type="pres">
      <dgm:prSet presAssocID="{11B0367F-6051-4C7A-A183-002895DB0BA1}" presName="parentLeftMargin" presStyleLbl="node1" presStyleIdx="1" presStyleCnt="5"/>
      <dgm:spPr/>
    </dgm:pt>
    <dgm:pt modelId="{E498662F-C0D8-44AE-97D6-2B984C586104}" type="pres">
      <dgm:prSet presAssocID="{11B0367F-6051-4C7A-A183-002895DB0BA1}" presName="parentText" presStyleLbl="node1" presStyleIdx="2" presStyleCnt="5">
        <dgm:presLayoutVars>
          <dgm:chMax val="0"/>
          <dgm:bulletEnabled val="1"/>
        </dgm:presLayoutVars>
      </dgm:prSet>
      <dgm:spPr/>
    </dgm:pt>
    <dgm:pt modelId="{C601AB07-1162-459F-97FC-79B7FDCEF21E}" type="pres">
      <dgm:prSet presAssocID="{11B0367F-6051-4C7A-A183-002895DB0BA1}" presName="negativeSpace" presStyleCnt="0"/>
      <dgm:spPr/>
    </dgm:pt>
    <dgm:pt modelId="{96E5ED62-6EF7-475E-9D5E-138E7B5355DB}" type="pres">
      <dgm:prSet presAssocID="{11B0367F-6051-4C7A-A183-002895DB0BA1}" presName="childText" presStyleLbl="conFgAcc1" presStyleIdx="2" presStyleCnt="5">
        <dgm:presLayoutVars>
          <dgm:bulletEnabled val="1"/>
        </dgm:presLayoutVars>
      </dgm:prSet>
      <dgm:spPr/>
    </dgm:pt>
    <dgm:pt modelId="{80CB4EDB-B0B2-4398-811C-C3CA33974AC0}" type="pres">
      <dgm:prSet presAssocID="{2135F8EC-2464-404C-896E-02C4BEF81EC7}" presName="spaceBetweenRectangles" presStyleCnt="0"/>
      <dgm:spPr/>
    </dgm:pt>
    <dgm:pt modelId="{E6149217-BD36-4859-94D0-5F1FF264DD07}" type="pres">
      <dgm:prSet presAssocID="{B264714B-8F68-4BD4-BC6D-1888A4C1DC71}" presName="parentLin" presStyleCnt="0"/>
      <dgm:spPr/>
    </dgm:pt>
    <dgm:pt modelId="{7D4AA7B8-2DE1-4765-9DA4-F6E6E5BC153E}" type="pres">
      <dgm:prSet presAssocID="{B264714B-8F68-4BD4-BC6D-1888A4C1DC71}" presName="parentLeftMargin" presStyleLbl="node1" presStyleIdx="2" presStyleCnt="5"/>
      <dgm:spPr/>
    </dgm:pt>
    <dgm:pt modelId="{6B004A81-3611-47BB-A3C9-7F36DBC924D1}" type="pres">
      <dgm:prSet presAssocID="{B264714B-8F68-4BD4-BC6D-1888A4C1DC71}" presName="parentText" presStyleLbl="node1" presStyleIdx="3" presStyleCnt="5">
        <dgm:presLayoutVars>
          <dgm:chMax val="0"/>
          <dgm:bulletEnabled val="1"/>
        </dgm:presLayoutVars>
      </dgm:prSet>
      <dgm:spPr/>
    </dgm:pt>
    <dgm:pt modelId="{8F61D149-9840-4AA2-987B-A8BB96F634AB}" type="pres">
      <dgm:prSet presAssocID="{B264714B-8F68-4BD4-BC6D-1888A4C1DC71}" presName="negativeSpace" presStyleCnt="0"/>
      <dgm:spPr/>
    </dgm:pt>
    <dgm:pt modelId="{A7EAF4C1-DC11-4FD8-8B38-D5ED934A9321}" type="pres">
      <dgm:prSet presAssocID="{B264714B-8F68-4BD4-BC6D-1888A4C1DC71}" presName="childText" presStyleLbl="conFgAcc1" presStyleIdx="3" presStyleCnt="5">
        <dgm:presLayoutVars>
          <dgm:bulletEnabled val="1"/>
        </dgm:presLayoutVars>
      </dgm:prSet>
      <dgm:spPr/>
    </dgm:pt>
    <dgm:pt modelId="{1DC5A914-6C5F-4E78-88B1-C35F6B5F2679}" type="pres">
      <dgm:prSet presAssocID="{96E9ADBE-0F5F-40C5-A193-D1CF3566F751}" presName="spaceBetweenRectangles" presStyleCnt="0"/>
      <dgm:spPr/>
    </dgm:pt>
    <dgm:pt modelId="{25AB0A3A-2912-4CA8-B095-6DD652BE9710}" type="pres">
      <dgm:prSet presAssocID="{A7866F68-0D02-42BD-9DB0-535AAB051226}" presName="parentLin" presStyleCnt="0"/>
      <dgm:spPr/>
    </dgm:pt>
    <dgm:pt modelId="{1DF4092D-DF66-42C4-9E68-7539372BD1BB}" type="pres">
      <dgm:prSet presAssocID="{A7866F68-0D02-42BD-9DB0-535AAB051226}" presName="parentLeftMargin" presStyleLbl="node1" presStyleIdx="3" presStyleCnt="5"/>
      <dgm:spPr/>
    </dgm:pt>
    <dgm:pt modelId="{7E70F460-E9A0-4048-ADEC-03378BDFEE18}" type="pres">
      <dgm:prSet presAssocID="{A7866F68-0D02-42BD-9DB0-535AAB051226}" presName="parentText" presStyleLbl="node1" presStyleIdx="4" presStyleCnt="5">
        <dgm:presLayoutVars>
          <dgm:chMax val="0"/>
          <dgm:bulletEnabled val="1"/>
        </dgm:presLayoutVars>
      </dgm:prSet>
      <dgm:spPr/>
    </dgm:pt>
    <dgm:pt modelId="{D17AE159-1A64-4ECD-A776-49E9075133A3}" type="pres">
      <dgm:prSet presAssocID="{A7866F68-0D02-42BD-9DB0-535AAB051226}" presName="negativeSpace" presStyleCnt="0"/>
      <dgm:spPr/>
    </dgm:pt>
    <dgm:pt modelId="{E69403F5-3C2B-469C-812A-7C1018ED0A22}" type="pres">
      <dgm:prSet presAssocID="{A7866F68-0D02-42BD-9DB0-535AAB051226}" presName="childText" presStyleLbl="conFgAcc1" presStyleIdx="4" presStyleCnt="5">
        <dgm:presLayoutVars>
          <dgm:bulletEnabled val="1"/>
        </dgm:presLayoutVars>
      </dgm:prSet>
      <dgm:spPr/>
    </dgm:pt>
  </dgm:ptLst>
  <dgm:cxnLst>
    <dgm:cxn modelId="{DEE7200F-1AB1-4A02-B2F9-E39C5CDFE82F}" type="presOf" srcId="{11B0367F-6051-4C7A-A183-002895DB0BA1}" destId="{EE398B3E-7C04-4EB4-8870-C55AA9E7887D}" srcOrd="0" destOrd="0" presId="urn:microsoft.com/office/officeart/2005/8/layout/list1"/>
    <dgm:cxn modelId="{62871115-E1EB-4286-AD8C-12972E914258}" type="presOf" srcId="{11B0367F-6051-4C7A-A183-002895DB0BA1}" destId="{E498662F-C0D8-44AE-97D6-2B984C586104}" srcOrd="1" destOrd="0" presId="urn:microsoft.com/office/officeart/2005/8/layout/list1"/>
    <dgm:cxn modelId="{0A6D6B18-7782-498A-AA72-60A67C1321DB}" type="presOf" srcId="{4834CD26-FF34-4097-AE80-9FBE680BD8BB}" destId="{6F3A676E-E5AD-40EC-BE18-20BE14E50422}" srcOrd="1" destOrd="0" presId="urn:microsoft.com/office/officeart/2005/8/layout/list1"/>
    <dgm:cxn modelId="{0BEF9A3B-0689-4C4F-B32F-65AAF863D225}" type="presOf" srcId="{061CA0E0-01CE-45BD-ABD6-4B411281DE49}" destId="{C354FD51-A229-46B5-8CA5-A89FCEE4D7BF}" srcOrd="0" destOrd="0" presId="urn:microsoft.com/office/officeart/2005/8/layout/list1"/>
    <dgm:cxn modelId="{83AD3341-D758-4E50-A6AA-776C291704F4}" type="presOf" srcId="{4834CD26-FF34-4097-AE80-9FBE680BD8BB}" destId="{D2003634-4477-4611-9E95-6B4A641DBF5D}" srcOrd="0" destOrd="0" presId="urn:microsoft.com/office/officeart/2005/8/layout/list1"/>
    <dgm:cxn modelId="{2A58904D-EFB9-42A4-B732-98B01AF1B17F}" type="presOf" srcId="{B264714B-8F68-4BD4-BC6D-1888A4C1DC71}" destId="{7D4AA7B8-2DE1-4765-9DA4-F6E6E5BC153E}" srcOrd="0" destOrd="0" presId="urn:microsoft.com/office/officeart/2005/8/layout/list1"/>
    <dgm:cxn modelId="{AAA11B81-3136-4452-869A-CB378D4B3438}" srcId="{061CA0E0-01CE-45BD-ABD6-4B411281DE49}" destId="{11B0367F-6051-4C7A-A183-002895DB0BA1}" srcOrd="2" destOrd="0" parTransId="{438E0363-71AD-4EE7-BF7D-A0680ABE052B}" sibTransId="{2135F8EC-2464-404C-896E-02C4BEF81EC7}"/>
    <dgm:cxn modelId="{8858AA9F-842B-4C2B-AE9A-3F936506CEA2}" type="presOf" srcId="{FD08EFE3-EB55-4015-87A0-E2989C3CC0A1}" destId="{F8EDD4B3-9BDA-4A25-859D-363BCB0D76F2}" srcOrd="1" destOrd="0" presId="urn:microsoft.com/office/officeart/2005/8/layout/list1"/>
    <dgm:cxn modelId="{2B3ECEA6-DD31-4905-9EED-8791A7231042}" srcId="{061CA0E0-01CE-45BD-ABD6-4B411281DE49}" destId="{B264714B-8F68-4BD4-BC6D-1888A4C1DC71}" srcOrd="3" destOrd="0" parTransId="{D9A35317-07FD-48E3-B971-5860AC0E3992}" sibTransId="{96E9ADBE-0F5F-40C5-A193-D1CF3566F751}"/>
    <dgm:cxn modelId="{B1BAE2AA-B763-42BC-B769-A583DDBAA701}" srcId="{061CA0E0-01CE-45BD-ABD6-4B411281DE49}" destId="{FD08EFE3-EB55-4015-87A0-E2989C3CC0A1}" srcOrd="1" destOrd="0" parTransId="{36A69BE9-E23D-415D-B1E8-ABF4182068A5}" sibTransId="{8AEC487F-09D9-40E9-8555-8055FD4EABC5}"/>
    <dgm:cxn modelId="{5B6C12BA-92E4-476D-BDF4-886852B4028A}" type="presOf" srcId="{B264714B-8F68-4BD4-BC6D-1888A4C1DC71}" destId="{6B004A81-3611-47BB-A3C9-7F36DBC924D1}" srcOrd="1" destOrd="0" presId="urn:microsoft.com/office/officeart/2005/8/layout/list1"/>
    <dgm:cxn modelId="{0E9E2ACB-F14E-4EBF-9BA8-5DA205E78648}" type="presOf" srcId="{FD08EFE3-EB55-4015-87A0-E2989C3CC0A1}" destId="{6AACB8C9-951F-4325-88FD-39B317EABDA4}" srcOrd="0" destOrd="0" presId="urn:microsoft.com/office/officeart/2005/8/layout/list1"/>
    <dgm:cxn modelId="{747124D3-6B27-4A2D-B863-4391CF576430}" type="presOf" srcId="{A7866F68-0D02-42BD-9DB0-535AAB051226}" destId="{1DF4092D-DF66-42C4-9E68-7539372BD1BB}" srcOrd="0" destOrd="0" presId="urn:microsoft.com/office/officeart/2005/8/layout/list1"/>
    <dgm:cxn modelId="{93A3D8D3-5CD8-47CB-916E-FF1F848C57FB}" type="presOf" srcId="{A7866F68-0D02-42BD-9DB0-535AAB051226}" destId="{7E70F460-E9A0-4048-ADEC-03378BDFEE18}" srcOrd="1" destOrd="0" presId="urn:microsoft.com/office/officeart/2005/8/layout/list1"/>
    <dgm:cxn modelId="{A5143BEE-6FCD-4001-B6DD-D9C22C44A640}" srcId="{061CA0E0-01CE-45BD-ABD6-4B411281DE49}" destId="{A7866F68-0D02-42BD-9DB0-535AAB051226}" srcOrd="4" destOrd="0" parTransId="{76F6E008-ABC3-4A15-A8D7-2CBF9E11AD02}" sibTransId="{204DF223-CDA9-48B1-A163-8E8414B21122}"/>
    <dgm:cxn modelId="{F09DE0F8-18A3-4287-8A8E-313736ADC4CA}" srcId="{061CA0E0-01CE-45BD-ABD6-4B411281DE49}" destId="{4834CD26-FF34-4097-AE80-9FBE680BD8BB}" srcOrd="0" destOrd="0" parTransId="{ABBF61F6-C5B7-4149-8BBB-747BA374DE99}" sibTransId="{F112F243-7CFC-4740-A5FC-66AEDCCF0D85}"/>
    <dgm:cxn modelId="{D876B445-0E8E-4868-9D96-C6071BEA59AA}" type="presParOf" srcId="{C354FD51-A229-46B5-8CA5-A89FCEE4D7BF}" destId="{13DCF029-3AAF-4C02-A67F-60D7CB31EA12}" srcOrd="0" destOrd="0" presId="urn:microsoft.com/office/officeart/2005/8/layout/list1"/>
    <dgm:cxn modelId="{EE148863-56E7-4B29-9A35-936547AEDE14}" type="presParOf" srcId="{13DCF029-3AAF-4C02-A67F-60D7CB31EA12}" destId="{D2003634-4477-4611-9E95-6B4A641DBF5D}" srcOrd="0" destOrd="0" presId="urn:microsoft.com/office/officeart/2005/8/layout/list1"/>
    <dgm:cxn modelId="{C5602640-9390-4E6F-8644-AE482A257C70}" type="presParOf" srcId="{13DCF029-3AAF-4C02-A67F-60D7CB31EA12}" destId="{6F3A676E-E5AD-40EC-BE18-20BE14E50422}" srcOrd="1" destOrd="0" presId="urn:microsoft.com/office/officeart/2005/8/layout/list1"/>
    <dgm:cxn modelId="{49B524ED-32BB-42F0-AFD5-F5C4C1FE06D0}" type="presParOf" srcId="{C354FD51-A229-46B5-8CA5-A89FCEE4D7BF}" destId="{E48A3669-8903-4D55-A073-C0338A6CCA11}" srcOrd="1" destOrd="0" presId="urn:microsoft.com/office/officeart/2005/8/layout/list1"/>
    <dgm:cxn modelId="{520D6FA6-728F-4B51-9987-E22EACA1F3DF}" type="presParOf" srcId="{C354FD51-A229-46B5-8CA5-A89FCEE4D7BF}" destId="{06FCEE2C-F035-4DB5-BFC9-B1EEC919C309}" srcOrd="2" destOrd="0" presId="urn:microsoft.com/office/officeart/2005/8/layout/list1"/>
    <dgm:cxn modelId="{49773D3A-B47B-4C06-B39A-14DDA64EAF25}" type="presParOf" srcId="{C354FD51-A229-46B5-8CA5-A89FCEE4D7BF}" destId="{7E42160F-F11E-41F3-AC5E-04AC2E127216}" srcOrd="3" destOrd="0" presId="urn:microsoft.com/office/officeart/2005/8/layout/list1"/>
    <dgm:cxn modelId="{1EA718EE-0B67-4862-9314-F062F0C8C71A}" type="presParOf" srcId="{C354FD51-A229-46B5-8CA5-A89FCEE4D7BF}" destId="{B41B2651-AEF5-43C9-AAD2-46565DB7C7DA}" srcOrd="4" destOrd="0" presId="urn:microsoft.com/office/officeart/2005/8/layout/list1"/>
    <dgm:cxn modelId="{B1A49791-EE68-4C69-A251-51B18710EB79}" type="presParOf" srcId="{B41B2651-AEF5-43C9-AAD2-46565DB7C7DA}" destId="{6AACB8C9-951F-4325-88FD-39B317EABDA4}" srcOrd="0" destOrd="0" presId="urn:microsoft.com/office/officeart/2005/8/layout/list1"/>
    <dgm:cxn modelId="{59EF0134-D6BA-47AB-B2E6-FF0D5353527D}" type="presParOf" srcId="{B41B2651-AEF5-43C9-AAD2-46565DB7C7DA}" destId="{F8EDD4B3-9BDA-4A25-859D-363BCB0D76F2}" srcOrd="1" destOrd="0" presId="urn:microsoft.com/office/officeart/2005/8/layout/list1"/>
    <dgm:cxn modelId="{5CC52F50-4989-41A9-A55E-9C508312B78A}" type="presParOf" srcId="{C354FD51-A229-46B5-8CA5-A89FCEE4D7BF}" destId="{3D793A58-9431-46ED-89B3-76FD1DA30688}" srcOrd="5" destOrd="0" presId="urn:microsoft.com/office/officeart/2005/8/layout/list1"/>
    <dgm:cxn modelId="{FB597125-EC57-42F5-BB84-8E5C082B0D44}" type="presParOf" srcId="{C354FD51-A229-46B5-8CA5-A89FCEE4D7BF}" destId="{E0620206-B2C8-4DFC-ABB9-433FBA8DC969}" srcOrd="6" destOrd="0" presId="urn:microsoft.com/office/officeart/2005/8/layout/list1"/>
    <dgm:cxn modelId="{DE7D3A8B-38EE-41C8-9525-89ED2EEDA1D9}" type="presParOf" srcId="{C354FD51-A229-46B5-8CA5-A89FCEE4D7BF}" destId="{3C2429FB-3117-4223-ADA7-EC883561AD8B}" srcOrd="7" destOrd="0" presId="urn:microsoft.com/office/officeart/2005/8/layout/list1"/>
    <dgm:cxn modelId="{1B09A4E2-3C66-4DDA-9149-41756BF63588}" type="presParOf" srcId="{C354FD51-A229-46B5-8CA5-A89FCEE4D7BF}" destId="{A7DC3119-EF17-4AE2-899A-5AB53EABAE7A}" srcOrd="8" destOrd="0" presId="urn:microsoft.com/office/officeart/2005/8/layout/list1"/>
    <dgm:cxn modelId="{9F12EACC-099B-4F6B-BFD4-DDD0DAFD6473}" type="presParOf" srcId="{A7DC3119-EF17-4AE2-899A-5AB53EABAE7A}" destId="{EE398B3E-7C04-4EB4-8870-C55AA9E7887D}" srcOrd="0" destOrd="0" presId="urn:microsoft.com/office/officeart/2005/8/layout/list1"/>
    <dgm:cxn modelId="{44C0BF57-608C-4C50-97A6-7F291935C239}" type="presParOf" srcId="{A7DC3119-EF17-4AE2-899A-5AB53EABAE7A}" destId="{E498662F-C0D8-44AE-97D6-2B984C586104}" srcOrd="1" destOrd="0" presId="urn:microsoft.com/office/officeart/2005/8/layout/list1"/>
    <dgm:cxn modelId="{9BE0C89E-1825-44C3-BE1A-E6372393EBFF}" type="presParOf" srcId="{C354FD51-A229-46B5-8CA5-A89FCEE4D7BF}" destId="{C601AB07-1162-459F-97FC-79B7FDCEF21E}" srcOrd="9" destOrd="0" presId="urn:microsoft.com/office/officeart/2005/8/layout/list1"/>
    <dgm:cxn modelId="{2B8E6619-0A05-40A0-8C40-CE49B9CAD295}" type="presParOf" srcId="{C354FD51-A229-46B5-8CA5-A89FCEE4D7BF}" destId="{96E5ED62-6EF7-475E-9D5E-138E7B5355DB}" srcOrd="10" destOrd="0" presId="urn:microsoft.com/office/officeart/2005/8/layout/list1"/>
    <dgm:cxn modelId="{EDBA299A-B697-4EEE-A16E-013D74EE4FEE}" type="presParOf" srcId="{C354FD51-A229-46B5-8CA5-A89FCEE4D7BF}" destId="{80CB4EDB-B0B2-4398-811C-C3CA33974AC0}" srcOrd="11" destOrd="0" presId="urn:microsoft.com/office/officeart/2005/8/layout/list1"/>
    <dgm:cxn modelId="{86F1F332-F9DC-4B4D-A733-7EC8A8B37789}" type="presParOf" srcId="{C354FD51-A229-46B5-8CA5-A89FCEE4D7BF}" destId="{E6149217-BD36-4859-94D0-5F1FF264DD07}" srcOrd="12" destOrd="0" presId="urn:microsoft.com/office/officeart/2005/8/layout/list1"/>
    <dgm:cxn modelId="{7C0836D9-989A-43E2-855E-BFF9D7D01215}" type="presParOf" srcId="{E6149217-BD36-4859-94D0-5F1FF264DD07}" destId="{7D4AA7B8-2DE1-4765-9DA4-F6E6E5BC153E}" srcOrd="0" destOrd="0" presId="urn:microsoft.com/office/officeart/2005/8/layout/list1"/>
    <dgm:cxn modelId="{8012B592-56A2-4087-90FA-2C65D00FEC9F}" type="presParOf" srcId="{E6149217-BD36-4859-94D0-5F1FF264DD07}" destId="{6B004A81-3611-47BB-A3C9-7F36DBC924D1}" srcOrd="1" destOrd="0" presId="urn:microsoft.com/office/officeart/2005/8/layout/list1"/>
    <dgm:cxn modelId="{D86350B9-DE9F-49D0-B7FB-210EAF383A6D}" type="presParOf" srcId="{C354FD51-A229-46B5-8CA5-A89FCEE4D7BF}" destId="{8F61D149-9840-4AA2-987B-A8BB96F634AB}" srcOrd="13" destOrd="0" presId="urn:microsoft.com/office/officeart/2005/8/layout/list1"/>
    <dgm:cxn modelId="{9035477D-CEF7-4BDF-8928-2DAB7772EC72}" type="presParOf" srcId="{C354FD51-A229-46B5-8CA5-A89FCEE4D7BF}" destId="{A7EAF4C1-DC11-4FD8-8B38-D5ED934A9321}" srcOrd="14" destOrd="0" presId="urn:microsoft.com/office/officeart/2005/8/layout/list1"/>
    <dgm:cxn modelId="{47421AC4-D85F-495A-BC72-018001D0EF2A}" type="presParOf" srcId="{C354FD51-A229-46B5-8CA5-A89FCEE4D7BF}" destId="{1DC5A914-6C5F-4E78-88B1-C35F6B5F2679}" srcOrd="15" destOrd="0" presId="urn:microsoft.com/office/officeart/2005/8/layout/list1"/>
    <dgm:cxn modelId="{A8B52B28-080A-48E7-85A5-60A6E580531F}" type="presParOf" srcId="{C354FD51-A229-46B5-8CA5-A89FCEE4D7BF}" destId="{25AB0A3A-2912-4CA8-B095-6DD652BE9710}" srcOrd="16" destOrd="0" presId="urn:microsoft.com/office/officeart/2005/8/layout/list1"/>
    <dgm:cxn modelId="{238A9426-40F5-4D3E-A37B-D75CF8C45B53}" type="presParOf" srcId="{25AB0A3A-2912-4CA8-B095-6DD652BE9710}" destId="{1DF4092D-DF66-42C4-9E68-7539372BD1BB}" srcOrd="0" destOrd="0" presId="urn:microsoft.com/office/officeart/2005/8/layout/list1"/>
    <dgm:cxn modelId="{0304FB74-910C-4481-AADA-DBD17D2AA48A}" type="presParOf" srcId="{25AB0A3A-2912-4CA8-B095-6DD652BE9710}" destId="{7E70F460-E9A0-4048-ADEC-03378BDFEE18}" srcOrd="1" destOrd="0" presId="urn:microsoft.com/office/officeart/2005/8/layout/list1"/>
    <dgm:cxn modelId="{4940CC23-5C21-436D-B0B8-9D7E4D9D934D}" type="presParOf" srcId="{C354FD51-A229-46B5-8CA5-A89FCEE4D7BF}" destId="{D17AE159-1A64-4ECD-A776-49E9075133A3}" srcOrd="17" destOrd="0" presId="urn:microsoft.com/office/officeart/2005/8/layout/list1"/>
    <dgm:cxn modelId="{30DACB0F-37E3-4B56-8E2B-5683FBD2D414}" type="presParOf" srcId="{C354FD51-A229-46B5-8CA5-A89FCEE4D7BF}" destId="{E69403F5-3C2B-469C-812A-7C1018ED0A2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429D3715-2E76-400F-8E1B-A81D0C360B7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ABFBC40-7EF6-44E0-8D57-B2027D46A1AC}">
      <dgm:prSet/>
      <dgm:spPr/>
      <dgm:t>
        <a:bodyPr/>
        <a:lstStyle/>
        <a:p>
          <a:r>
            <a:rPr lang="en-US" b="1" i="0"/>
            <a:t>Gradual advances in logic programming:</a:t>
          </a:r>
          <a:r>
            <a:rPr lang="en-US" b="0" i="0"/>
            <a:t> Advancement over the years</a:t>
          </a:r>
          <a:endParaRPr lang="en-US"/>
        </a:p>
      </dgm:t>
    </dgm:pt>
    <dgm:pt modelId="{832502EF-68B9-4CC8-BC73-2F0E3F1D8F00}" type="parTrans" cxnId="{2C97A502-8C3C-469C-B2BC-BABDEE655CE3}">
      <dgm:prSet/>
      <dgm:spPr/>
      <dgm:t>
        <a:bodyPr/>
        <a:lstStyle/>
        <a:p>
          <a:endParaRPr lang="en-US"/>
        </a:p>
      </dgm:t>
    </dgm:pt>
    <dgm:pt modelId="{D8B7498B-FEA4-4026-A6F1-70E62A34945A}" type="sibTrans" cxnId="{2C97A502-8C3C-469C-B2BC-BABDEE655CE3}">
      <dgm:prSet/>
      <dgm:spPr/>
      <dgm:t>
        <a:bodyPr/>
        <a:lstStyle/>
        <a:p>
          <a:endParaRPr lang="en-US"/>
        </a:p>
      </dgm:t>
    </dgm:pt>
    <dgm:pt modelId="{1C62AC59-104A-4987-98E5-F071D6768798}">
      <dgm:prSet/>
      <dgm:spPr/>
      <dgm:t>
        <a:bodyPr/>
        <a:lstStyle/>
        <a:p>
          <a:r>
            <a:rPr lang="en-US" b="1" i="0" err="1"/>
            <a:t>LogiQL</a:t>
          </a:r>
          <a:r>
            <a:rPr lang="en-US" b="1" i="0"/>
            <a:t> language</a:t>
          </a:r>
          <a:r>
            <a:rPr lang="en-US" b="0" i="0"/>
            <a:t>: Datalog-like, null-free</a:t>
          </a:r>
          <a:endParaRPr lang="en-US"/>
        </a:p>
      </dgm:t>
    </dgm:pt>
    <dgm:pt modelId="{A15E7BBF-C94A-455E-93F0-1F487B9DEB28}" type="parTrans" cxnId="{5AD927A1-9ADA-4C2E-86A8-883250089A34}">
      <dgm:prSet/>
      <dgm:spPr/>
      <dgm:t>
        <a:bodyPr/>
        <a:lstStyle/>
        <a:p>
          <a:endParaRPr lang="en-US"/>
        </a:p>
      </dgm:t>
    </dgm:pt>
    <dgm:pt modelId="{EF4914F1-4080-4EAF-948D-D38321063068}" type="sibTrans" cxnId="{5AD927A1-9ADA-4C2E-86A8-883250089A34}">
      <dgm:prSet/>
      <dgm:spPr/>
      <dgm:t>
        <a:bodyPr/>
        <a:lstStyle/>
        <a:p>
          <a:endParaRPr lang="en-US"/>
        </a:p>
      </dgm:t>
    </dgm:pt>
    <dgm:pt modelId="{3F0FCF53-BDF2-4E71-ACE5-DB12F4D18AEE}">
      <dgm:prSet/>
      <dgm:spPr/>
      <dgm:t>
        <a:bodyPr/>
        <a:lstStyle/>
        <a:p>
          <a:r>
            <a:rPr lang="en-US" b="1" i="0" err="1"/>
            <a:t>LogicBlox</a:t>
          </a:r>
          <a:r>
            <a:rPr lang="en-US" b="1" i="0"/>
            <a:t> system</a:t>
          </a:r>
          <a:r>
            <a:rPr lang="en-US" b="0" i="0"/>
            <a:t>: </a:t>
          </a:r>
          <a:r>
            <a:rPr lang="en-US" b="0" i="0">
              <a:latin typeface="Proxima Nova Bl"/>
            </a:rPr>
            <a:t>Mature</a:t>
          </a:r>
          <a:r>
            <a:rPr lang="en-US" b="0" i="0"/>
            <a:t>, enterprise-integrated</a:t>
          </a:r>
          <a:endParaRPr lang="en-US"/>
        </a:p>
      </dgm:t>
    </dgm:pt>
    <dgm:pt modelId="{0AD44127-53A6-4E06-86CA-E33077B8AE5E}" type="parTrans" cxnId="{8E463AD9-13D5-4DE8-B2B0-689331442F97}">
      <dgm:prSet/>
      <dgm:spPr/>
      <dgm:t>
        <a:bodyPr/>
        <a:lstStyle/>
        <a:p>
          <a:endParaRPr lang="en-US"/>
        </a:p>
      </dgm:t>
    </dgm:pt>
    <dgm:pt modelId="{8D160421-48CA-4289-9B1D-AA94B2B9E274}" type="sibTrans" cxnId="{8E463AD9-13D5-4DE8-B2B0-689331442F97}">
      <dgm:prSet/>
      <dgm:spPr/>
      <dgm:t>
        <a:bodyPr/>
        <a:lstStyle/>
        <a:p>
          <a:endParaRPr lang="en-US"/>
        </a:p>
      </dgm:t>
    </dgm:pt>
    <dgm:pt modelId="{436DC117-3212-4BB5-9F52-52592024BC6F}">
      <dgm:prSet/>
      <dgm:spPr/>
      <dgm:t>
        <a:bodyPr/>
        <a:lstStyle/>
        <a:p>
          <a:r>
            <a:rPr lang="en-US" b="1" i="0"/>
            <a:t>Massive financial benefits</a:t>
          </a:r>
          <a:r>
            <a:rPr lang="en-US" b="0" i="0"/>
            <a:t>: $300B in revenue for business analytics</a:t>
          </a:r>
          <a:endParaRPr lang="en-US"/>
        </a:p>
      </dgm:t>
    </dgm:pt>
    <dgm:pt modelId="{6208134E-B0B1-44F0-B8E2-973E8FC5463C}" type="parTrans" cxnId="{AC3E3C31-42B0-44F9-9CF0-E935975A6A6A}">
      <dgm:prSet/>
      <dgm:spPr/>
      <dgm:t>
        <a:bodyPr/>
        <a:lstStyle/>
        <a:p>
          <a:endParaRPr lang="en-US"/>
        </a:p>
      </dgm:t>
    </dgm:pt>
    <dgm:pt modelId="{682C7669-5155-44FE-AA7A-64032F126219}" type="sibTrans" cxnId="{AC3E3C31-42B0-44F9-9CF0-E935975A6A6A}">
      <dgm:prSet/>
      <dgm:spPr/>
      <dgm:t>
        <a:bodyPr/>
        <a:lstStyle/>
        <a:p>
          <a:endParaRPr lang="en-US"/>
        </a:p>
      </dgm:t>
    </dgm:pt>
    <dgm:pt modelId="{7100828D-116E-4AED-A103-600F22838FB3}" type="pres">
      <dgm:prSet presAssocID="{429D3715-2E76-400F-8E1B-A81D0C360B7E}" presName="root" presStyleCnt="0">
        <dgm:presLayoutVars>
          <dgm:dir/>
          <dgm:resizeHandles val="exact"/>
        </dgm:presLayoutVars>
      </dgm:prSet>
      <dgm:spPr/>
    </dgm:pt>
    <dgm:pt modelId="{FB34DE32-3B20-4F10-B115-91802B499C3F}" type="pres">
      <dgm:prSet presAssocID="{0ABFBC40-7EF6-44E0-8D57-B2027D46A1AC}" presName="compNode" presStyleCnt="0"/>
      <dgm:spPr/>
    </dgm:pt>
    <dgm:pt modelId="{62F382F7-BA52-4129-98A3-F30C144F43B2}" type="pres">
      <dgm:prSet presAssocID="{0ABFBC40-7EF6-44E0-8D57-B2027D46A1AC}" presName="bgRect" presStyleLbl="bgShp" presStyleIdx="0" presStyleCnt="4"/>
      <dgm:spPr/>
    </dgm:pt>
    <dgm:pt modelId="{9745E6C1-36CC-42B4-B6D7-74E906D7639D}" type="pres">
      <dgm:prSet presAssocID="{0ABFBC40-7EF6-44E0-8D57-B2027D46A1A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680086A7-7602-4FF8-B07D-DAFB587A1780}" type="pres">
      <dgm:prSet presAssocID="{0ABFBC40-7EF6-44E0-8D57-B2027D46A1AC}" presName="spaceRect" presStyleCnt="0"/>
      <dgm:spPr/>
    </dgm:pt>
    <dgm:pt modelId="{5E494DA5-DF31-4B0E-A39E-155A2075EEF0}" type="pres">
      <dgm:prSet presAssocID="{0ABFBC40-7EF6-44E0-8D57-B2027D46A1AC}" presName="parTx" presStyleLbl="revTx" presStyleIdx="0" presStyleCnt="4">
        <dgm:presLayoutVars>
          <dgm:chMax val="0"/>
          <dgm:chPref val="0"/>
        </dgm:presLayoutVars>
      </dgm:prSet>
      <dgm:spPr/>
    </dgm:pt>
    <dgm:pt modelId="{AB219661-EEE9-4842-9228-EF6628848C7C}" type="pres">
      <dgm:prSet presAssocID="{D8B7498B-FEA4-4026-A6F1-70E62A34945A}" presName="sibTrans" presStyleCnt="0"/>
      <dgm:spPr/>
    </dgm:pt>
    <dgm:pt modelId="{12814A6B-7336-4BB3-ABCE-25F639BD2066}" type="pres">
      <dgm:prSet presAssocID="{1C62AC59-104A-4987-98E5-F071D6768798}" presName="compNode" presStyleCnt="0"/>
      <dgm:spPr/>
    </dgm:pt>
    <dgm:pt modelId="{0E895497-CF75-4FB6-9B10-B560778F17D5}" type="pres">
      <dgm:prSet presAssocID="{1C62AC59-104A-4987-98E5-F071D6768798}" presName="bgRect" presStyleLbl="bgShp" presStyleIdx="1" presStyleCnt="4"/>
      <dgm:spPr/>
    </dgm:pt>
    <dgm:pt modelId="{65D1AA75-D88D-408B-BBF0-9D4334C81BBD}" type="pres">
      <dgm:prSet presAssocID="{1C62AC59-104A-4987-98E5-F071D676879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922C6A6A-1922-4AF8-B33D-3972F2E81375}" type="pres">
      <dgm:prSet presAssocID="{1C62AC59-104A-4987-98E5-F071D6768798}" presName="spaceRect" presStyleCnt="0"/>
      <dgm:spPr/>
    </dgm:pt>
    <dgm:pt modelId="{34592EA8-14EB-426C-B60F-E3416F7D2EB3}" type="pres">
      <dgm:prSet presAssocID="{1C62AC59-104A-4987-98E5-F071D6768798}" presName="parTx" presStyleLbl="revTx" presStyleIdx="1" presStyleCnt="4">
        <dgm:presLayoutVars>
          <dgm:chMax val="0"/>
          <dgm:chPref val="0"/>
        </dgm:presLayoutVars>
      </dgm:prSet>
      <dgm:spPr/>
    </dgm:pt>
    <dgm:pt modelId="{375D80A9-9BB9-4791-99B9-98582FBCA741}" type="pres">
      <dgm:prSet presAssocID="{EF4914F1-4080-4EAF-948D-D38321063068}" presName="sibTrans" presStyleCnt="0"/>
      <dgm:spPr/>
    </dgm:pt>
    <dgm:pt modelId="{6378AF7C-6C5B-40DE-9CA2-40116B7898B5}" type="pres">
      <dgm:prSet presAssocID="{3F0FCF53-BDF2-4E71-ACE5-DB12F4D18AEE}" presName="compNode" presStyleCnt="0"/>
      <dgm:spPr/>
    </dgm:pt>
    <dgm:pt modelId="{948A0DD2-7336-46E5-89E4-934942BDE7C1}" type="pres">
      <dgm:prSet presAssocID="{3F0FCF53-BDF2-4E71-ACE5-DB12F4D18AEE}" presName="bgRect" presStyleLbl="bgShp" presStyleIdx="2" presStyleCnt="4"/>
      <dgm:spPr/>
    </dgm:pt>
    <dgm:pt modelId="{BD44E384-C95B-46FC-A13D-7C13F9B2D027}" type="pres">
      <dgm:prSet presAssocID="{3F0FCF53-BDF2-4E71-ACE5-DB12F4D18AE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gloo"/>
        </a:ext>
      </dgm:extLst>
    </dgm:pt>
    <dgm:pt modelId="{DC2D3670-8BD9-492B-97BB-E2FD335DA3F0}" type="pres">
      <dgm:prSet presAssocID="{3F0FCF53-BDF2-4E71-ACE5-DB12F4D18AEE}" presName="spaceRect" presStyleCnt="0"/>
      <dgm:spPr/>
    </dgm:pt>
    <dgm:pt modelId="{BDB3BE4F-E22F-438F-A131-03324C093DB3}" type="pres">
      <dgm:prSet presAssocID="{3F0FCF53-BDF2-4E71-ACE5-DB12F4D18AEE}" presName="parTx" presStyleLbl="revTx" presStyleIdx="2" presStyleCnt="4">
        <dgm:presLayoutVars>
          <dgm:chMax val="0"/>
          <dgm:chPref val="0"/>
        </dgm:presLayoutVars>
      </dgm:prSet>
      <dgm:spPr/>
    </dgm:pt>
    <dgm:pt modelId="{D84B8393-1F58-4070-9951-36B5E36835A8}" type="pres">
      <dgm:prSet presAssocID="{8D160421-48CA-4289-9B1D-AA94B2B9E274}" presName="sibTrans" presStyleCnt="0"/>
      <dgm:spPr/>
    </dgm:pt>
    <dgm:pt modelId="{9DC57087-1494-490E-AEE4-9D9FF3C69C31}" type="pres">
      <dgm:prSet presAssocID="{436DC117-3212-4BB5-9F52-52592024BC6F}" presName="compNode" presStyleCnt="0"/>
      <dgm:spPr/>
    </dgm:pt>
    <dgm:pt modelId="{F0BE144B-1556-4F1B-8A71-3C0BA7C6D1F0}" type="pres">
      <dgm:prSet presAssocID="{436DC117-3212-4BB5-9F52-52592024BC6F}" presName="bgRect" presStyleLbl="bgShp" presStyleIdx="3" presStyleCnt="4"/>
      <dgm:spPr/>
    </dgm:pt>
    <dgm:pt modelId="{DD79D2BD-6EC4-413E-A1FB-57925F329781}" type="pres">
      <dgm:prSet presAssocID="{436DC117-3212-4BB5-9F52-52592024BC6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D8F9461F-7487-40DA-A14D-57DD5789F33E}" type="pres">
      <dgm:prSet presAssocID="{436DC117-3212-4BB5-9F52-52592024BC6F}" presName="spaceRect" presStyleCnt="0"/>
      <dgm:spPr/>
    </dgm:pt>
    <dgm:pt modelId="{C2F6B93C-60F0-4C7C-9353-8AFC14ACD3B7}" type="pres">
      <dgm:prSet presAssocID="{436DC117-3212-4BB5-9F52-52592024BC6F}" presName="parTx" presStyleLbl="revTx" presStyleIdx="3" presStyleCnt="4">
        <dgm:presLayoutVars>
          <dgm:chMax val="0"/>
          <dgm:chPref val="0"/>
        </dgm:presLayoutVars>
      </dgm:prSet>
      <dgm:spPr/>
    </dgm:pt>
  </dgm:ptLst>
  <dgm:cxnLst>
    <dgm:cxn modelId="{2C97A502-8C3C-469C-B2BC-BABDEE655CE3}" srcId="{429D3715-2E76-400F-8E1B-A81D0C360B7E}" destId="{0ABFBC40-7EF6-44E0-8D57-B2027D46A1AC}" srcOrd="0" destOrd="0" parTransId="{832502EF-68B9-4CC8-BC73-2F0E3F1D8F00}" sibTransId="{D8B7498B-FEA4-4026-A6F1-70E62A34945A}"/>
    <dgm:cxn modelId="{E5BB4606-DCF2-4DFC-BB9E-46413FDA6B35}" type="presOf" srcId="{436DC117-3212-4BB5-9F52-52592024BC6F}" destId="{C2F6B93C-60F0-4C7C-9353-8AFC14ACD3B7}" srcOrd="0" destOrd="0" presId="urn:microsoft.com/office/officeart/2018/2/layout/IconVerticalSolidList"/>
    <dgm:cxn modelId="{AC3E3C31-42B0-44F9-9CF0-E935975A6A6A}" srcId="{429D3715-2E76-400F-8E1B-A81D0C360B7E}" destId="{436DC117-3212-4BB5-9F52-52592024BC6F}" srcOrd="3" destOrd="0" parTransId="{6208134E-B0B1-44F0-B8E2-973E8FC5463C}" sibTransId="{682C7669-5155-44FE-AA7A-64032F126219}"/>
    <dgm:cxn modelId="{FD226955-FD43-40F8-BC7D-730AA09659A2}" type="presOf" srcId="{0ABFBC40-7EF6-44E0-8D57-B2027D46A1AC}" destId="{5E494DA5-DF31-4B0E-A39E-155A2075EEF0}" srcOrd="0" destOrd="0" presId="urn:microsoft.com/office/officeart/2018/2/layout/IconVerticalSolidList"/>
    <dgm:cxn modelId="{5AD927A1-9ADA-4C2E-86A8-883250089A34}" srcId="{429D3715-2E76-400F-8E1B-A81D0C360B7E}" destId="{1C62AC59-104A-4987-98E5-F071D6768798}" srcOrd="1" destOrd="0" parTransId="{A15E7BBF-C94A-455E-93F0-1F487B9DEB28}" sibTransId="{EF4914F1-4080-4EAF-948D-D38321063068}"/>
    <dgm:cxn modelId="{73EFBAAF-701E-4BB8-BF21-E686EA08319B}" type="presOf" srcId="{429D3715-2E76-400F-8E1B-A81D0C360B7E}" destId="{7100828D-116E-4AED-A103-600F22838FB3}" srcOrd="0" destOrd="0" presId="urn:microsoft.com/office/officeart/2018/2/layout/IconVerticalSolidList"/>
    <dgm:cxn modelId="{1DF767B8-827E-42B0-9ED0-B591ACF4DDFC}" type="presOf" srcId="{3F0FCF53-BDF2-4E71-ACE5-DB12F4D18AEE}" destId="{BDB3BE4F-E22F-438F-A131-03324C093DB3}" srcOrd="0" destOrd="0" presId="urn:microsoft.com/office/officeart/2018/2/layout/IconVerticalSolidList"/>
    <dgm:cxn modelId="{8E463AD9-13D5-4DE8-B2B0-689331442F97}" srcId="{429D3715-2E76-400F-8E1B-A81D0C360B7E}" destId="{3F0FCF53-BDF2-4E71-ACE5-DB12F4D18AEE}" srcOrd="2" destOrd="0" parTransId="{0AD44127-53A6-4E06-86CA-E33077B8AE5E}" sibTransId="{8D160421-48CA-4289-9B1D-AA94B2B9E274}"/>
    <dgm:cxn modelId="{DA6219DD-512D-42E7-8ED3-9CCD4A94297B}" type="presOf" srcId="{1C62AC59-104A-4987-98E5-F071D6768798}" destId="{34592EA8-14EB-426C-B60F-E3416F7D2EB3}" srcOrd="0" destOrd="0" presId="urn:microsoft.com/office/officeart/2018/2/layout/IconVerticalSolidList"/>
    <dgm:cxn modelId="{590EAB69-856E-4C86-A2DE-53FFA2BC740B}" type="presParOf" srcId="{7100828D-116E-4AED-A103-600F22838FB3}" destId="{FB34DE32-3B20-4F10-B115-91802B499C3F}" srcOrd="0" destOrd="0" presId="urn:microsoft.com/office/officeart/2018/2/layout/IconVerticalSolidList"/>
    <dgm:cxn modelId="{A942F63B-562C-40DE-8A26-9E0C26E503A5}" type="presParOf" srcId="{FB34DE32-3B20-4F10-B115-91802B499C3F}" destId="{62F382F7-BA52-4129-98A3-F30C144F43B2}" srcOrd="0" destOrd="0" presId="urn:microsoft.com/office/officeart/2018/2/layout/IconVerticalSolidList"/>
    <dgm:cxn modelId="{0BB3229B-6EF8-4CCE-92DF-2AD6697B024D}" type="presParOf" srcId="{FB34DE32-3B20-4F10-B115-91802B499C3F}" destId="{9745E6C1-36CC-42B4-B6D7-74E906D7639D}" srcOrd="1" destOrd="0" presId="urn:microsoft.com/office/officeart/2018/2/layout/IconVerticalSolidList"/>
    <dgm:cxn modelId="{43583807-3160-47E0-90CC-57C010017E8B}" type="presParOf" srcId="{FB34DE32-3B20-4F10-B115-91802B499C3F}" destId="{680086A7-7602-4FF8-B07D-DAFB587A1780}" srcOrd="2" destOrd="0" presId="urn:microsoft.com/office/officeart/2018/2/layout/IconVerticalSolidList"/>
    <dgm:cxn modelId="{D38D1926-3C7F-4902-AE76-61992BA20CEE}" type="presParOf" srcId="{FB34DE32-3B20-4F10-B115-91802B499C3F}" destId="{5E494DA5-DF31-4B0E-A39E-155A2075EEF0}" srcOrd="3" destOrd="0" presId="urn:microsoft.com/office/officeart/2018/2/layout/IconVerticalSolidList"/>
    <dgm:cxn modelId="{BEECA6A0-2FC9-4980-80ED-1CE3AD0FF05D}" type="presParOf" srcId="{7100828D-116E-4AED-A103-600F22838FB3}" destId="{AB219661-EEE9-4842-9228-EF6628848C7C}" srcOrd="1" destOrd="0" presId="urn:microsoft.com/office/officeart/2018/2/layout/IconVerticalSolidList"/>
    <dgm:cxn modelId="{B12C59B9-E443-4D05-A901-FBE08CDFE49E}" type="presParOf" srcId="{7100828D-116E-4AED-A103-600F22838FB3}" destId="{12814A6B-7336-4BB3-ABCE-25F639BD2066}" srcOrd="2" destOrd="0" presId="urn:microsoft.com/office/officeart/2018/2/layout/IconVerticalSolidList"/>
    <dgm:cxn modelId="{C57D3AFE-F42D-4AF4-8273-BCEF2E7DBF3C}" type="presParOf" srcId="{12814A6B-7336-4BB3-ABCE-25F639BD2066}" destId="{0E895497-CF75-4FB6-9B10-B560778F17D5}" srcOrd="0" destOrd="0" presId="urn:microsoft.com/office/officeart/2018/2/layout/IconVerticalSolidList"/>
    <dgm:cxn modelId="{D4F6E9B0-E308-4BBB-9DAD-F75D06C8CDD5}" type="presParOf" srcId="{12814A6B-7336-4BB3-ABCE-25F639BD2066}" destId="{65D1AA75-D88D-408B-BBF0-9D4334C81BBD}" srcOrd="1" destOrd="0" presId="urn:microsoft.com/office/officeart/2018/2/layout/IconVerticalSolidList"/>
    <dgm:cxn modelId="{C8F51F60-A9E5-4A58-A2C6-82599D8F0B56}" type="presParOf" srcId="{12814A6B-7336-4BB3-ABCE-25F639BD2066}" destId="{922C6A6A-1922-4AF8-B33D-3972F2E81375}" srcOrd="2" destOrd="0" presId="urn:microsoft.com/office/officeart/2018/2/layout/IconVerticalSolidList"/>
    <dgm:cxn modelId="{648D0116-FB5C-45DF-9EDB-E6FCAFA0CC4E}" type="presParOf" srcId="{12814A6B-7336-4BB3-ABCE-25F639BD2066}" destId="{34592EA8-14EB-426C-B60F-E3416F7D2EB3}" srcOrd="3" destOrd="0" presId="urn:microsoft.com/office/officeart/2018/2/layout/IconVerticalSolidList"/>
    <dgm:cxn modelId="{501B88F5-083E-4141-B85A-8550BA9FEEF4}" type="presParOf" srcId="{7100828D-116E-4AED-A103-600F22838FB3}" destId="{375D80A9-9BB9-4791-99B9-98582FBCA741}" srcOrd="3" destOrd="0" presId="urn:microsoft.com/office/officeart/2018/2/layout/IconVerticalSolidList"/>
    <dgm:cxn modelId="{322D6ED1-B0A9-46E8-87E3-28C6E5B7B866}" type="presParOf" srcId="{7100828D-116E-4AED-A103-600F22838FB3}" destId="{6378AF7C-6C5B-40DE-9CA2-40116B7898B5}" srcOrd="4" destOrd="0" presId="urn:microsoft.com/office/officeart/2018/2/layout/IconVerticalSolidList"/>
    <dgm:cxn modelId="{EBCB7649-21C8-49BF-807D-95A8CCE51F44}" type="presParOf" srcId="{6378AF7C-6C5B-40DE-9CA2-40116B7898B5}" destId="{948A0DD2-7336-46E5-89E4-934942BDE7C1}" srcOrd="0" destOrd="0" presId="urn:microsoft.com/office/officeart/2018/2/layout/IconVerticalSolidList"/>
    <dgm:cxn modelId="{4F398671-567F-427C-A564-4F01824AF620}" type="presParOf" srcId="{6378AF7C-6C5B-40DE-9CA2-40116B7898B5}" destId="{BD44E384-C95B-46FC-A13D-7C13F9B2D027}" srcOrd="1" destOrd="0" presId="urn:microsoft.com/office/officeart/2018/2/layout/IconVerticalSolidList"/>
    <dgm:cxn modelId="{A45C21B2-1561-4C4A-920F-AE4C0BCFF942}" type="presParOf" srcId="{6378AF7C-6C5B-40DE-9CA2-40116B7898B5}" destId="{DC2D3670-8BD9-492B-97BB-E2FD335DA3F0}" srcOrd="2" destOrd="0" presId="urn:microsoft.com/office/officeart/2018/2/layout/IconVerticalSolidList"/>
    <dgm:cxn modelId="{83756FDE-8102-4338-9B18-71FABA19FE63}" type="presParOf" srcId="{6378AF7C-6C5B-40DE-9CA2-40116B7898B5}" destId="{BDB3BE4F-E22F-438F-A131-03324C093DB3}" srcOrd="3" destOrd="0" presId="urn:microsoft.com/office/officeart/2018/2/layout/IconVerticalSolidList"/>
    <dgm:cxn modelId="{4B8A8CCB-7A49-4769-BF11-AC8C727D7709}" type="presParOf" srcId="{7100828D-116E-4AED-A103-600F22838FB3}" destId="{D84B8393-1F58-4070-9951-36B5E36835A8}" srcOrd="5" destOrd="0" presId="urn:microsoft.com/office/officeart/2018/2/layout/IconVerticalSolidList"/>
    <dgm:cxn modelId="{065D640D-A78D-4CF0-8A2F-2A67B5D2DA96}" type="presParOf" srcId="{7100828D-116E-4AED-A103-600F22838FB3}" destId="{9DC57087-1494-490E-AEE4-9D9FF3C69C31}" srcOrd="6" destOrd="0" presId="urn:microsoft.com/office/officeart/2018/2/layout/IconVerticalSolidList"/>
    <dgm:cxn modelId="{DFB74BB8-E708-411A-A0BB-6B53EDA86BDC}" type="presParOf" srcId="{9DC57087-1494-490E-AEE4-9D9FF3C69C31}" destId="{F0BE144B-1556-4F1B-8A71-3C0BA7C6D1F0}" srcOrd="0" destOrd="0" presId="urn:microsoft.com/office/officeart/2018/2/layout/IconVerticalSolidList"/>
    <dgm:cxn modelId="{48F97128-57D0-41AE-8FBA-5CC9CA31290E}" type="presParOf" srcId="{9DC57087-1494-490E-AEE4-9D9FF3C69C31}" destId="{DD79D2BD-6EC4-413E-A1FB-57925F329781}" srcOrd="1" destOrd="0" presId="urn:microsoft.com/office/officeart/2018/2/layout/IconVerticalSolidList"/>
    <dgm:cxn modelId="{2AA99C17-A850-454D-A2C8-314DF1BB14E3}" type="presParOf" srcId="{9DC57087-1494-490E-AEE4-9D9FF3C69C31}" destId="{D8F9461F-7487-40DA-A14D-57DD5789F33E}" srcOrd="2" destOrd="0" presId="urn:microsoft.com/office/officeart/2018/2/layout/IconVerticalSolidList"/>
    <dgm:cxn modelId="{A4C59D94-BEF2-4147-9EC5-3D7F49952DD0}" type="presParOf" srcId="{9DC57087-1494-490E-AEE4-9D9FF3C69C31}" destId="{C2F6B93C-60F0-4C7C-9353-8AFC14ACD3B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6019D87C-1F81-4C2D-85D5-31C684DCDCE8}" type="doc">
      <dgm:prSet loTypeId="urn:microsoft.com/office/officeart/2016/7/layout/HorizontalActionList" loCatId="List" qsTypeId="urn:microsoft.com/office/officeart/2005/8/quickstyle/simple1" qsCatId="simple" csTypeId="urn:microsoft.com/office/officeart/2005/8/colors/accent2_2" csCatId="accent2" phldr="1"/>
      <dgm:spPr/>
      <dgm:t>
        <a:bodyPr/>
        <a:lstStyle/>
        <a:p>
          <a:endParaRPr lang="en-US"/>
        </a:p>
      </dgm:t>
    </dgm:pt>
    <dgm:pt modelId="{DA8926B9-F3F8-4B25-AC6A-F1BEFAB5BB85}">
      <dgm:prSet/>
      <dgm:spPr/>
      <dgm:t>
        <a:bodyPr/>
        <a:lstStyle/>
        <a:p>
          <a:r>
            <a:rPr lang="en-US"/>
            <a:t>Design</a:t>
          </a:r>
        </a:p>
      </dgm:t>
    </dgm:pt>
    <dgm:pt modelId="{608D79B7-BBF1-4236-8C97-620405B4C4FC}" type="parTrans" cxnId="{2ECF1936-EBA5-4E81-AC1E-29431EF1F810}">
      <dgm:prSet/>
      <dgm:spPr/>
      <dgm:t>
        <a:bodyPr/>
        <a:lstStyle/>
        <a:p>
          <a:endParaRPr lang="en-US"/>
        </a:p>
      </dgm:t>
    </dgm:pt>
    <dgm:pt modelId="{4C0E2200-C94D-49EA-A274-217C74FDAA21}" type="sibTrans" cxnId="{2ECF1936-EBA5-4E81-AC1E-29431EF1F810}">
      <dgm:prSet/>
      <dgm:spPr/>
      <dgm:t>
        <a:bodyPr/>
        <a:lstStyle/>
        <a:p>
          <a:endParaRPr lang="en-US"/>
        </a:p>
      </dgm:t>
    </dgm:pt>
    <dgm:pt modelId="{6E9888A0-D0F7-49F3-A7A4-162180553788}">
      <dgm:prSet/>
      <dgm:spPr/>
      <dgm:t>
        <a:bodyPr/>
        <a:lstStyle/>
        <a:p>
          <a:pPr rtl="0"/>
          <a:r>
            <a:rPr lang="en-US">
              <a:latin typeface="Proxima Nova Bl"/>
            </a:rPr>
            <a:t>Consider</a:t>
          </a:r>
          <a:r>
            <a:rPr lang="en-US"/>
            <a:t> </a:t>
          </a:r>
          <a:r>
            <a:rPr lang="en-US">
              <a:latin typeface="Proxima Nova Bl"/>
            </a:rPr>
            <a:t>partition</a:t>
          </a:r>
          <a:r>
            <a:rPr lang="en-US"/>
            <a:t>, load balancing, communication </a:t>
          </a:r>
          <a:endParaRPr lang="en-US">
            <a:latin typeface="Proxima Nova Bl"/>
          </a:endParaRPr>
        </a:p>
      </dgm:t>
    </dgm:pt>
    <dgm:pt modelId="{B4BC9D72-B112-40F3-959D-DEAD7D55AC05}" type="parTrans" cxnId="{B776B9F2-DA59-498A-A8B4-EC869EFA99C7}">
      <dgm:prSet/>
      <dgm:spPr/>
      <dgm:t>
        <a:bodyPr/>
        <a:lstStyle/>
        <a:p>
          <a:endParaRPr lang="en-US"/>
        </a:p>
      </dgm:t>
    </dgm:pt>
    <dgm:pt modelId="{A56B3DFF-40A8-442F-8EBB-4B78EDDBED64}" type="sibTrans" cxnId="{B776B9F2-DA59-498A-A8B4-EC869EFA99C7}">
      <dgm:prSet/>
      <dgm:spPr/>
      <dgm:t>
        <a:bodyPr/>
        <a:lstStyle/>
        <a:p>
          <a:endParaRPr lang="en-US"/>
        </a:p>
      </dgm:t>
    </dgm:pt>
    <dgm:pt modelId="{DBD3F0FF-D6BA-4E9B-A75A-0D24AFDA213B}">
      <dgm:prSet/>
      <dgm:spPr/>
      <dgm:t>
        <a:bodyPr/>
        <a:lstStyle/>
        <a:p>
          <a:pPr rtl="0"/>
          <a:r>
            <a:rPr lang="en-US">
              <a:latin typeface="Proxima Nova Bl"/>
            </a:rPr>
            <a:t>Challenging</a:t>
          </a:r>
          <a:r>
            <a:rPr lang="en-US"/>
            <a:t> due to the uncertain output </a:t>
          </a:r>
          <a:r>
            <a:rPr lang="en-US">
              <a:latin typeface="Proxima Nova Bl"/>
            </a:rPr>
            <a:t>size</a:t>
          </a:r>
        </a:p>
      </dgm:t>
    </dgm:pt>
    <dgm:pt modelId="{F26E8609-CCD3-4CF2-8389-D8EE9835AA19}" type="parTrans" cxnId="{D4C0EF0A-3739-479D-A0B3-2DCFA75C2769}">
      <dgm:prSet/>
      <dgm:spPr/>
      <dgm:t>
        <a:bodyPr/>
        <a:lstStyle/>
        <a:p>
          <a:endParaRPr lang="en-US"/>
        </a:p>
      </dgm:t>
    </dgm:pt>
    <dgm:pt modelId="{1B3B332A-063F-492B-A4A2-84178F84952C}" type="sibTrans" cxnId="{D4C0EF0A-3739-479D-A0B3-2DCFA75C2769}">
      <dgm:prSet/>
      <dgm:spPr/>
      <dgm:t>
        <a:bodyPr/>
        <a:lstStyle/>
        <a:p>
          <a:endParaRPr lang="en-US"/>
        </a:p>
      </dgm:t>
    </dgm:pt>
    <dgm:pt modelId="{41902F6C-9AEF-436D-9D5C-A6C54FD2C935}">
      <dgm:prSet/>
      <dgm:spPr/>
      <dgm:t>
        <a:bodyPr/>
        <a:lstStyle/>
        <a:p>
          <a:r>
            <a:rPr lang="en-US">
              <a:latin typeface="Proxima Nova Bl"/>
            </a:rPr>
            <a:t>Efficient</a:t>
          </a:r>
          <a:r>
            <a:rPr lang="en-US"/>
            <a:t> joins </a:t>
          </a:r>
          <a:r>
            <a:rPr lang="en-US">
              <a:latin typeface="Proxima Nova Bl"/>
            </a:rPr>
            <a:t>requires</a:t>
          </a:r>
          <a:r>
            <a:rPr lang="en-US"/>
            <a:t> sorting or indexing</a:t>
          </a:r>
        </a:p>
      </dgm:t>
    </dgm:pt>
    <dgm:pt modelId="{32A0125E-2468-41B9-B352-0846E07EF44B}" type="parTrans" cxnId="{FB40CBE2-D196-404D-AB85-1C01B810FC7F}">
      <dgm:prSet/>
      <dgm:spPr/>
      <dgm:t>
        <a:bodyPr/>
        <a:lstStyle/>
        <a:p>
          <a:endParaRPr lang="en-US"/>
        </a:p>
      </dgm:t>
    </dgm:pt>
    <dgm:pt modelId="{7B27241E-0BC3-4207-BB80-8BCAD614BD24}" type="sibTrans" cxnId="{FB40CBE2-D196-404D-AB85-1C01B810FC7F}">
      <dgm:prSet/>
      <dgm:spPr/>
      <dgm:t>
        <a:bodyPr/>
        <a:lstStyle/>
        <a:p>
          <a:endParaRPr lang="en-US"/>
        </a:p>
      </dgm:t>
    </dgm:pt>
    <dgm:pt modelId="{AC2D3A12-9528-4A3D-B9F7-A99F9D774F77}">
      <dgm:prSet phldr="0"/>
      <dgm:spPr/>
      <dgm:t>
        <a:bodyPr/>
        <a:lstStyle/>
        <a:p>
          <a:r>
            <a:rPr lang="en-US">
              <a:latin typeface="Proxima Nova Bl"/>
            </a:rPr>
            <a:t>Optimize</a:t>
          </a:r>
          <a:endParaRPr lang="en-US"/>
        </a:p>
      </dgm:t>
    </dgm:pt>
    <dgm:pt modelId="{BE823BAC-816F-4B84-B29E-468E314D2428}" type="parTrans" cxnId="{0407C9C4-B1CF-4FF4-A06A-AB515563A0A6}">
      <dgm:prSet/>
      <dgm:spPr/>
    </dgm:pt>
    <dgm:pt modelId="{B845FAA8-8460-4CE8-BC3E-041D603D6DC4}" type="sibTrans" cxnId="{0407C9C4-B1CF-4FF4-A06A-AB515563A0A6}">
      <dgm:prSet/>
      <dgm:spPr/>
    </dgm:pt>
    <dgm:pt modelId="{1E4943E2-E2C9-49DF-ACC4-0FD3A0F60620}">
      <dgm:prSet phldr="0"/>
      <dgm:spPr/>
      <dgm:t>
        <a:bodyPr/>
        <a:lstStyle/>
        <a:p>
          <a:r>
            <a:rPr lang="en-US">
              <a:latin typeface="Proxima Nova Bl"/>
            </a:rPr>
            <a:t>Implement</a:t>
          </a:r>
          <a:endParaRPr lang="en-US"/>
        </a:p>
      </dgm:t>
    </dgm:pt>
    <dgm:pt modelId="{F128F3CC-53B0-4C44-8294-28351CC1A2FA}" type="parTrans" cxnId="{56320444-8E2A-4332-A5FF-D89D6AD14A5B}">
      <dgm:prSet/>
      <dgm:spPr/>
    </dgm:pt>
    <dgm:pt modelId="{1A72F76A-813A-45ED-82DA-A4B5145D0223}" type="sibTrans" cxnId="{56320444-8E2A-4332-A5FF-D89D6AD14A5B}">
      <dgm:prSet/>
      <dgm:spPr/>
    </dgm:pt>
    <dgm:pt modelId="{07D44901-E77C-41CE-8ED3-12948056B964}" type="pres">
      <dgm:prSet presAssocID="{6019D87C-1F81-4C2D-85D5-31C684DCDCE8}" presName="Name0" presStyleCnt="0">
        <dgm:presLayoutVars>
          <dgm:dir/>
          <dgm:animLvl val="lvl"/>
          <dgm:resizeHandles val="exact"/>
        </dgm:presLayoutVars>
      </dgm:prSet>
      <dgm:spPr/>
    </dgm:pt>
    <dgm:pt modelId="{6DA9D542-1D92-4B82-BC12-7B1B241EC6F0}" type="pres">
      <dgm:prSet presAssocID="{DA8926B9-F3F8-4B25-AC6A-F1BEFAB5BB85}" presName="composite" presStyleCnt="0"/>
      <dgm:spPr/>
    </dgm:pt>
    <dgm:pt modelId="{99DB8314-B87A-45F8-B8FF-A4556B80D963}" type="pres">
      <dgm:prSet presAssocID="{DA8926B9-F3F8-4B25-AC6A-F1BEFAB5BB85}" presName="parTx" presStyleLbl="alignNode1" presStyleIdx="0" presStyleCnt="3">
        <dgm:presLayoutVars>
          <dgm:chMax val="0"/>
          <dgm:chPref val="0"/>
        </dgm:presLayoutVars>
      </dgm:prSet>
      <dgm:spPr/>
    </dgm:pt>
    <dgm:pt modelId="{A44EDBA2-8BF9-4814-875A-2DA94928BB0D}" type="pres">
      <dgm:prSet presAssocID="{DA8926B9-F3F8-4B25-AC6A-F1BEFAB5BB85}" presName="desTx" presStyleLbl="alignAccFollowNode1" presStyleIdx="0" presStyleCnt="3">
        <dgm:presLayoutVars/>
      </dgm:prSet>
      <dgm:spPr/>
    </dgm:pt>
    <dgm:pt modelId="{AA1E15D2-E00A-4AE0-A7C3-281B4BB49021}" type="pres">
      <dgm:prSet presAssocID="{4C0E2200-C94D-49EA-A274-217C74FDAA21}" presName="space" presStyleCnt="0"/>
      <dgm:spPr/>
    </dgm:pt>
    <dgm:pt modelId="{B14AEEFA-3FD4-4B09-BD83-1422C15052CB}" type="pres">
      <dgm:prSet presAssocID="{1E4943E2-E2C9-49DF-ACC4-0FD3A0F60620}" presName="composite" presStyleCnt="0"/>
      <dgm:spPr/>
    </dgm:pt>
    <dgm:pt modelId="{C0C27475-7C76-4CA0-A40D-EF182644A3B7}" type="pres">
      <dgm:prSet presAssocID="{1E4943E2-E2C9-49DF-ACC4-0FD3A0F60620}" presName="parTx" presStyleLbl="alignNode1" presStyleIdx="1" presStyleCnt="3">
        <dgm:presLayoutVars>
          <dgm:chMax val="0"/>
          <dgm:chPref val="0"/>
        </dgm:presLayoutVars>
      </dgm:prSet>
      <dgm:spPr/>
    </dgm:pt>
    <dgm:pt modelId="{A93677F7-E0E1-44B2-84C8-14B9E43E2C5A}" type="pres">
      <dgm:prSet presAssocID="{1E4943E2-E2C9-49DF-ACC4-0FD3A0F60620}" presName="desTx" presStyleLbl="alignAccFollowNode1" presStyleIdx="1" presStyleCnt="3">
        <dgm:presLayoutVars/>
      </dgm:prSet>
      <dgm:spPr/>
    </dgm:pt>
    <dgm:pt modelId="{692C7A5A-2BC3-45B5-9BA3-A180B479C262}" type="pres">
      <dgm:prSet presAssocID="{1A72F76A-813A-45ED-82DA-A4B5145D0223}" presName="space" presStyleCnt="0"/>
      <dgm:spPr/>
    </dgm:pt>
    <dgm:pt modelId="{E090A969-962B-425E-A875-B4112270ABDE}" type="pres">
      <dgm:prSet presAssocID="{AC2D3A12-9528-4A3D-B9F7-A99F9D774F77}" presName="composite" presStyleCnt="0"/>
      <dgm:spPr/>
    </dgm:pt>
    <dgm:pt modelId="{F12CD566-7AA9-4B58-B395-468F4C8659EA}" type="pres">
      <dgm:prSet presAssocID="{AC2D3A12-9528-4A3D-B9F7-A99F9D774F77}" presName="parTx" presStyleLbl="alignNode1" presStyleIdx="2" presStyleCnt="3">
        <dgm:presLayoutVars>
          <dgm:chMax val="0"/>
          <dgm:chPref val="0"/>
        </dgm:presLayoutVars>
      </dgm:prSet>
      <dgm:spPr/>
    </dgm:pt>
    <dgm:pt modelId="{70D9EACD-0699-4491-A40D-6CB8D32E9435}" type="pres">
      <dgm:prSet presAssocID="{AC2D3A12-9528-4A3D-B9F7-A99F9D774F77}" presName="desTx" presStyleLbl="alignAccFollowNode1" presStyleIdx="2" presStyleCnt="3">
        <dgm:presLayoutVars/>
      </dgm:prSet>
      <dgm:spPr/>
    </dgm:pt>
  </dgm:ptLst>
  <dgm:cxnLst>
    <dgm:cxn modelId="{D4C0EF0A-3739-479D-A0B3-2DCFA75C2769}" srcId="{1E4943E2-E2C9-49DF-ACC4-0FD3A0F60620}" destId="{DBD3F0FF-D6BA-4E9B-A75A-0D24AFDA213B}" srcOrd="0" destOrd="0" parTransId="{F26E8609-CCD3-4CF2-8389-D8EE9835AA19}" sibTransId="{1B3B332A-063F-492B-A4A2-84178F84952C}"/>
    <dgm:cxn modelId="{2ECF1936-EBA5-4E81-AC1E-29431EF1F810}" srcId="{6019D87C-1F81-4C2D-85D5-31C684DCDCE8}" destId="{DA8926B9-F3F8-4B25-AC6A-F1BEFAB5BB85}" srcOrd="0" destOrd="0" parTransId="{608D79B7-BBF1-4236-8C97-620405B4C4FC}" sibTransId="{4C0E2200-C94D-49EA-A274-217C74FDAA21}"/>
    <dgm:cxn modelId="{56320444-8E2A-4332-A5FF-D89D6AD14A5B}" srcId="{6019D87C-1F81-4C2D-85D5-31C684DCDCE8}" destId="{1E4943E2-E2C9-49DF-ACC4-0FD3A0F60620}" srcOrd="1" destOrd="0" parTransId="{F128F3CC-53B0-4C44-8294-28351CC1A2FA}" sibTransId="{1A72F76A-813A-45ED-82DA-A4B5145D0223}"/>
    <dgm:cxn modelId="{DFAF7C70-1519-4B9D-8CDE-51FE895C0125}" type="presOf" srcId="{6E9888A0-D0F7-49F3-A7A4-162180553788}" destId="{A44EDBA2-8BF9-4814-875A-2DA94928BB0D}" srcOrd="0" destOrd="0" presId="urn:microsoft.com/office/officeart/2016/7/layout/HorizontalActionList"/>
    <dgm:cxn modelId="{D25A1856-AB96-4380-8A53-DA42AA0CF18D}" type="presOf" srcId="{AC2D3A12-9528-4A3D-B9F7-A99F9D774F77}" destId="{F12CD566-7AA9-4B58-B395-468F4C8659EA}" srcOrd="0" destOrd="0" presId="urn:microsoft.com/office/officeart/2016/7/layout/HorizontalActionList"/>
    <dgm:cxn modelId="{8E1A6184-1238-4C8A-B336-6FC4C4319B76}" type="presOf" srcId="{41902F6C-9AEF-436D-9D5C-A6C54FD2C935}" destId="{70D9EACD-0699-4491-A40D-6CB8D32E9435}" srcOrd="0" destOrd="0" presId="urn:microsoft.com/office/officeart/2016/7/layout/HorizontalActionList"/>
    <dgm:cxn modelId="{97C2DE86-84DF-4996-8A7A-218AECA87377}" type="presOf" srcId="{1E4943E2-E2C9-49DF-ACC4-0FD3A0F60620}" destId="{C0C27475-7C76-4CA0-A40D-EF182644A3B7}" srcOrd="0" destOrd="0" presId="urn:microsoft.com/office/officeart/2016/7/layout/HorizontalActionList"/>
    <dgm:cxn modelId="{0407C9C4-B1CF-4FF4-A06A-AB515563A0A6}" srcId="{6019D87C-1F81-4C2D-85D5-31C684DCDCE8}" destId="{AC2D3A12-9528-4A3D-B9F7-A99F9D774F77}" srcOrd="2" destOrd="0" parTransId="{BE823BAC-816F-4B84-B29E-468E314D2428}" sibTransId="{B845FAA8-8460-4CE8-BC3E-041D603D6DC4}"/>
    <dgm:cxn modelId="{6E5FA2D5-B337-4111-B9F2-A419FCA07579}" type="presOf" srcId="{6019D87C-1F81-4C2D-85D5-31C684DCDCE8}" destId="{07D44901-E77C-41CE-8ED3-12948056B964}" srcOrd="0" destOrd="0" presId="urn:microsoft.com/office/officeart/2016/7/layout/HorizontalActionList"/>
    <dgm:cxn modelId="{0C5CF3D9-FE8A-4D5B-89BF-C6858D0EDD2A}" type="presOf" srcId="{DBD3F0FF-D6BA-4E9B-A75A-0D24AFDA213B}" destId="{A93677F7-E0E1-44B2-84C8-14B9E43E2C5A}" srcOrd="0" destOrd="0" presId="urn:microsoft.com/office/officeart/2016/7/layout/HorizontalActionList"/>
    <dgm:cxn modelId="{FB40CBE2-D196-404D-AB85-1C01B810FC7F}" srcId="{AC2D3A12-9528-4A3D-B9F7-A99F9D774F77}" destId="{41902F6C-9AEF-436D-9D5C-A6C54FD2C935}" srcOrd="0" destOrd="0" parTransId="{32A0125E-2468-41B9-B352-0846E07EF44B}" sibTransId="{7B27241E-0BC3-4207-BB80-8BCAD614BD24}"/>
    <dgm:cxn modelId="{9F9F53E7-DB28-474F-8CD2-4DE0D3EA82BC}" type="presOf" srcId="{DA8926B9-F3F8-4B25-AC6A-F1BEFAB5BB85}" destId="{99DB8314-B87A-45F8-B8FF-A4556B80D963}" srcOrd="0" destOrd="0" presId="urn:microsoft.com/office/officeart/2016/7/layout/HorizontalActionList"/>
    <dgm:cxn modelId="{B776B9F2-DA59-498A-A8B4-EC869EFA99C7}" srcId="{DA8926B9-F3F8-4B25-AC6A-F1BEFAB5BB85}" destId="{6E9888A0-D0F7-49F3-A7A4-162180553788}" srcOrd="0" destOrd="0" parTransId="{B4BC9D72-B112-40F3-959D-DEAD7D55AC05}" sibTransId="{A56B3DFF-40A8-442F-8EBB-4B78EDDBED64}"/>
    <dgm:cxn modelId="{4F95C7E1-139B-4D3D-B122-42E5272AB45E}" type="presParOf" srcId="{07D44901-E77C-41CE-8ED3-12948056B964}" destId="{6DA9D542-1D92-4B82-BC12-7B1B241EC6F0}" srcOrd="0" destOrd="0" presId="urn:microsoft.com/office/officeart/2016/7/layout/HorizontalActionList"/>
    <dgm:cxn modelId="{6265D5E1-0B08-4BC9-98A2-6CA01632E175}" type="presParOf" srcId="{6DA9D542-1D92-4B82-BC12-7B1B241EC6F0}" destId="{99DB8314-B87A-45F8-B8FF-A4556B80D963}" srcOrd="0" destOrd="0" presId="urn:microsoft.com/office/officeart/2016/7/layout/HorizontalActionList"/>
    <dgm:cxn modelId="{58D557A3-23C3-4BB8-A07F-CDBC806A4543}" type="presParOf" srcId="{6DA9D542-1D92-4B82-BC12-7B1B241EC6F0}" destId="{A44EDBA2-8BF9-4814-875A-2DA94928BB0D}" srcOrd="1" destOrd="0" presId="urn:microsoft.com/office/officeart/2016/7/layout/HorizontalActionList"/>
    <dgm:cxn modelId="{D45CE371-F5C9-422B-83F7-36CAEEA0B4FB}" type="presParOf" srcId="{07D44901-E77C-41CE-8ED3-12948056B964}" destId="{AA1E15D2-E00A-4AE0-A7C3-281B4BB49021}" srcOrd="1" destOrd="0" presId="urn:microsoft.com/office/officeart/2016/7/layout/HorizontalActionList"/>
    <dgm:cxn modelId="{CEF13861-8CCF-4DFA-AE9E-B7E75092CEA4}" type="presParOf" srcId="{07D44901-E77C-41CE-8ED3-12948056B964}" destId="{B14AEEFA-3FD4-4B09-BD83-1422C15052CB}" srcOrd="2" destOrd="0" presId="urn:microsoft.com/office/officeart/2016/7/layout/HorizontalActionList"/>
    <dgm:cxn modelId="{5A010BAF-FBB1-49A5-8BD2-8442E1DEE128}" type="presParOf" srcId="{B14AEEFA-3FD4-4B09-BD83-1422C15052CB}" destId="{C0C27475-7C76-4CA0-A40D-EF182644A3B7}" srcOrd="0" destOrd="0" presId="urn:microsoft.com/office/officeart/2016/7/layout/HorizontalActionList"/>
    <dgm:cxn modelId="{B3230D8F-0560-4230-B478-9BB8A929AC41}" type="presParOf" srcId="{B14AEEFA-3FD4-4B09-BD83-1422C15052CB}" destId="{A93677F7-E0E1-44B2-84C8-14B9E43E2C5A}" srcOrd="1" destOrd="0" presId="urn:microsoft.com/office/officeart/2016/7/layout/HorizontalActionList"/>
    <dgm:cxn modelId="{CCE49458-AEEC-4BDA-A3B9-E96C15B31CB6}" type="presParOf" srcId="{07D44901-E77C-41CE-8ED3-12948056B964}" destId="{692C7A5A-2BC3-45B5-9BA3-A180B479C262}" srcOrd="3" destOrd="0" presId="urn:microsoft.com/office/officeart/2016/7/layout/HorizontalActionList"/>
    <dgm:cxn modelId="{64BC1760-B2B6-472C-8381-3EE47CDC979C}" type="presParOf" srcId="{07D44901-E77C-41CE-8ED3-12948056B964}" destId="{E090A969-962B-425E-A875-B4112270ABDE}" srcOrd="4" destOrd="0" presId="urn:microsoft.com/office/officeart/2016/7/layout/HorizontalActionList"/>
    <dgm:cxn modelId="{B2170059-BEBD-4B7D-9D34-3658C46EC217}" type="presParOf" srcId="{E090A969-962B-425E-A875-B4112270ABDE}" destId="{F12CD566-7AA9-4B58-B395-468F4C8659EA}" srcOrd="0" destOrd="0" presId="urn:microsoft.com/office/officeart/2016/7/layout/HorizontalActionList"/>
    <dgm:cxn modelId="{2775F8F0-18D5-48E8-B1B3-4EA07D1FD436}" type="presParOf" srcId="{E090A969-962B-425E-A875-B4112270ABDE}" destId="{70D9EACD-0699-4491-A40D-6CB8D32E9435}"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82644F-8A9A-41D1-B179-5189BE7CBC0E}" type="doc">
      <dgm:prSet loTypeId="urn:microsoft.com/office/officeart/2005/8/layout/chevron1" loCatId="process" qsTypeId="urn:microsoft.com/office/officeart/2005/8/quickstyle/simple1" qsCatId="simple" csTypeId="urn:microsoft.com/office/officeart/2005/8/colors/accent0_1" csCatId="mainScheme" phldr="1"/>
      <dgm:spPr/>
    </dgm:pt>
    <dgm:pt modelId="{2EE0CFEB-61CA-4B68-82AD-8BA490BFB4B7}">
      <dgm:prSet phldrT="[Text]" phldr="0"/>
      <dgm:spPr>
        <a:solidFill>
          <a:schemeClr val="accent5">
            <a:lumMod val="20000"/>
            <a:lumOff val="80000"/>
          </a:schemeClr>
        </a:solidFill>
      </dgm:spPr>
      <dgm:t>
        <a:bodyPr/>
        <a:lstStyle/>
        <a:p>
          <a:r>
            <a:rPr lang="en-US" dirty="0">
              <a:latin typeface="Arial" panose="020B0604020202020204"/>
            </a:rPr>
            <a:t>Exascale</a:t>
          </a:r>
          <a:endParaRPr lang="en-US" dirty="0"/>
        </a:p>
      </dgm:t>
    </dgm:pt>
    <dgm:pt modelId="{A271F729-4F10-4E82-96F6-61D5AD7D7E04}" type="parTrans" cxnId="{67AC7BBF-D047-4F26-BA4E-E4DBFB78D5E3}">
      <dgm:prSet/>
      <dgm:spPr/>
    </dgm:pt>
    <dgm:pt modelId="{543756F9-92AB-4527-95CB-1166085951FB}" type="sibTrans" cxnId="{67AC7BBF-D047-4F26-BA4E-E4DBFB78D5E3}">
      <dgm:prSet/>
      <dgm:spPr/>
    </dgm:pt>
    <dgm:pt modelId="{2E863CA6-C61C-48E1-B1F7-23C32530A4D9}">
      <dgm:prSet phldrT="[Text]" phldr="0"/>
      <dgm:spPr/>
      <dgm:t>
        <a:bodyPr/>
        <a:lstStyle/>
        <a:p>
          <a:r>
            <a:rPr lang="en-US" dirty="0">
              <a:latin typeface="Arial" panose="020B0604020202020204"/>
            </a:rPr>
            <a:t>Datalog</a:t>
          </a:r>
          <a:endParaRPr lang="en-US" dirty="0"/>
        </a:p>
      </dgm:t>
    </dgm:pt>
    <dgm:pt modelId="{5198F3BB-03AE-4C95-932F-B5D478745F79}" type="parTrans" cxnId="{5A41A66B-A3FB-4A62-937B-CF8114E9C8C2}">
      <dgm:prSet/>
      <dgm:spPr/>
    </dgm:pt>
    <dgm:pt modelId="{3895CC76-0339-4B8C-903E-3A2D1423ECDC}" type="sibTrans" cxnId="{5A41A66B-A3FB-4A62-937B-CF8114E9C8C2}">
      <dgm:prSet/>
      <dgm:spPr/>
    </dgm:pt>
    <dgm:pt modelId="{6A89765F-0B1D-43FF-B234-A914A05E45C9}">
      <dgm:prSet phldr="0"/>
      <dgm:spPr/>
      <dgm:t>
        <a:bodyPr/>
        <a:lstStyle/>
        <a:p>
          <a:pPr rtl="0"/>
          <a:r>
            <a:rPr lang="en-US" dirty="0"/>
            <a:t>Iterative </a:t>
          </a:r>
          <a:r>
            <a:rPr lang="en-US" dirty="0">
              <a:latin typeface="Arial" panose="020B0604020202020204"/>
            </a:rPr>
            <a:t>RA</a:t>
          </a:r>
        </a:p>
      </dgm:t>
    </dgm:pt>
    <dgm:pt modelId="{AFA13E11-BC25-4BF7-B597-1EC39B639A1B}" type="parTrans" cxnId="{60378A7A-2C70-4AA6-9989-05A168200B51}">
      <dgm:prSet/>
      <dgm:spPr/>
    </dgm:pt>
    <dgm:pt modelId="{EF8D4D20-E0D2-4B6C-9490-F93C37EAEA3C}" type="sibTrans" cxnId="{60378A7A-2C70-4AA6-9989-05A168200B51}">
      <dgm:prSet/>
      <dgm:spPr/>
    </dgm:pt>
    <dgm:pt modelId="{BE622C65-53C8-4126-B8C2-FE77AB014D79}">
      <dgm:prSet phldr="0"/>
      <dgm:spPr/>
      <dgm:t>
        <a:bodyPr/>
        <a:lstStyle/>
        <a:p>
          <a:pPr rtl="0"/>
          <a:r>
            <a:rPr lang="en-US" dirty="0">
              <a:latin typeface="Arial" panose="020B0604020202020204"/>
            </a:rPr>
            <a:t>Topological Data Analysis</a:t>
          </a:r>
        </a:p>
      </dgm:t>
    </dgm:pt>
    <dgm:pt modelId="{47D2AA61-5DC2-4244-96A5-18858D8326AD}" type="parTrans" cxnId="{3BB8ED46-E882-414D-B54F-089664E286DD}">
      <dgm:prSet/>
      <dgm:spPr/>
    </dgm:pt>
    <dgm:pt modelId="{0F094672-0393-48EA-BE5B-74F9F01E0CB0}" type="sibTrans" cxnId="{3BB8ED46-E882-414D-B54F-089664E286DD}">
      <dgm:prSet/>
      <dgm:spPr/>
    </dgm:pt>
    <dgm:pt modelId="{6EBAEA5C-7CD7-4CFE-AB6A-C24C2A71D98D}">
      <dgm:prSet phldr="0"/>
      <dgm:spPr/>
      <dgm:t>
        <a:bodyPr/>
        <a:lstStyle/>
        <a:p>
          <a:pPr rtl="0"/>
          <a:r>
            <a:rPr lang="en-US" dirty="0">
              <a:latin typeface="Arial" panose="020B0604020202020204"/>
            </a:rPr>
            <a:t>Parallel RA</a:t>
          </a:r>
        </a:p>
      </dgm:t>
    </dgm:pt>
    <dgm:pt modelId="{08EE8347-A669-465B-85D3-ACE9E9716734}" type="parTrans" cxnId="{43C29E60-8495-4C91-868A-796E769FF2E0}">
      <dgm:prSet/>
      <dgm:spPr/>
    </dgm:pt>
    <dgm:pt modelId="{D639C7C7-C311-4B0E-BBC6-16CA6B05D566}" type="sibTrans" cxnId="{43C29E60-8495-4C91-868A-796E769FF2E0}">
      <dgm:prSet/>
      <dgm:spPr/>
    </dgm:pt>
    <dgm:pt modelId="{7E99A6CA-5026-4040-833B-A8C8AAD4A57C}">
      <dgm:prSet phldr="0"/>
      <dgm:spPr/>
      <dgm:t>
        <a:bodyPr/>
        <a:lstStyle/>
        <a:p>
          <a:pPr rtl="0"/>
          <a:r>
            <a:rPr lang="en-US" dirty="0">
              <a:latin typeface="Arial" panose="020B0604020202020204"/>
            </a:rPr>
            <a:t>Our approaches</a:t>
          </a:r>
        </a:p>
      </dgm:t>
    </dgm:pt>
    <dgm:pt modelId="{FB754BCB-C7B8-4E94-A124-BA569124410E}" type="parTrans" cxnId="{BB080C8E-6F2D-4175-95C9-6700304C7E9C}">
      <dgm:prSet/>
      <dgm:spPr/>
    </dgm:pt>
    <dgm:pt modelId="{7BF93E94-93E9-473E-8F82-CF0A032A907D}" type="sibTrans" cxnId="{BB080C8E-6F2D-4175-95C9-6700304C7E9C}">
      <dgm:prSet/>
      <dgm:spPr/>
    </dgm:pt>
    <dgm:pt modelId="{DE4508E6-9EE0-43E0-9EAE-ADF0F9633DD4}">
      <dgm:prSet phldr="0"/>
      <dgm:spPr/>
      <dgm:t>
        <a:bodyPr/>
        <a:lstStyle/>
        <a:p>
          <a:pPr rtl="0"/>
          <a:r>
            <a:rPr lang="en-US" dirty="0">
              <a:latin typeface="Arial" panose="020B0604020202020204"/>
            </a:rPr>
            <a:t>Future work</a:t>
          </a:r>
        </a:p>
      </dgm:t>
    </dgm:pt>
    <dgm:pt modelId="{F66A0BC5-87F5-4C59-90C4-04203D9E503C}" type="parTrans" cxnId="{0EBECD31-FD63-4ACF-A5F0-6D8D93F5AE14}">
      <dgm:prSet/>
      <dgm:spPr/>
    </dgm:pt>
    <dgm:pt modelId="{7F70C34E-BF8C-4C57-92B7-FDD3B857469E}" type="sibTrans" cxnId="{0EBECD31-FD63-4ACF-A5F0-6D8D93F5AE14}">
      <dgm:prSet/>
      <dgm:spPr/>
    </dgm:pt>
    <dgm:pt modelId="{12BD2786-2573-435A-B6A5-623288ED424E}">
      <dgm:prSet phldr="0"/>
      <dgm:spPr/>
      <dgm:t>
        <a:bodyPr/>
        <a:lstStyle/>
        <a:p>
          <a:r>
            <a:rPr lang="en-US" dirty="0">
              <a:latin typeface="Arial" panose="020B0604020202020204"/>
            </a:rPr>
            <a:t>Conclusion</a:t>
          </a:r>
        </a:p>
      </dgm:t>
    </dgm:pt>
    <dgm:pt modelId="{41002D0D-5DD4-436C-B257-4F9D514B8DDD}" type="parTrans" cxnId="{3F3F0D90-8FD2-4FAE-9938-05C5AD8AF18D}">
      <dgm:prSet/>
      <dgm:spPr/>
    </dgm:pt>
    <dgm:pt modelId="{894FAE8B-003F-4EF7-B566-744364F16494}" type="sibTrans" cxnId="{3F3F0D90-8FD2-4FAE-9938-05C5AD8AF18D}">
      <dgm:prSet/>
      <dgm:spPr/>
    </dgm:pt>
    <dgm:pt modelId="{6BA5C802-9B7D-4F57-AFDE-863AA5E1CB22}" type="pres">
      <dgm:prSet presAssocID="{9282644F-8A9A-41D1-B179-5189BE7CBC0E}" presName="Name0" presStyleCnt="0">
        <dgm:presLayoutVars>
          <dgm:dir/>
          <dgm:animLvl val="lvl"/>
          <dgm:resizeHandles val="exact"/>
        </dgm:presLayoutVars>
      </dgm:prSet>
      <dgm:spPr/>
    </dgm:pt>
    <dgm:pt modelId="{8FC0DA5E-93D2-4C28-AB27-2CA1E7049F63}" type="pres">
      <dgm:prSet presAssocID="{2EE0CFEB-61CA-4B68-82AD-8BA490BFB4B7}" presName="parTxOnly" presStyleLbl="node1" presStyleIdx="0" presStyleCnt="8">
        <dgm:presLayoutVars>
          <dgm:chMax val="0"/>
          <dgm:chPref val="0"/>
          <dgm:bulletEnabled val="1"/>
        </dgm:presLayoutVars>
      </dgm:prSet>
      <dgm:spPr>
        <a:solidFill>
          <a:schemeClr val="accent4"/>
        </a:solidFill>
      </dgm:spPr>
    </dgm:pt>
    <dgm:pt modelId="{4D48C505-5131-4580-B9D2-2EC5DF15A8F2}" type="pres">
      <dgm:prSet presAssocID="{543756F9-92AB-4527-95CB-1166085951FB}" presName="parTxOnlySpace" presStyleCnt="0"/>
      <dgm:spPr/>
    </dgm:pt>
    <dgm:pt modelId="{2C09A2DA-7796-4C73-AAD4-19CFEE2CEF7E}" type="pres">
      <dgm:prSet presAssocID="{2E863CA6-C61C-48E1-B1F7-23C32530A4D9}" presName="parTxOnly" presStyleLbl="node1" presStyleIdx="1" presStyleCnt="8">
        <dgm:presLayoutVars>
          <dgm:chMax val="0"/>
          <dgm:chPref val="0"/>
          <dgm:bulletEnabled val="1"/>
        </dgm:presLayoutVars>
      </dgm:prSet>
      <dgm:spPr/>
    </dgm:pt>
    <dgm:pt modelId="{37AAB5F0-CE95-4265-BB77-FA90C06D2FF6}" type="pres">
      <dgm:prSet presAssocID="{3895CC76-0339-4B8C-903E-3A2D1423ECDC}" presName="parTxOnlySpace" presStyleCnt="0"/>
      <dgm:spPr/>
    </dgm:pt>
    <dgm:pt modelId="{295CC59F-4E75-4D13-96C1-E148539819F3}" type="pres">
      <dgm:prSet presAssocID="{6A89765F-0B1D-43FF-B234-A914A05E45C9}" presName="parTxOnly" presStyleLbl="node1" presStyleIdx="2" presStyleCnt="8">
        <dgm:presLayoutVars>
          <dgm:chMax val="0"/>
          <dgm:chPref val="0"/>
          <dgm:bulletEnabled val="1"/>
        </dgm:presLayoutVars>
      </dgm:prSet>
      <dgm:spPr/>
    </dgm:pt>
    <dgm:pt modelId="{A9FC10E1-A79D-44F5-94BC-C0C021116847}" type="pres">
      <dgm:prSet presAssocID="{EF8D4D20-E0D2-4B6C-9490-F93C37EAEA3C}" presName="parTxOnlySpace" presStyleCnt="0"/>
      <dgm:spPr/>
    </dgm:pt>
    <dgm:pt modelId="{4360E84F-6075-4914-9739-402BE3DC173F}" type="pres">
      <dgm:prSet presAssocID="{6EBAEA5C-7CD7-4CFE-AB6A-C24C2A71D98D}" presName="parTxOnly" presStyleLbl="node1" presStyleIdx="3" presStyleCnt="8">
        <dgm:presLayoutVars>
          <dgm:chMax val="0"/>
          <dgm:chPref val="0"/>
          <dgm:bulletEnabled val="1"/>
        </dgm:presLayoutVars>
      </dgm:prSet>
      <dgm:spPr/>
    </dgm:pt>
    <dgm:pt modelId="{536C39A8-098F-42A4-B54A-C610FA6507A3}" type="pres">
      <dgm:prSet presAssocID="{D639C7C7-C311-4B0E-BBC6-16CA6B05D566}" presName="parTxOnlySpace" presStyleCnt="0"/>
      <dgm:spPr/>
    </dgm:pt>
    <dgm:pt modelId="{D231851A-63C4-4E22-83F6-5BAE9F5B02BA}" type="pres">
      <dgm:prSet presAssocID="{7E99A6CA-5026-4040-833B-A8C8AAD4A57C}" presName="parTxOnly" presStyleLbl="node1" presStyleIdx="4" presStyleCnt="8">
        <dgm:presLayoutVars>
          <dgm:chMax val="0"/>
          <dgm:chPref val="0"/>
          <dgm:bulletEnabled val="1"/>
        </dgm:presLayoutVars>
      </dgm:prSet>
      <dgm:spPr/>
    </dgm:pt>
    <dgm:pt modelId="{20A66AB8-5D81-40BC-A6BF-E32FB6E90CB9}" type="pres">
      <dgm:prSet presAssocID="{7BF93E94-93E9-473E-8F82-CF0A032A907D}" presName="parTxOnlySpace" presStyleCnt="0"/>
      <dgm:spPr/>
    </dgm:pt>
    <dgm:pt modelId="{A30999E2-DFB0-4B8D-ABA9-4C498C7BBEB1}" type="pres">
      <dgm:prSet presAssocID="{BE622C65-53C8-4126-B8C2-FE77AB014D79}" presName="parTxOnly" presStyleLbl="node1" presStyleIdx="5" presStyleCnt="8">
        <dgm:presLayoutVars>
          <dgm:chMax val="0"/>
          <dgm:chPref val="0"/>
          <dgm:bulletEnabled val="1"/>
        </dgm:presLayoutVars>
      </dgm:prSet>
      <dgm:spPr/>
    </dgm:pt>
    <dgm:pt modelId="{A5236ADF-212D-456D-B057-36036DB5DACB}" type="pres">
      <dgm:prSet presAssocID="{0F094672-0393-48EA-BE5B-74F9F01E0CB0}" presName="parTxOnlySpace" presStyleCnt="0"/>
      <dgm:spPr/>
    </dgm:pt>
    <dgm:pt modelId="{7FE70AFA-55E8-4613-A33B-EA0AE76C9AD4}" type="pres">
      <dgm:prSet presAssocID="{DE4508E6-9EE0-43E0-9EAE-ADF0F9633DD4}" presName="parTxOnly" presStyleLbl="node1" presStyleIdx="6" presStyleCnt="8">
        <dgm:presLayoutVars>
          <dgm:chMax val="0"/>
          <dgm:chPref val="0"/>
          <dgm:bulletEnabled val="1"/>
        </dgm:presLayoutVars>
      </dgm:prSet>
      <dgm:spPr/>
    </dgm:pt>
    <dgm:pt modelId="{01058B65-7407-475B-925F-4215B83E5A80}" type="pres">
      <dgm:prSet presAssocID="{7F70C34E-BF8C-4C57-92B7-FDD3B857469E}" presName="parTxOnlySpace" presStyleCnt="0"/>
      <dgm:spPr/>
    </dgm:pt>
    <dgm:pt modelId="{BBA07016-ECD0-4DEB-AC10-70061C4BBEF5}" type="pres">
      <dgm:prSet presAssocID="{12BD2786-2573-435A-B6A5-623288ED424E}" presName="parTxOnly" presStyleLbl="node1" presStyleIdx="7" presStyleCnt="8">
        <dgm:presLayoutVars>
          <dgm:chMax val="0"/>
          <dgm:chPref val="0"/>
          <dgm:bulletEnabled val="1"/>
        </dgm:presLayoutVars>
      </dgm:prSet>
      <dgm:spPr/>
    </dgm:pt>
  </dgm:ptLst>
  <dgm:cxnLst>
    <dgm:cxn modelId="{5184C022-2287-4BEC-8D26-8296D1618F97}" type="presOf" srcId="{BE622C65-53C8-4126-B8C2-FE77AB014D79}" destId="{A30999E2-DFB0-4B8D-ABA9-4C498C7BBEB1}" srcOrd="0" destOrd="0" presId="urn:microsoft.com/office/officeart/2005/8/layout/chevron1"/>
    <dgm:cxn modelId="{0EBECD31-FD63-4ACF-A5F0-6D8D93F5AE14}" srcId="{9282644F-8A9A-41D1-B179-5189BE7CBC0E}" destId="{DE4508E6-9EE0-43E0-9EAE-ADF0F9633DD4}" srcOrd="6" destOrd="0" parTransId="{F66A0BC5-87F5-4C59-90C4-04203D9E503C}" sibTransId="{7F70C34E-BF8C-4C57-92B7-FDD3B857469E}"/>
    <dgm:cxn modelId="{11675B32-B00B-4A94-9976-24BD061FC567}" type="presOf" srcId="{7E99A6CA-5026-4040-833B-A8C8AAD4A57C}" destId="{D231851A-63C4-4E22-83F6-5BAE9F5B02BA}" srcOrd="0" destOrd="0" presId="urn:microsoft.com/office/officeart/2005/8/layout/chevron1"/>
    <dgm:cxn modelId="{43C29E60-8495-4C91-868A-796E769FF2E0}" srcId="{9282644F-8A9A-41D1-B179-5189BE7CBC0E}" destId="{6EBAEA5C-7CD7-4CFE-AB6A-C24C2A71D98D}" srcOrd="3" destOrd="0" parTransId="{08EE8347-A669-465B-85D3-ACE9E9716734}" sibTransId="{D639C7C7-C311-4B0E-BBC6-16CA6B05D566}"/>
    <dgm:cxn modelId="{2F61E642-3BE2-4135-A1E0-013F6C72A734}" type="presOf" srcId="{DE4508E6-9EE0-43E0-9EAE-ADF0F9633DD4}" destId="{7FE70AFA-55E8-4613-A33B-EA0AE76C9AD4}" srcOrd="0" destOrd="0" presId="urn:microsoft.com/office/officeart/2005/8/layout/chevron1"/>
    <dgm:cxn modelId="{3BB8ED46-E882-414D-B54F-089664E286DD}" srcId="{9282644F-8A9A-41D1-B179-5189BE7CBC0E}" destId="{BE622C65-53C8-4126-B8C2-FE77AB014D79}" srcOrd="5" destOrd="0" parTransId="{47D2AA61-5DC2-4244-96A5-18858D8326AD}" sibTransId="{0F094672-0393-48EA-BE5B-74F9F01E0CB0}"/>
    <dgm:cxn modelId="{5A41A66B-A3FB-4A62-937B-CF8114E9C8C2}" srcId="{9282644F-8A9A-41D1-B179-5189BE7CBC0E}" destId="{2E863CA6-C61C-48E1-B1F7-23C32530A4D9}" srcOrd="1" destOrd="0" parTransId="{5198F3BB-03AE-4C95-932F-B5D478745F79}" sibTransId="{3895CC76-0339-4B8C-903E-3A2D1423ECDC}"/>
    <dgm:cxn modelId="{E7BC364C-A17B-4437-8517-B9B0D4B07B44}" type="presOf" srcId="{2E863CA6-C61C-48E1-B1F7-23C32530A4D9}" destId="{2C09A2DA-7796-4C73-AAD4-19CFEE2CEF7E}" srcOrd="0" destOrd="0" presId="urn:microsoft.com/office/officeart/2005/8/layout/chevron1"/>
    <dgm:cxn modelId="{6A4E934C-5606-4EF8-89AB-171CC5B6F147}" type="presOf" srcId="{2EE0CFEB-61CA-4B68-82AD-8BA490BFB4B7}" destId="{8FC0DA5E-93D2-4C28-AB27-2CA1E7049F63}" srcOrd="0" destOrd="0" presId="urn:microsoft.com/office/officeart/2005/8/layout/chevron1"/>
    <dgm:cxn modelId="{60378A7A-2C70-4AA6-9989-05A168200B51}" srcId="{9282644F-8A9A-41D1-B179-5189BE7CBC0E}" destId="{6A89765F-0B1D-43FF-B234-A914A05E45C9}" srcOrd="2" destOrd="0" parTransId="{AFA13E11-BC25-4BF7-B597-1EC39B639A1B}" sibTransId="{EF8D4D20-E0D2-4B6C-9490-F93C37EAEA3C}"/>
    <dgm:cxn modelId="{BB080C8E-6F2D-4175-95C9-6700304C7E9C}" srcId="{9282644F-8A9A-41D1-B179-5189BE7CBC0E}" destId="{7E99A6CA-5026-4040-833B-A8C8AAD4A57C}" srcOrd="4" destOrd="0" parTransId="{FB754BCB-C7B8-4E94-A124-BA569124410E}" sibTransId="{7BF93E94-93E9-473E-8F82-CF0A032A907D}"/>
    <dgm:cxn modelId="{3F3F0D90-8FD2-4FAE-9938-05C5AD8AF18D}" srcId="{9282644F-8A9A-41D1-B179-5189BE7CBC0E}" destId="{12BD2786-2573-435A-B6A5-623288ED424E}" srcOrd="7" destOrd="0" parTransId="{41002D0D-5DD4-436C-B257-4F9D514B8DDD}" sibTransId="{894FAE8B-003F-4EF7-B566-744364F16494}"/>
    <dgm:cxn modelId="{8B0697BD-37E0-4AB9-B468-D778B40BF35C}" type="presOf" srcId="{12BD2786-2573-435A-B6A5-623288ED424E}" destId="{BBA07016-ECD0-4DEB-AC10-70061C4BBEF5}" srcOrd="0" destOrd="0" presId="urn:microsoft.com/office/officeart/2005/8/layout/chevron1"/>
    <dgm:cxn modelId="{67AC7BBF-D047-4F26-BA4E-E4DBFB78D5E3}" srcId="{9282644F-8A9A-41D1-B179-5189BE7CBC0E}" destId="{2EE0CFEB-61CA-4B68-82AD-8BA490BFB4B7}" srcOrd="0" destOrd="0" parTransId="{A271F729-4F10-4E82-96F6-61D5AD7D7E04}" sibTransId="{543756F9-92AB-4527-95CB-1166085951FB}"/>
    <dgm:cxn modelId="{B20CD0C6-02E1-4830-90A1-6D7A123321A6}" type="presOf" srcId="{6A89765F-0B1D-43FF-B234-A914A05E45C9}" destId="{295CC59F-4E75-4D13-96C1-E148539819F3}" srcOrd="0" destOrd="0" presId="urn:microsoft.com/office/officeart/2005/8/layout/chevron1"/>
    <dgm:cxn modelId="{004642CA-C7C4-4AAD-B8A2-C68ADAD4FF5F}" type="presOf" srcId="{6EBAEA5C-7CD7-4CFE-AB6A-C24C2A71D98D}" destId="{4360E84F-6075-4914-9739-402BE3DC173F}" srcOrd="0" destOrd="0" presId="urn:microsoft.com/office/officeart/2005/8/layout/chevron1"/>
    <dgm:cxn modelId="{895E0FF9-F96C-4839-9631-1C11AA2A6D39}" type="presOf" srcId="{9282644F-8A9A-41D1-B179-5189BE7CBC0E}" destId="{6BA5C802-9B7D-4F57-AFDE-863AA5E1CB22}" srcOrd="0" destOrd="0" presId="urn:microsoft.com/office/officeart/2005/8/layout/chevron1"/>
    <dgm:cxn modelId="{F3BE1F5C-EF1C-4112-8B64-43DFAB70F644}" type="presParOf" srcId="{6BA5C802-9B7D-4F57-AFDE-863AA5E1CB22}" destId="{8FC0DA5E-93D2-4C28-AB27-2CA1E7049F63}" srcOrd="0" destOrd="0" presId="urn:microsoft.com/office/officeart/2005/8/layout/chevron1"/>
    <dgm:cxn modelId="{4D66E3FB-1984-4978-AF37-1E51318ECFA6}" type="presParOf" srcId="{6BA5C802-9B7D-4F57-AFDE-863AA5E1CB22}" destId="{4D48C505-5131-4580-B9D2-2EC5DF15A8F2}" srcOrd="1" destOrd="0" presId="urn:microsoft.com/office/officeart/2005/8/layout/chevron1"/>
    <dgm:cxn modelId="{E9B1C167-0C3E-4A9B-9C05-E85F93FFC365}" type="presParOf" srcId="{6BA5C802-9B7D-4F57-AFDE-863AA5E1CB22}" destId="{2C09A2DA-7796-4C73-AAD4-19CFEE2CEF7E}" srcOrd="2" destOrd="0" presId="urn:microsoft.com/office/officeart/2005/8/layout/chevron1"/>
    <dgm:cxn modelId="{87954B60-A0AC-4987-8039-3157EDACC7B2}" type="presParOf" srcId="{6BA5C802-9B7D-4F57-AFDE-863AA5E1CB22}" destId="{37AAB5F0-CE95-4265-BB77-FA90C06D2FF6}" srcOrd="3" destOrd="0" presId="urn:microsoft.com/office/officeart/2005/8/layout/chevron1"/>
    <dgm:cxn modelId="{29921D9E-1906-41BF-BC20-CFC78F645F69}" type="presParOf" srcId="{6BA5C802-9B7D-4F57-AFDE-863AA5E1CB22}" destId="{295CC59F-4E75-4D13-96C1-E148539819F3}" srcOrd="4" destOrd="0" presId="urn:microsoft.com/office/officeart/2005/8/layout/chevron1"/>
    <dgm:cxn modelId="{AF5B626F-2FE5-4E2B-8EAD-617DBFF06F8B}" type="presParOf" srcId="{6BA5C802-9B7D-4F57-AFDE-863AA5E1CB22}" destId="{A9FC10E1-A79D-44F5-94BC-C0C021116847}" srcOrd="5" destOrd="0" presId="urn:microsoft.com/office/officeart/2005/8/layout/chevron1"/>
    <dgm:cxn modelId="{0E982F45-CA0E-4159-A385-15A3530475DE}" type="presParOf" srcId="{6BA5C802-9B7D-4F57-AFDE-863AA5E1CB22}" destId="{4360E84F-6075-4914-9739-402BE3DC173F}" srcOrd="6" destOrd="0" presId="urn:microsoft.com/office/officeart/2005/8/layout/chevron1"/>
    <dgm:cxn modelId="{3BBF2A52-81D1-4B43-8437-6875010307D1}" type="presParOf" srcId="{6BA5C802-9B7D-4F57-AFDE-863AA5E1CB22}" destId="{536C39A8-098F-42A4-B54A-C610FA6507A3}" srcOrd="7" destOrd="0" presId="urn:microsoft.com/office/officeart/2005/8/layout/chevron1"/>
    <dgm:cxn modelId="{C4DF5DD4-079B-4943-B006-F4E41E773932}" type="presParOf" srcId="{6BA5C802-9B7D-4F57-AFDE-863AA5E1CB22}" destId="{D231851A-63C4-4E22-83F6-5BAE9F5B02BA}" srcOrd="8" destOrd="0" presId="urn:microsoft.com/office/officeart/2005/8/layout/chevron1"/>
    <dgm:cxn modelId="{FD917487-2F89-4B0E-992A-8D4E167C5AEC}" type="presParOf" srcId="{6BA5C802-9B7D-4F57-AFDE-863AA5E1CB22}" destId="{20A66AB8-5D81-40BC-A6BF-E32FB6E90CB9}" srcOrd="9" destOrd="0" presId="urn:microsoft.com/office/officeart/2005/8/layout/chevron1"/>
    <dgm:cxn modelId="{8992D2B9-9F59-4DE4-976F-3C1F76D210F7}" type="presParOf" srcId="{6BA5C802-9B7D-4F57-AFDE-863AA5E1CB22}" destId="{A30999E2-DFB0-4B8D-ABA9-4C498C7BBEB1}" srcOrd="10" destOrd="0" presId="urn:microsoft.com/office/officeart/2005/8/layout/chevron1"/>
    <dgm:cxn modelId="{DEB20A3C-66BC-42AB-A69E-3F962519496B}" type="presParOf" srcId="{6BA5C802-9B7D-4F57-AFDE-863AA5E1CB22}" destId="{A5236ADF-212D-456D-B057-36036DB5DACB}" srcOrd="11" destOrd="0" presId="urn:microsoft.com/office/officeart/2005/8/layout/chevron1"/>
    <dgm:cxn modelId="{8CCCEBA8-7420-4D4E-AC0C-4432B3739639}" type="presParOf" srcId="{6BA5C802-9B7D-4F57-AFDE-863AA5E1CB22}" destId="{7FE70AFA-55E8-4613-A33B-EA0AE76C9AD4}" srcOrd="12" destOrd="0" presId="urn:microsoft.com/office/officeart/2005/8/layout/chevron1"/>
    <dgm:cxn modelId="{0AF1C36D-BFCE-4BA3-AED9-B3DEBD948311}" type="presParOf" srcId="{6BA5C802-9B7D-4F57-AFDE-863AA5E1CB22}" destId="{01058B65-7407-475B-925F-4215B83E5A80}" srcOrd="13" destOrd="0" presId="urn:microsoft.com/office/officeart/2005/8/layout/chevron1"/>
    <dgm:cxn modelId="{16BF0774-545A-4417-82BB-C75DFF8F20B5}" type="presParOf" srcId="{6BA5C802-9B7D-4F57-AFDE-863AA5E1CB22}" destId="{BBA07016-ECD0-4DEB-AC10-70061C4BBEF5}" srcOrd="1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Iterative 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D2622-7FEA-40FC-82C7-F1552979DCE0}">
      <dsp:nvSpPr>
        <dsp:cNvPr id="0" name=""/>
        <dsp:cNvSpPr/>
      </dsp:nvSpPr>
      <dsp:spPr>
        <a:xfrm>
          <a:off x="0" y="1863436"/>
          <a:ext cx="10935194"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E9BC5747-6BED-4118-886C-9611CAA34482}">
      <dsp:nvSpPr>
        <dsp:cNvPr id="0" name=""/>
        <dsp:cNvSpPr/>
      </dsp:nvSpPr>
      <dsp:spPr>
        <a:xfrm>
          <a:off x="118108"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1970</a:t>
          </a:r>
        </a:p>
      </dsp:txBody>
      <dsp:txXfrm>
        <a:off x="118108" y="2001330"/>
        <a:ext cx="1705633" cy="421136"/>
      </dsp:txXfrm>
    </dsp:sp>
    <dsp:sp modelId="{28F16C79-87F0-49C0-BC51-B2DB9CE719F1}">
      <dsp:nvSpPr>
        <dsp:cNvPr id="0" name=""/>
        <dsp:cNvSpPr/>
      </dsp:nvSpPr>
      <dsp:spPr>
        <a:xfrm>
          <a:off x="1815"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Horn Clauses, McCarthy</a:t>
          </a:r>
        </a:p>
      </dsp:txBody>
      <dsp:txXfrm>
        <a:off x="32834" y="550917"/>
        <a:ext cx="1876182" cy="573393"/>
      </dsp:txXfrm>
    </dsp:sp>
    <dsp:sp modelId="{AC4FB31B-5E81-4516-851B-FFF23F78FD5E}">
      <dsp:nvSpPr>
        <dsp:cNvPr id="0" name=""/>
        <dsp:cNvSpPr/>
      </dsp:nvSpPr>
      <dsp:spPr>
        <a:xfrm>
          <a:off x="970925"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0DF69-3BB9-483A-9759-974353E2B2DA}">
      <dsp:nvSpPr>
        <dsp:cNvPr id="0" name=""/>
        <dsp:cNvSpPr/>
      </dsp:nvSpPr>
      <dsp:spPr>
        <a:xfrm>
          <a:off x="1242276"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1972</a:t>
          </a:r>
        </a:p>
      </dsp:txBody>
      <dsp:txXfrm>
        <a:off x="1242276" y="1304405"/>
        <a:ext cx="1705633" cy="421136"/>
      </dsp:txXfrm>
    </dsp:sp>
    <dsp:sp modelId="{D896DACA-34B7-452D-BE10-65B489347CDA}">
      <dsp:nvSpPr>
        <dsp:cNvPr id="0" name=""/>
        <dsp:cNvSpPr/>
      </dsp:nvSpPr>
      <dsp:spPr>
        <a:xfrm>
          <a:off x="942974"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37E9D-466D-43E5-90F5-E7FFF63EB3BE}">
      <dsp:nvSpPr>
        <dsp:cNvPr id="0" name=""/>
        <dsp:cNvSpPr/>
      </dsp:nvSpPr>
      <dsp:spPr>
        <a:xfrm>
          <a:off x="1125983"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Prolog, Kowalski</a:t>
          </a:r>
        </a:p>
      </dsp:txBody>
      <dsp:txXfrm>
        <a:off x="1157002" y="2602561"/>
        <a:ext cx="1876182" cy="573393"/>
      </dsp:txXfrm>
    </dsp:sp>
    <dsp:sp modelId="{9A7F5D79-022A-4D90-85F6-75C2CF26D66E}">
      <dsp:nvSpPr>
        <dsp:cNvPr id="0" name=""/>
        <dsp:cNvSpPr/>
      </dsp:nvSpPr>
      <dsp:spPr>
        <a:xfrm>
          <a:off x="2095093"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26887D8-762E-430C-8F66-91596C148205}">
      <dsp:nvSpPr>
        <dsp:cNvPr id="0" name=""/>
        <dsp:cNvSpPr/>
      </dsp:nvSpPr>
      <dsp:spPr>
        <a:xfrm>
          <a:off x="2366444"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1975</a:t>
          </a:r>
        </a:p>
      </dsp:txBody>
      <dsp:txXfrm>
        <a:off x="2366444" y="2001330"/>
        <a:ext cx="1705633" cy="421136"/>
      </dsp:txXfrm>
    </dsp:sp>
    <dsp:sp modelId="{72F9FF52-9060-49B1-9175-28D54E4B7A88}">
      <dsp:nvSpPr>
        <dsp:cNvPr id="0" name=""/>
        <dsp:cNvSpPr/>
      </dsp:nvSpPr>
      <dsp:spPr>
        <a:xfrm>
          <a:off x="206714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CC6773-DDE0-4566-ADFE-26A94AC6B100}">
      <dsp:nvSpPr>
        <dsp:cNvPr id="0" name=""/>
        <dsp:cNvSpPr/>
      </dsp:nvSpPr>
      <dsp:spPr>
        <a:xfrm>
          <a:off x="2250151"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Datalog, Maier</a:t>
          </a:r>
        </a:p>
      </dsp:txBody>
      <dsp:txXfrm>
        <a:off x="2281170" y="550917"/>
        <a:ext cx="1876182" cy="573393"/>
      </dsp:txXfrm>
    </dsp:sp>
    <dsp:sp modelId="{178ACAD9-A5C2-4E93-BECE-06086B236CEC}">
      <dsp:nvSpPr>
        <dsp:cNvPr id="0" name=""/>
        <dsp:cNvSpPr/>
      </dsp:nvSpPr>
      <dsp:spPr>
        <a:xfrm>
          <a:off x="3219261"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FFC733-0EFC-488C-B2A2-8878C2C9762C}">
      <dsp:nvSpPr>
        <dsp:cNvPr id="0" name=""/>
        <dsp:cNvSpPr/>
      </dsp:nvSpPr>
      <dsp:spPr>
        <a:xfrm>
          <a:off x="3490612"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1977</a:t>
          </a:r>
        </a:p>
      </dsp:txBody>
      <dsp:txXfrm>
        <a:off x="3490612" y="1304405"/>
        <a:ext cx="1705633" cy="421136"/>
      </dsp:txXfrm>
    </dsp:sp>
    <dsp:sp modelId="{51AAD738-A7B2-4ADE-8067-455E244DF63E}">
      <dsp:nvSpPr>
        <dsp:cNvPr id="0" name=""/>
        <dsp:cNvSpPr/>
      </dsp:nvSpPr>
      <dsp:spPr>
        <a:xfrm>
          <a:off x="3191309"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C9D9A-573C-4608-A0AA-CCCF04DFF4EE}">
      <dsp:nvSpPr>
        <dsp:cNvPr id="0" name=""/>
        <dsp:cNvSpPr/>
      </dsp:nvSpPr>
      <dsp:spPr>
        <a:xfrm>
          <a:off x="3374318"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Workshop, </a:t>
          </a:r>
          <a:r>
            <a:rPr lang="en-US" sz="1300" b="1" kern="1200" err="1">
              <a:solidFill>
                <a:schemeClr val="tx1"/>
              </a:solidFill>
              <a:latin typeface="Arial"/>
              <a:ea typeface="Roboto Mono"/>
              <a:cs typeface="Arial"/>
            </a:rPr>
            <a:t>Gallaire</a:t>
          </a:r>
          <a:r>
            <a:rPr lang="en-US" sz="1300" b="1" kern="1200">
              <a:solidFill>
                <a:schemeClr val="tx1"/>
              </a:solidFill>
              <a:latin typeface="Arial"/>
              <a:ea typeface="Roboto Mono"/>
              <a:cs typeface="Arial"/>
            </a:rPr>
            <a:t>, Minker</a:t>
          </a:r>
        </a:p>
      </dsp:txBody>
      <dsp:txXfrm>
        <a:off x="3405337" y="2602561"/>
        <a:ext cx="1876182" cy="573393"/>
      </dsp:txXfrm>
    </dsp:sp>
    <dsp:sp modelId="{CADBD7F0-3497-43C5-8521-0D3BF59D93BD}">
      <dsp:nvSpPr>
        <dsp:cNvPr id="0" name=""/>
        <dsp:cNvSpPr/>
      </dsp:nvSpPr>
      <dsp:spPr>
        <a:xfrm>
          <a:off x="4343429"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8B4F55F-57E5-4C46-9AB6-BCCD07CC73F2}">
      <dsp:nvSpPr>
        <dsp:cNvPr id="0" name=""/>
        <dsp:cNvSpPr/>
      </dsp:nvSpPr>
      <dsp:spPr>
        <a:xfrm>
          <a:off x="4614780"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 1978</a:t>
          </a:r>
        </a:p>
      </dsp:txBody>
      <dsp:txXfrm>
        <a:off x="4614780" y="2001330"/>
        <a:ext cx="1705633" cy="421136"/>
      </dsp:txXfrm>
    </dsp:sp>
    <dsp:sp modelId="{DFF8B65E-9CE2-4365-B0C9-FB65AEBE179D}">
      <dsp:nvSpPr>
        <dsp:cNvPr id="0" name=""/>
        <dsp:cNvSpPr/>
      </dsp:nvSpPr>
      <dsp:spPr>
        <a:xfrm>
          <a:off x="4315477"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D60DA-9FB7-4F22-B2E0-D0F1E2234AE9}">
      <dsp:nvSpPr>
        <dsp:cNvPr id="0" name=""/>
        <dsp:cNvSpPr/>
      </dsp:nvSpPr>
      <dsp:spPr>
        <a:xfrm>
          <a:off x="4498486"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LDL, Commercial </a:t>
          </a:r>
        </a:p>
      </dsp:txBody>
      <dsp:txXfrm>
        <a:off x="4529505" y="550917"/>
        <a:ext cx="1876182" cy="573393"/>
      </dsp:txXfrm>
    </dsp:sp>
    <dsp:sp modelId="{85BD69B3-F059-4265-8228-5803BE7CD30D}">
      <dsp:nvSpPr>
        <dsp:cNvPr id="0" name=""/>
        <dsp:cNvSpPr/>
      </dsp:nvSpPr>
      <dsp:spPr>
        <a:xfrm>
          <a:off x="5467597"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7219C4D-EAF4-49F9-B7EE-F02B2AE8ADDF}">
      <dsp:nvSpPr>
        <dsp:cNvPr id="0" name=""/>
        <dsp:cNvSpPr/>
      </dsp:nvSpPr>
      <dsp:spPr>
        <a:xfrm>
          <a:off x="5738947"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1980s</a:t>
          </a:r>
        </a:p>
      </dsp:txBody>
      <dsp:txXfrm>
        <a:off x="5738947" y="1304405"/>
        <a:ext cx="1705633" cy="421136"/>
      </dsp:txXfrm>
    </dsp:sp>
    <dsp:sp modelId="{508F1467-6C8A-493C-921B-823C6CCAEFEF}">
      <dsp:nvSpPr>
        <dsp:cNvPr id="0" name=""/>
        <dsp:cNvSpPr/>
      </dsp:nvSpPr>
      <dsp:spPr>
        <a:xfrm>
          <a:off x="5439645"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96ED4-9F7B-44B0-905C-45F8CF29D650}">
      <dsp:nvSpPr>
        <dsp:cNvPr id="0" name=""/>
        <dsp:cNvSpPr/>
      </dsp:nvSpPr>
      <dsp:spPr>
        <a:xfrm>
          <a:off x="5622654"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Popular, Databases </a:t>
          </a:r>
        </a:p>
      </dsp:txBody>
      <dsp:txXfrm>
        <a:off x="5653673" y="2602561"/>
        <a:ext cx="1876182" cy="573393"/>
      </dsp:txXfrm>
    </dsp:sp>
    <dsp:sp modelId="{D08B00EA-953C-4353-91CB-544FF88F23DB}">
      <dsp:nvSpPr>
        <dsp:cNvPr id="0" name=""/>
        <dsp:cNvSpPr/>
      </dsp:nvSpPr>
      <dsp:spPr>
        <a:xfrm>
          <a:off x="6591764"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100AFD7-31A2-4E23-94E7-87D0000638DD}">
      <dsp:nvSpPr>
        <dsp:cNvPr id="0" name=""/>
        <dsp:cNvSpPr/>
      </dsp:nvSpPr>
      <dsp:spPr>
        <a:xfrm>
          <a:off x="6863115"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1990s</a:t>
          </a:r>
        </a:p>
      </dsp:txBody>
      <dsp:txXfrm>
        <a:off x="6863115" y="2001330"/>
        <a:ext cx="1705633" cy="421136"/>
      </dsp:txXfrm>
    </dsp:sp>
    <dsp:sp modelId="{E60AF08A-86A7-4077-BDE7-687D9CFF610F}">
      <dsp:nvSpPr>
        <dsp:cNvPr id="0" name=""/>
        <dsp:cNvSpPr/>
      </dsp:nvSpPr>
      <dsp:spPr>
        <a:xfrm>
          <a:off x="6563813"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78466-9F80-4648-8369-159C09166DA8}">
      <dsp:nvSpPr>
        <dsp:cNvPr id="0" name=""/>
        <dsp:cNvSpPr/>
      </dsp:nvSpPr>
      <dsp:spPr>
        <a:xfrm>
          <a:off x="6746822"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a:lnSpc>
              <a:spcPct val="90000"/>
            </a:lnSpc>
            <a:spcBef>
              <a:spcPct val="0"/>
            </a:spcBef>
            <a:spcAft>
              <a:spcPct val="35000"/>
            </a:spcAft>
            <a:buNone/>
          </a:pPr>
          <a:r>
            <a:rPr lang="en-US" sz="1300" b="1" kern="1200">
              <a:solidFill>
                <a:schemeClr val="tx1"/>
              </a:solidFill>
              <a:latin typeface="Arial"/>
              <a:ea typeface="Roboto Mono"/>
              <a:cs typeface="Arial"/>
            </a:rPr>
            <a:t>Decline, New Technologies</a:t>
          </a:r>
        </a:p>
      </dsp:txBody>
      <dsp:txXfrm>
        <a:off x="6777841" y="550917"/>
        <a:ext cx="1876182" cy="573393"/>
      </dsp:txXfrm>
    </dsp:sp>
    <dsp:sp modelId="{258EF84A-8ACD-4B62-A898-FAAE0D66BCAF}">
      <dsp:nvSpPr>
        <dsp:cNvPr id="0" name=""/>
        <dsp:cNvSpPr/>
      </dsp:nvSpPr>
      <dsp:spPr>
        <a:xfrm>
          <a:off x="7715932"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4A5FCCE-8C62-4393-971D-8D9755FAFC7C}">
      <dsp:nvSpPr>
        <dsp:cNvPr id="0" name=""/>
        <dsp:cNvSpPr/>
      </dsp:nvSpPr>
      <dsp:spPr>
        <a:xfrm>
          <a:off x="7987283" y="1304405"/>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2000s</a:t>
          </a:r>
        </a:p>
      </dsp:txBody>
      <dsp:txXfrm>
        <a:off x="7987283" y="1304405"/>
        <a:ext cx="1705633" cy="421136"/>
      </dsp:txXfrm>
    </dsp:sp>
    <dsp:sp modelId="{C8C9ED7E-49AD-4325-8FCA-92B0E6E93587}">
      <dsp:nvSpPr>
        <dsp:cNvPr id="0" name=""/>
        <dsp:cNvSpPr/>
      </dsp:nvSpPr>
      <dsp:spPr>
        <a:xfrm>
          <a:off x="7687981"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089D6-1CFC-4A0F-9AFF-758FDC4B6301}">
      <dsp:nvSpPr>
        <dsp:cNvPr id="0" name=""/>
        <dsp:cNvSpPr/>
      </dsp:nvSpPr>
      <dsp:spPr>
        <a:xfrm>
          <a:off x="7870990" y="2571542"/>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Regains Popularity, Semantic Web </a:t>
          </a:r>
        </a:p>
      </dsp:txBody>
      <dsp:txXfrm>
        <a:off x="7902009" y="2602561"/>
        <a:ext cx="1876182" cy="573393"/>
      </dsp:txXfrm>
    </dsp:sp>
    <dsp:sp modelId="{3B613D72-22AF-4AD8-BD49-80F1DDF8190D}">
      <dsp:nvSpPr>
        <dsp:cNvPr id="0" name=""/>
        <dsp:cNvSpPr/>
      </dsp:nvSpPr>
      <dsp:spPr>
        <a:xfrm>
          <a:off x="8840100" y="1863436"/>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2182036-6E66-4ADC-9F22-51EFB73A3CB5}">
      <dsp:nvSpPr>
        <dsp:cNvPr id="0" name=""/>
        <dsp:cNvSpPr/>
      </dsp:nvSpPr>
      <dsp:spPr>
        <a:xfrm>
          <a:off x="9111451" y="2001330"/>
          <a:ext cx="1705633" cy="421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11200">
            <a:lnSpc>
              <a:spcPct val="90000"/>
            </a:lnSpc>
            <a:spcBef>
              <a:spcPct val="0"/>
            </a:spcBef>
            <a:spcAft>
              <a:spcPct val="35000"/>
            </a:spcAft>
            <a:buNone/>
            <a:defRPr b="1"/>
          </a:pPr>
          <a:r>
            <a:rPr lang="en-US" sz="1600" b="1" kern="1200">
              <a:solidFill>
                <a:schemeClr val="tx1"/>
              </a:solidFill>
              <a:latin typeface="Arial"/>
              <a:ea typeface="Roboto Mono"/>
              <a:cs typeface="Arial"/>
            </a:rPr>
            <a:t>2010s</a:t>
          </a:r>
        </a:p>
      </dsp:txBody>
      <dsp:txXfrm>
        <a:off x="9111451" y="2001330"/>
        <a:ext cx="1705633" cy="421136"/>
      </dsp:txXfrm>
    </dsp:sp>
    <dsp:sp modelId="{0F7971C6-9E8D-40EF-99DE-D0B9DCD7E352}">
      <dsp:nvSpPr>
        <dsp:cNvPr id="0" name=""/>
        <dsp:cNvSpPr/>
      </dsp:nvSpPr>
      <dsp:spPr>
        <a:xfrm>
          <a:off x="8812148"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B43CCC-AEEC-4D15-AD7E-1E82AE75E560}">
      <dsp:nvSpPr>
        <dsp:cNvPr id="0" name=""/>
        <dsp:cNvSpPr/>
      </dsp:nvSpPr>
      <dsp:spPr>
        <a:xfrm>
          <a:off x="8995158" y="519898"/>
          <a:ext cx="1938220" cy="6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5570" tIns="115570" rIns="115570" bIns="11557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tx1"/>
              </a:solidFill>
              <a:latin typeface="Arial"/>
              <a:ea typeface="Roboto Mono"/>
              <a:cs typeface="Arial"/>
            </a:rPr>
            <a:t>Deductive Database, Data Mining, ML</a:t>
          </a:r>
        </a:p>
      </dsp:txBody>
      <dsp:txXfrm>
        <a:off x="9026177" y="550917"/>
        <a:ext cx="1876182" cy="573393"/>
      </dsp:txXfrm>
    </dsp:sp>
    <dsp:sp modelId="{1EC80B7C-05E7-4FD6-A4E1-67BEF5142C24}">
      <dsp:nvSpPr>
        <dsp:cNvPr id="0" name=""/>
        <dsp:cNvSpPr/>
      </dsp:nvSpPr>
      <dsp:spPr>
        <a:xfrm>
          <a:off x="9964268" y="1155330"/>
          <a:ext cx="0" cy="708105"/>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F750E-B2BF-4C9F-80BF-F804D5F9AE28}">
      <dsp:nvSpPr>
        <dsp:cNvPr id="0" name=""/>
        <dsp:cNvSpPr/>
      </dsp:nvSpPr>
      <dsp:spPr>
        <a:xfrm>
          <a:off x="9936316" y="1835484"/>
          <a:ext cx="55903" cy="5590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4836A-9824-489A-8C68-AEF7BC1B1254}">
      <dsp:nvSpPr>
        <dsp:cNvPr id="0" name=""/>
        <dsp:cNvSpPr/>
      </dsp:nvSpPr>
      <dsp:spPr>
        <a:xfrm>
          <a:off x="6075157" y="1766979"/>
          <a:ext cx="3780447" cy="599716"/>
        </a:xfrm>
        <a:custGeom>
          <a:avLst/>
          <a:gdLst/>
          <a:ahLst/>
          <a:cxnLst/>
          <a:rect l="0" t="0" r="0" b="0"/>
          <a:pathLst>
            <a:path>
              <a:moveTo>
                <a:pt x="0" y="0"/>
              </a:moveTo>
              <a:lnTo>
                <a:pt x="0" y="408689"/>
              </a:lnTo>
              <a:lnTo>
                <a:pt x="3780447" y="408689"/>
              </a:lnTo>
              <a:lnTo>
                <a:pt x="3780447"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98588D1-339E-48BC-896B-66F6F278AFFB}">
      <dsp:nvSpPr>
        <dsp:cNvPr id="0" name=""/>
        <dsp:cNvSpPr/>
      </dsp:nvSpPr>
      <dsp:spPr>
        <a:xfrm>
          <a:off x="6075157" y="1766979"/>
          <a:ext cx="1260149" cy="599716"/>
        </a:xfrm>
        <a:custGeom>
          <a:avLst/>
          <a:gdLst/>
          <a:ahLst/>
          <a:cxnLst/>
          <a:rect l="0" t="0" r="0" b="0"/>
          <a:pathLst>
            <a:path>
              <a:moveTo>
                <a:pt x="0" y="0"/>
              </a:moveTo>
              <a:lnTo>
                <a:pt x="0" y="408689"/>
              </a:lnTo>
              <a:lnTo>
                <a:pt x="1260149" y="408689"/>
              </a:lnTo>
              <a:lnTo>
                <a:pt x="1260149"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08898D-55C0-45DA-8647-42B374783BF7}">
      <dsp:nvSpPr>
        <dsp:cNvPr id="0" name=""/>
        <dsp:cNvSpPr/>
      </dsp:nvSpPr>
      <dsp:spPr>
        <a:xfrm>
          <a:off x="4815007" y="1766979"/>
          <a:ext cx="1260149" cy="599716"/>
        </a:xfrm>
        <a:custGeom>
          <a:avLst/>
          <a:gdLst/>
          <a:ahLst/>
          <a:cxnLst/>
          <a:rect l="0" t="0" r="0" b="0"/>
          <a:pathLst>
            <a:path>
              <a:moveTo>
                <a:pt x="1260149" y="0"/>
              </a:moveTo>
              <a:lnTo>
                <a:pt x="1260149" y="408689"/>
              </a:lnTo>
              <a:lnTo>
                <a:pt x="0" y="408689"/>
              </a:lnTo>
              <a:lnTo>
                <a:pt x="0"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3F873D-6895-42FA-8217-69F69EA69807}">
      <dsp:nvSpPr>
        <dsp:cNvPr id="0" name=""/>
        <dsp:cNvSpPr/>
      </dsp:nvSpPr>
      <dsp:spPr>
        <a:xfrm>
          <a:off x="2294709" y="1766979"/>
          <a:ext cx="3780447" cy="599716"/>
        </a:xfrm>
        <a:custGeom>
          <a:avLst/>
          <a:gdLst/>
          <a:ahLst/>
          <a:cxnLst/>
          <a:rect l="0" t="0" r="0" b="0"/>
          <a:pathLst>
            <a:path>
              <a:moveTo>
                <a:pt x="3780447" y="0"/>
              </a:moveTo>
              <a:lnTo>
                <a:pt x="3780447" y="408689"/>
              </a:lnTo>
              <a:lnTo>
                <a:pt x="0" y="408689"/>
              </a:lnTo>
              <a:lnTo>
                <a:pt x="0" y="59971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FB4525-C022-4C87-B6FC-5F65D1704E4E}">
      <dsp:nvSpPr>
        <dsp:cNvPr id="0" name=""/>
        <dsp:cNvSpPr/>
      </dsp:nvSpPr>
      <dsp:spPr>
        <a:xfrm>
          <a:off x="3529"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2E322BF-CAAF-48E4-8A0C-C4BFF0B81530}">
      <dsp:nvSpPr>
        <dsp:cNvPr id="0" name=""/>
        <dsp:cNvSpPr/>
      </dsp:nvSpPr>
      <dsp:spPr>
        <a:xfrm>
          <a:off x="232647"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kern="1200">
              <a:latin typeface="Proxima Nova Bl"/>
            </a:rPr>
            <a:t>Focuses</a:t>
          </a:r>
          <a:r>
            <a:rPr lang="en-US" sz="2100" b="0" i="0" kern="1200"/>
            <a:t> on the desired output</a:t>
          </a:r>
          <a:r>
            <a:rPr lang="en-US" sz="2100" b="0" kern="1200">
              <a:latin typeface="Proxima Nova Bl"/>
            </a:rPr>
            <a:t> </a:t>
          </a:r>
          <a:endParaRPr lang="en-US" sz="2100" b="0" kern="1200"/>
        </a:p>
      </dsp:txBody>
      <dsp:txXfrm>
        <a:off x="270998" y="713583"/>
        <a:ext cx="1985360" cy="1232707"/>
      </dsp:txXfrm>
    </dsp:sp>
    <dsp:sp modelId="{342957E5-C43E-4351-A41C-80714365C8E5}">
      <dsp:nvSpPr>
        <dsp:cNvPr id="0" name=""/>
        <dsp:cNvSpPr/>
      </dsp:nvSpPr>
      <dsp:spPr>
        <a:xfrm>
          <a:off x="2523827"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3DA4C6-674C-4C77-8171-282CF336A293}">
      <dsp:nvSpPr>
        <dsp:cNvPr id="0" name=""/>
        <dsp:cNvSpPr/>
      </dsp:nvSpPr>
      <dsp:spPr>
        <a:xfrm>
          <a:off x="2752945"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kern="1200">
              <a:latin typeface="Proxima Nova Bl"/>
            </a:rPr>
            <a:t>Utilizes</a:t>
          </a:r>
          <a:r>
            <a:rPr lang="en-US" sz="2100" b="0" i="0" kern="1200"/>
            <a:t> </a:t>
          </a:r>
          <a:r>
            <a:rPr lang="en-US" sz="2100" b="0" i="0" kern="1200">
              <a:latin typeface="Proxima Nova Bl"/>
            </a:rPr>
            <a:t>modern Datalog</a:t>
          </a:r>
          <a:r>
            <a:rPr lang="en-US" sz="2100" kern="1200">
              <a:latin typeface="Proxima Nova Bl"/>
            </a:rPr>
            <a:t> implementation</a:t>
          </a:r>
          <a:endParaRPr lang="en-US" sz="2100" kern="1200"/>
        </a:p>
      </dsp:txBody>
      <dsp:txXfrm>
        <a:off x="2791296" y="713583"/>
        <a:ext cx="1985360" cy="1232707"/>
      </dsp:txXfrm>
    </dsp:sp>
    <dsp:sp modelId="{3CE925C6-FECE-487A-B253-500FF059F9A1}">
      <dsp:nvSpPr>
        <dsp:cNvPr id="0" name=""/>
        <dsp:cNvSpPr/>
      </dsp:nvSpPr>
      <dsp:spPr>
        <a:xfrm>
          <a:off x="5044125" y="457570"/>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FA9D16C-8595-476F-BEEF-1C26CEB26025}">
      <dsp:nvSpPr>
        <dsp:cNvPr id="0" name=""/>
        <dsp:cNvSpPr/>
      </dsp:nvSpPr>
      <dsp:spPr>
        <a:xfrm>
          <a:off x="5273243" y="675232"/>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Domains</a:t>
          </a:r>
          <a:endParaRPr lang="en-US" sz="2100" kern="1200"/>
        </a:p>
      </dsp:txBody>
      <dsp:txXfrm>
        <a:off x="5311594" y="713583"/>
        <a:ext cx="1985360" cy="1232707"/>
      </dsp:txXfrm>
    </dsp:sp>
    <dsp:sp modelId="{2E787D09-3798-4D3F-ACEC-D9C310D9FD96}">
      <dsp:nvSpPr>
        <dsp:cNvPr id="0" name=""/>
        <dsp:cNvSpPr/>
      </dsp:nvSpPr>
      <dsp:spPr>
        <a:xfrm>
          <a:off x="1263678"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BA524CC-EE9D-4977-9B19-A9D2E5FF01B3}">
      <dsp:nvSpPr>
        <dsp:cNvPr id="0" name=""/>
        <dsp:cNvSpPr/>
      </dsp:nvSpPr>
      <dsp:spPr>
        <a:xfrm>
          <a:off x="1492796"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Deductive database</a:t>
          </a:r>
          <a:endParaRPr lang="en-US" sz="2100" kern="1200"/>
        </a:p>
      </dsp:txBody>
      <dsp:txXfrm>
        <a:off x="1531147" y="2622709"/>
        <a:ext cx="1985360" cy="1232707"/>
      </dsp:txXfrm>
    </dsp:sp>
    <dsp:sp modelId="{6459CC16-8BF4-4268-B135-5F97DEF06449}">
      <dsp:nvSpPr>
        <dsp:cNvPr id="0" name=""/>
        <dsp:cNvSpPr/>
      </dsp:nvSpPr>
      <dsp:spPr>
        <a:xfrm>
          <a:off x="3783976"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0D92560-C8A6-4721-BB28-C3ECA887288E}">
      <dsp:nvSpPr>
        <dsp:cNvPr id="0" name=""/>
        <dsp:cNvSpPr/>
      </dsp:nvSpPr>
      <dsp:spPr>
        <a:xfrm>
          <a:off x="4013094"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Machine learning</a:t>
          </a:r>
          <a:endParaRPr lang="en-US" sz="2100" kern="1200"/>
        </a:p>
      </dsp:txBody>
      <dsp:txXfrm>
        <a:off x="4051445" y="2622709"/>
        <a:ext cx="1985360" cy="1232707"/>
      </dsp:txXfrm>
    </dsp:sp>
    <dsp:sp modelId="{8B241B43-00CB-4259-9A8F-E11871779CA6}">
      <dsp:nvSpPr>
        <dsp:cNvPr id="0" name=""/>
        <dsp:cNvSpPr/>
      </dsp:nvSpPr>
      <dsp:spPr>
        <a:xfrm>
          <a:off x="6304275"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94638B6-3B9A-4571-85E5-8200025DEAED}">
      <dsp:nvSpPr>
        <dsp:cNvPr id="0" name=""/>
        <dsp:cNvSpPr/>
      </dsp:nvSpPr>
      <dsp:spPr>
        <a:xfrm>
          <a:off x="6533393"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Software analysis</a:t>
          </a:r>
          <a:endParaRPr lang="en-US" sz="2100" kern="1200"/>
        </a:p>
      </dsp:txBody>
      <dsp:txXfrm>
        <a:off x="6571744" y="2622709"/>
        <a:ext cx="1985360" cy="1232707"/>
      </dsp:txXfrm>
    </dsp:sp>
    <dsp:sp modelId="{69A9EF8D-9FCF-4897-99C6-8219779AAC8F}">
      <dsp:nvSpPr>
        <dsp:cNvPr id="0" name=""/>
        <dsp:cNvSpPr/>
      </dsp:nvSpPr>
      <dsp:spPr>
        <a:xfrm>
          <a:off x="8824573" y="2366696"/>
          <a:ext cx="2062062" cy="13094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3B7220C-EA2A-487A-B2F6-0CDD257D1642}">
      <dsp:nvSpPr>
        <dsp:cNvPr id="0" name=""/>
        <dsp:cNvSpPr/>
      </dsp:nvSpPr>
      <dsp:spPr>
        <a:xfrm>
          <a:off x="9053691" y="2584358"/>
          <a:ext cx="2062062" cy="130940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Business analytics</a:t>
          </a:r>
          <a:endParaRPr lang="en-US" sz="2100" kern="1200"/>
        </a:p>
      </dsp:txBody>
      <dsp:txXfrm>
        <a:off x="9092042" y="2622709"/>
        <a:ext cx="1985360" cy="12327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ED9DA-6895-41F7-92E9-D76A14BD3B09}">
      <dsp:nvSpPr>
        <dsp:cNvPr id="0" name=""/>
        <dsp:cNvSpPr/>
      </dsp:nvSpPr>
      <dsp:spPr>
        <a:xfrm>
          <a:off x="0" y="60848"/>
          <a:ext cx="1111928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Transitive closure</a:t>
          </a:r>
          <a:endParaRPr lang="en-US" sz="3200" kern="1200"/>
        </a:p>
      </dsp:txBody>
      <dsp:txXfrm>
        <a:off x="37696" y="98544"/>
        <a:ext cx="11043891" cy="696808"/>
      </dsp:txXfrm>
    </dsp:sp>
    <dsp:sp modelId="{78B7C727-87B9-441D-A16F-72FE08AFEE04}">
      <dsp:nvSpPr>
        <dsp:cNvPr id="0" name=""/>
        <dsp:cNvSpPr/>
      </dsp:nvSpPr>
      <dsp:spPr>
        <a:xfrm>
          <a:off x="0" y="925208"/>
          <a:ext cx="1111928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Triangle counting</a:t>
          </a:r>
          <a:endParaRPr lang="en-US" sz="3200" kern="1200"/>
        </a:p>
      </dsp:txBody>
      <dsp:txXfrm>
        <a:off x="37696" y="962904"/>
        <a:ext cx="11043891" cy="696808"/>
      </dsp:txXfrm>
    </dsp:sp>
    <dsp:sp modelId="{3D890BA4-E8A5-46AD-8BB3-19B5C362550A}">
      <dsp:nvSpPr>
        <dsp:cNvPr id="0" name=""/>
        <dsp:cNvSpPr/>
      </dsp:nvSpPr>
      <dsp:spPr>
        <a:xfrm>
          <a:off x="0" y="1789569"/>
          <a:ext cx="1111928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Finding maximal cliques</a:t>
          </a:r>
          <a:endParaRPr lang="en-US" sz="3200" kern="1200"/>
        </a:p>
      </dsp:txBody>
      <dsp:txXfrm>
        <a:off x="37696" y="1827265"/>
        <a:ext cx="11043891" cy="696808"/>
      </dsp:txXfrm>
    </dsp:sp>
    <dsp:sp modelId="{B79EEE42-2BF6-48C0-BA41-FEC19396DF17}">
      <dsp:nvSpPr>
        <dsp:cNvPr id="0" name=""/>
        <dsp:cNvSpPr/>
      </dsp:nvSpPr>
      <dsp:spPr>
        <a:xfrm>
          <a:off x="0" y="2653929"/>
          <a:ext cx="1111928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a:t>Finding frequent </a:t>
          </a:r>
          <a:r>
            <a:rPr lang="en-US" sz="3200" b="0" i="0" kern="1200" err="1"/>
            <a:t>itemsets</a:t>
          </a:r>
          <a:endParaRPr lang="en-US" sz="3200" kern="1200" err="1"/>
        </a:p>
      </dsp:txBody>
      <dsp:txXfrm>
        <a:off x="37696" y="2691625"/>
        <a:ext cx="11043891" cy="696808"/>
      </dsp:txXfrm>
    </dsp:sp>
    <dsp:sp modelId="{84596BF4-12A9-41C8-977A-055A9E6EA74C}">
      <dsp:nvSpPr>
        <dsp:cNvPr id="0" name=""/>
        <dsp:cNvSpPr/>
      </dsp:nvSpPr>
      <dsp:spPr>
        <a:xfrm>
          <a:off x="0" y="3518289"/>
          <a:ext cx="11119283" cy="7722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rtl="0">
            <a:lnSpc>
              <a:spcPct val="90000"/>
            </a:lnSpc>
            <a:spcBef>
              <a:spcPct val="0"/>
            </a:spcBef>
            <a:spcAft>
              <a:spcPct val="35000"/>
            </a:spcAft>
            <a:buNone/>
          </a:pPr>
          <a:r>
            <a:rPr lang="en-US" sz="3200" b="0" i="0" kern="1200">
              <a:latin typeface="Proxima Nova Bl"/>
            </a:rPr>
            <a:t>Data mining</a:t>
          </a:r>
          <a:endParaRPr lang="en-US" sz="3200" kern="1200"/>
        </a:p>
      </dsp:txBody>
      <dsp:txXfrm>
        <a:off x="37696" y="3555985"/>
        <a:ext cx="11043891" cy="6968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Iterative 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Iterative 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9A0C-86CF-49BB-AEC9-D6EE5FCBA18B}">
      <dsp:nvSpPr>
        <dsp:cNvPr id="0" name=""/>
        <dsp:cNvSpPr/>
      </dsp:nvSpPr>
      <dsp:spPr>
        <a:xfrm>
          <a:off x="0" y="0"/>
          <a:ext cx="679691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B35D55A-F779-4BEE-8314-CB12FD8B3041}">
      <dsp:nvSpPr>
        <dsp:cNvPr id="0" name=""/>
        <dsp:cNvSpPr/>
      </dsp:nvSpPr>
      <dsp:spPr>
        <a:xfrm>
          <a:off x="0" y="0"/>
          <a:ext cx="6796915" cy="121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i="0" kern="1200"/>
            <a:t>Massive parallel processing</a:t>
          </a:r>
          <a:r>
            <a:rPr lang="en-US" sz="3400" b="0" i="0" kern="1200"/>
            <a:t>: Scientific simulations</a:t>
          </a:r>
          <a:endParaRPr lang="en-US" sz="3400" kern="1200"/>
        </a:p>
      </dsp:txBody>
      <dsp:txXfrm>
        <a:off x="0" y="0"/>
        <a:ext cx="6796915" cy="1210127"/>
      </dsp:txXfrm>
    </dsp:sp>
    <dsp:sp modelId="{F1377D88-3A35-4587-839C-5199B8A70A0E}">
      <dsp:nvSpPr>
        <dsp:cNvPr id="0" name=""/>
        <dsp:cNvSpPr/>
      </dsp:nvSpPr>
      <dsp:spPr>
        <a:xfrm>
          <a:off x="0" y="1210127"/>
          <a:ext cx="679691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F3C7C89-D26F-426D-B138-618B2FF3AB0C}">
      <dsp:nvSpPr>
        <dsp:cNvPr id="0" name=""/>
        <dsp:cNvSpPr/>
      </dsp:nvSpPr>
      <dsp:spPr>
        <a:xfrm>
          <a:off x="0" y="1210127"/>
          <a:ext cx="6796915" cy="121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i="0" kern="1200"/>
            <a:t>Efficient large dataset handling</a:t>
          </a:r>
          <a:r>
            <a:rPr lang="en-US" sz="3400" b="0" i="0" kern="1200"/>
            <a:t>: Machine learning algorithms</a:t>
          </a:r>
          <a:endParaRPr lang="en-US" sz="3400" kern="1200"/>
        </a:p>
      </dsp:txBody>
      <dsp:txXfrm>
        <a:off x="0" y="1210127"/>
        <a:ext cx="6796915" cy="1210127"/>
      </dsp:txXfrm>
    </dsp:sp>
    <dsp:sp modelId="{34CB7FE8-ADDB-4033-B01F-1FBBB6FCEA6F}">
      <dsp:nvSpPr>
        <dsp:cNvPr id="0" name=""/>
        <dsp:cNvSpPr/>
      </dsp:nvSpPr>
      <dsp:spPr>
        <a:xfrm>
          <a:off x="0" y="2420254"/>
          <a:ext cx="679691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DDDFD0D-3C43-44AF-91A8-3579B1A82231}">
      <dsp:nvSpPr>
        <dsp:cNvPr id="0" name=""/>
        <dsp:cNvSpPr/>
      </dsp:nvSpPr>
      <dsp:spPr>
        <a:xfrm>
          <a:off x="0" y="2420254"/>
          <a:ext cx="6796915" cy="121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i="0" kern="1200"/>
            <a:t>Real-time processing</a:t>
          </a:r>
          <a:r>
            <a:rPr lang="en-US" sz="3400" b="0" i="0" kern="1200"/>
            <a:t>: </a:t>
          </a:r>
          <a:br>
            <a:rPr lang="en-US" sz="3400" b="0" i="0" kern="1200"/>
          </a:br>
          <a:r>
            <a:rPr lang="en-US" sz="3400" b="0" i="0" kern="1200"/>
            <a:t>Gaming and streaming</a:t>
          </a:r>
          <a:endParaRPr lang="en-US" sz="3400" kern="1200"/>
        </a:p>
      </dsp:txBody>
      <dsp:txXfrm>
        <a:off x="0" y="2420254"/>
        <a:ext cx="6796915" cy="1210127"/>
      </dsp:txXfrm>
    </dsp:sp>
    <dsp:sp modelId="{02D7381D-7563-4362-A70B-FDDCFA3AB03D}">
      <dsp:nvSpPr>
        <dsp:cNvPr id="0" name=""/>
        <dsp:cNvSpPr/>
      </dsp:nvSpPr>
      <dsp:spPr>
        <a:xfrm>
          <a:off x="0" y="3630380"/>
          <a:ext cx="6796915"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1FC6A45-746F-4897-902F-A59A1CB9B649}">
      <dsp:nvSpPr>
        <dsp:cNvPr id="0" name=""/>
        <dsp:cNvSpPr/>
      </dsp:nvSpPr>
      <dsp:spPr>
        <a:xfrm>
          <a:off x="0" y="3630381"/>
          <a:ext cx="6796915" cy="1210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1" i="0" kern="1200"/>
            <a:t>Accelerated financial modeling</a:t>
          </a:r>
          <a:r>
            <a:rPr lang="en-US" sz="3400" b="0" i="0" kern="1200"/>
            <a:t>: Risk assessment and pricing</a:t>
          </a:r>
          <a:endParaRPr lang="en-US" sz="3400" kern="1200"/>
        </a:p>
      </dsp:txBody>
      <dsp:txXfrm>
        <a:off x="0" y="3630381"/>
        <a:ext cx="6796915" cy="121012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6B93E-388A-4CE2-B0DD-DD069136E092}">
      <dsp:nvSpPr>
        <dsp:cNvPr id="0" name=""/>
        <dsp:cNvSpPr/>
      </dsp:nvSpPr>
      <dsp:spPr>
        <a:xfrm>
          <a:off x="0" y="0"/>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Open-addressing based hashtable</a:t>
          </a:r>
          <a:endParaRPr lang="en-US" sz="3500" kern="1200"/>
        </a:p>
      </dsp:txBody>
      <dsp:txXfrm>
        <a:off x="22940" y="22940"/>
        <a:ext cx="7625031" cy="737360"/>
      </dsp:txXfrm>
    </dsp:sp>
    <dsp:sp modelId="{691CBED4-75F1-4B2A-97DC-000554C93274}">
      <dsp:nvSpPr>
        <dsp:cNvPr id="0" name=""/>
        <dsp:cNvSpPr/>
      </dsp:nvSpPr>
      <dsp:spPr>
        <a:xfrm>
          <a:off x="639358" y="892024"/>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Fuse join and projection</a:t>
          </a:r>
          <a:endParaRPr lang="en-US" sz="3500" kern="1200"/>
        </a:p>
      </dsp:txBody>
      <dsp:txXfrm>
        <a:off x="662298" y="914964"/>
        <a:ext cx="7367502" cy="737360"/>
      </dsp:txXfrm>
    </dsp:sp>
    <dsp:sp modelId="{0D6A6B17-2963-4302-9B4B-EB1FE6705797}">
      <dsp:nvSpPr>
        <dsp:cNvPr id="0" name=""/>
        <dsp:cNvSpPr/>
      </dsp:nvSpPr>
      <dsp:spPr>
        <a:xfrm>
          <a:off x="1278717" y="1784048"/>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Sorted results for deduplication</a:t>
          </a:r>
          <a:endParaRPr lang="en-US" sz="3500" kern="1200"/>
        </a:p>
      </dsp:txBody>
      <dsp:txXfrm>
        <a:off x="1301657" y="1806988"/>
        <a:ext cx="7367502" cy="737360"/>
      </dsp:txXfrm>
    </dsp:sp>
    <dsp:sp modelId="{7465BA5F-A97B-4DE7-8AE3-1E165C62133C}">
      <dsp:nvSpPr>
        <dsp:cNvPr id="0" name=""/>
        <dsp:cNvSpPr/>
      </dsp:nvSpPr>
      <dsp:spPr>
        <a:xfrm>
          <a:off x="1918076" y="2676072"/>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Pinned memory scheme</a:t>
          </a:r>
          <a:endParaRPr lang="en-US" sz="3500" kern="1200"/>
        </a:p>
      </dsp:txBody>
      <dsp:txXfrm>
        <a:off x="1941016" y="2699012"/>
        <a:ext cx="7367502" cy="737360"/>
      </dsp:txXfrm>
    </dsp:sp>
    <dsp:sp modelId="{E433DE0A-8FB3-4093-A7BF-802226CF173E}">
      <dsp:nvSpPr>
        <dsp:cNvPr id="0" name=""/>
        <dsp:cNvSpPr/>
      </dsp:nvSpPr>
      <dsp:spPr>
        <a:xfrm>
          <a:off x="2557435" y="3568097"/>
          <a:ext cx="8561847" cy="78324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Intermediate memory clearance</a:t>
          </a:r>
          <a:endParaRPr lang="en-US" sz="3500" kern="1200"/>
        </a:p>
      </dsp:txBody>
      <dsp:txXfrm>
        <a:off x="2580375" y="3591037"/>
        <a:ext cx="7367502" cy="737360"/>
      </dsp:txXfrm>
    </dsp:sp>
    <dsp:sp modelId="{DD085C09-BB9C-45A4-8818-75642ECA968C}">
      <dsp:nvSpPr>
        <dsp:cNvPr id="0" name=""/>
        <dsp:cNvSpPr/>
      </dsp:nvSpPr>
      <dsp:spPr>
        <a:xfrm>
          <a:off x="8052741" y="572200"/>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167290" y="572200"/>
        <a:ext cx="280008" cy="383102"/>
      </dsp:txXfrm>
    </dsp:sp>
    <dsp:sp modelId="{1BBD6643-6DB3-4E11-BC63-A67B2465A4A4}">
      <dsp:nvSpPr>
        <dsp:cNvPr id="0" name=""/>
        <dsp:cNvSpPr/>
      </dsp:nvSpPr>
      <dsp:spPr>
        <a:xfrm>
          <a:off x="8692100" y="1464225"/>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806649" y="1464225"/>
        <a:ext cx="280008" cy="383102"/>
      </dsp:txXfrm>
    </dsp:sp>
    <dsp:sp modelId="{748A8C5C-E80F-487F-AF45-ABC4F46A2D20}">
      <dsp:nvSpPr>
        <dsp:cNvPr id="0" name=""/>
        <dsp:cNvSpPr/>
      </dsp:nvSpPr>
      <dsp:spPr>
        <a:xfrm>
          <a:off x="9331458" y="2343195"/>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446007" y="2343195"/>
        <a:ext cx="280008" cy="383102"/>
      </dsp:txXfrm>
    </dsp:sp>
    <dsp:sp modelId="{9E34127D-74A7-4FDB-B176-9D20BADCBF2F}">
      <dsp:nvSpPr>
        <dsp:cNvPr id="0" name=""/>
        <dsp:cNvSpPr/>
      </dsp:nvSpPr>
      <dsp:spPr>
        <a:xfrm>
          <a:off x="9970817" y="3243922"/>
          <a:ext cx="509106" cy="509106"/>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10085366" y="3243922"/>
        <a:ext cx="280008" cy="383102"/>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4500-E0C8-490C-AFB5-7B2DA725DD7C}">
      <dsp:nvSpPr>
        <dsp:cNvPr id="0" name=""/>
        <dsp:cNvSpPr/>
      </dsp:nvSpPr>
      <dsp:spPr>
        <a:xfrm>
          <a:off x="3237" y="1389722"/>
          <a:ext cx="2311226" cy="14676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2F5707-5618-4571-BC89-92918D6C063B}">
      <dsp:nvSpPr>
        <dsp:cNvPr id="0" name=""/>
        <dsp:cNvSpPr/>
      </dsp:nvSpPr>
      <dsp:spPr>
        <a:xfrm>
          <a:off x="260039" y="1633685"/>
          <a:ext cx="2311226" cy="146762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Fuse operations</a:t>
          </a:r>
          <a:endParaRPr lang="en-US" sz="2700" kern="1200"/>
        </a:p>
      </dsp:txBody>
      <dsp:txXfrm>
        <a:off x="303024" y="1676670"/>
        <a:ext cx="2225256" cy="1381658"/>
      </dsp:txXfrm>
    </dsp:sp>
    <dsp:sp modelId="{759B6F5B-6FD3-4690-803E-0AC86C03DB6D}">
      <dsp:nvSpPr>
        <dsp:cNvPr id="0" name=""/>
        <dsp:cNvSpPr/>
      </dsp:nvSpPr>
      <dsp:spPr>
        <a:xfrm>
          <a:off x="2828069" y="1389722"/>
          <a:ext cx="2311226" cy="14676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233B415-DB4C-45B9-AD14-AEE3502CF98F}">
      <dsp:nvSpPr>
        <dsp:cNvPr id="0" name=""/>
        <dsp:cNvSpPr/>
      </dsp:nvSpPr>
      <dsp:spPr>
        <a:xfrm>
          <a:off x="3084872" y="1633685"/>
          <a:ext cx="2311226" cy="146762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Thread-block configuration</a:t>
          </a:r>
          <a:endParaRPr lang="en-US" sz="2700" kern="1200"/>
        </a:p>
      </dsp:txBody>
      <dsp:txXfrm>
        <a:off x="3127857" y="1676670"/>
        <a:ext cx="2225256" cy="1381658"/>
      </dsp:txXfrm>
    </dsp:sp>
    <dsp:sp modelId="{EC45A68B-D8E6-4D2E-B7A9-739BE0E3EEF4}">
      <dsp:nvSpPr>
        <dsp:cNvPr id="0" name=""/>
        <dsp:cNvSpPr/>
      </dsp:nvSpPr>
      <dsp:spPr>
        <a:xfrm>
          <a:off x="5652901" y="1389722"/>
          <a:ext cx="2311226" cy="14676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A927955-4000-41BC-983E-8860950B9BBB}">
      <dsp:nvSpPr>
        <dsp:cNvPr id="0" name=""/>
        <dsp:cNvSpPr/>
      </dsp:nvSpPr>
      <dsp:spPr>
        <a:xfrm>
          <a:off x="5909704" y="1633685"/>
          <a:ext cx="2311226" cy="146762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Memory management</a:t>
          </a:r>
          <a:endParaRPr lang="en-US" sz="2700" kern="1200"/>
        </a:p>
      </dsp:txBody>
      <dsp:txXfrm>
        <a:off x="5952689" y="1676670"/>
        <a:ext cx="2225256" cy="1381658"/>
      </dsp:txXfrm>
    </dsp:sp>
    <dsp:sp modelId="{9F394971-9379-4045-90C8-40EB373CD4FF}">
      <dsp:nvSpPr>
        <dsp:cNvPr id="0" name=""/>
        <dsp:cNvSpPr/>
      </dsp:nvSpPr>
      <dsp:spPr>
        <a:xfrm>
          <a:off x="8477733" y="1389722"/>
          <a:ext cx="2311226" cy="146762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C70B462-37E8-4916-ADF9-DAEEF68468CC}">
      <dsp:nvSpPr>
        <dsp:cNvPr id="0" name=""/>
        <dsp:cNvSpPr/>
      </dsp:nvSpPr>
      <dsp:spPr>
        <a:xfrm>
          <a:off x="8734536" y="1633685"/>
          <a:ext cx="2311226" cy="146762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0" i="0" kern="1200"/>
            <a:t>Optimize data structure</a:t>
          </a:r>
          <a:endParaRPr lang="en-US" sz="2700" kern="1200"/>
        </a:p>
      </dsp:txBody>
      <dsp:txXfrm>
        <a:off x="8777521" y="1676670"/>
        <a:ext cx="2225256" cy="13816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940A1-400B-4182-8C6D-45187632C895}">
      <dsp:nvSpPr>
        <dsp:cNvPr id="0" name=""/>
        <dsp:cNvSpPr/>
      </dsp:nvSpPr>
      <dsp:spPr>
        <a:xfrm>
          <a:off x="0" y="2124"/>
          <a:ext cx="68675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2CEEE3-4DE2-442B-B58E-D410452FDFB9}">
      <dsp:nvSpPr>
        <dsp:cNvPr id="0" name=""/>
        <dsp:cNvSpPr/>
      </dsp:nvSpPr>
      <dsp:spPr>
        <a:xfrm>
          <a:off x="0" y="2124"/>
          <a:ext cx="6867525"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n-US" sz="3000" b="0" kern="1200">
              <a:latin typeface="Proxima Nova Bl"/>
            </a:rPr>
            <a:t>Limited</a:t>
          </a:r>
          <a:r>
            <a:rPr lang="en-US" sz="3000" b="0" kern="1200"/>
            <a:t> to a single </a:t>
          </a:r>
          <a:r>
            <a:rPr lang="en-US" sz="3000" b="0" kern="1200">
              <a:latin typeface="Proxima Nova Bl"/>
            </a:rPr>
            <a:t>GPU that dictates </a:t>
          </a:r>
          <a:r>
            <a:rPr lang="en-US" sz="3000" b="0" kern="1200"/>
            <a:t>scaling by available VRAM on the GPU</a:t>
          </a:r>
        </a:p>
      </dsp:txBody>
      <dsp:txXfrm>
        <a:off x="0" y="2124"/>
        <a:ext cx="6867525" cy="1449029"/>
      </dsp:txXfrm>
    </dsp:sp>
    <dsp:sp modelId="{9F371CA5-2613-4598-A461-47F549493762}">
      <dsp:nvSpPr>
        <dsp:cNvPr id="0" name=""/>
        <dsp:cNvSpPr/>
      </dsp:nvSpPr>
      <dsp:spPr>
        <a:xfrm>
          <a:off x="0" y="1451153"/>
          <a:ext cx="68675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251D2-A950-4D98-A5C0-77902850F2F2}">
      <dsp:nvSpPr>
        <dsp:cNvPr id="0" name=""/>
        <dsp:cNvSpPr/>
      </dsp:nvSpPr>
      <dsp:spPr>
        <a:xfrm>
          <a:off x="0" y="1451153"/>
          <a:ext cx="6867525"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Proxima Nova Bl"/>
            </a:rPr>
            <a:t>Memory overflow error for larger graphs</a:t>
          </a:r>
          <a:endParaRPr lang="en-US" sz="3000" kern="1200"/>
        </a:p>
      </dsp:txBody>
      <dsp:txXfrm>
        <a:off x="0" y="1451153"/>
        <a:ext cx="6867525" cy="1449029"/>
      </dsp:txXfrm>
    </dsp:sp>
    <dsp:sp modelId="{A369D5B5-836F-465A-BEB7-CC9939D761A3}">
      <dsp:nvSpPr>
        <dsp:cNvPr id="0" name=""/>
        <dsp:cNvSpPr/>
      </dsp:nvSpPr>
      <dsp:spPr>
        <a:xfrm>
          <a:off x="0" y="2900183"/>
          <a:ext cx="68675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385DF7-A434-4F91-AD33-667056033A11}">
      <dsp:nvSpPr>
        <dsp:cNvPr id="0" name=""/>
        <dsp:cNvSpPr/>
      </dsp:nvSpPr>
      <dsp:spPr>
        <a:xfrm>
          <a:off x="0" y="2900183"/>
          <a:ext cx="6867525"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latin typeface="Proxima Nova Bl"/>
            </a:rPr>
            <a:t>Open addressing based hash table causes memory overhead</a:t>
          </a:r>
          <a:endParaRPr lang="en-US" sz="3000" kern="1200"/>
        </a:p>
      </dsp:txBody>
      <dsp:txXfrm>
        <a:off x="0" y="2900183"/>
        <a:ext cx="6867525" cy="144902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DE766-71E3-474D-9982-B2ADF7C632D6}">
      <dsp:nvSpPr>
        <dsp:cNvPr id="0" name=""/>
        <dsp:cNvSpPr/>
      </dsp:nvSpPr>
      <dsp:spPr>
        <a:xfrm>
          <a:off x="0" y="1805"/>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B4C56-C05D-460D-A763-4FC9E52B2D8A}">
      <dsp:nvSpPr>
        <dsp:cNvPr id="0" name=""/>
        <dsp:cNvSpPr/>
      </dsp:nvSpPr>
      <dsp:spPr>
        <a:xfrm>
          <a:off x="276881" y="207750"/>
          <a:ext cx="503420" cy="50342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D72554-9DE8-422F-AEFA-3DBCF83C865F}">
      <dsp:nvSpPr>
        <dsp:cNvPr id="0" name=""/>
        <dsp:cNvSpPr/>
      </dsp:nvSpPr>
      <dsp:spPr>
        <a:xfrm>
          <a:off x="1057183" y="1805"/>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TDA analyzes high-dimensional data sets using algebraic topology</a:t>
          </a:r>
        </a:p>
      </dsp:txBody>
      <dsp:txXfrm>
        <a:off x="1057183" y="1805"/>
        <a:ext cx="10062099" cy="915310"/>
      </dsp:txXfrm>
    </dsp:sp>
    <dsp:sp modelId="{60E3EAEB-13C7-4265-AD32-E584F859BD35}">
      <dsp:nvSpPr>
        <dsp:cNvPr id="0" name=""/>
        <dsp:cNvSpPr/>
      </dsp:nvSpPr>
      <dsp:spPr>
        <a:xfrm>
          <a:off x="0" y="1145944"/>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31DC1-E7FA-4A1D-9303-9E9D0EF802C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8024C-1F7B-4163-81AC-B2BE86DD7583}">
      <dsp:nvSpPr>
        <dsp:cNvPr id="0" name=""/>
        <dsp:cNvSpPr/>
      </dsp:nvSpPr>
      <dsp:spPr>
        <a:xfrm>
          <a:off x="1057183" y="1145944"/>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Main tool: persistent homology, adapts homology to point cloud</a:t>
          </a:r>
        </a:p>
      </dsp:txBody>
      <dsp:txXfrm>
        <a:off x="1057183" y="1145944"/>
        <a:ext cx="10062099" cy="915310"/>
      </dsp:txXfrm>
    </dsp:sp>
    <dsp:sp modelId="{29D7BB03-2B20-49AA-A39F-EE76038C008B}">
      <dsp:nvSpPr>
        <dsp:cNvPr id="0" name=""/>
        <dsp:cNvSpPr/>
      </dsp:nvSpPr>
      <dsp:spPr>
        <a:xfrm>
          <a:off x="0" y="2290082"/>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3542AF-9C7E-4F85-9C32-85068FB2E9E1}">
      <dsp:nvSpPr>
        <dsp:cNvPr id="0" name=""/>
        <dsp:cNvSpPr/>
      </dsp:nvSpPr>
      <dsp:spPr>
        <a:xfrm>
          <a:off x="276881" y="2496027"/>
          <a:ext cx="503420" cy="50342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C290AF-524C-4DF6-B6DA-3DA437B5D5CF}">
      <dsp:nvSpPr>
        <dsp:cNvPr id="0" name=""/>
        <dsp:cNvSpPr/>
      </dsp:nvSpPr>
      <dsp:spPr>
        <a:xfrm>
          <a:off x="1057183" y="2290082"/>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0" kern="1200"/>
            <a:t>Extracts topological features and visualizes in lower-dimensional space</a:t>
          </a:r>
        </a:p>
      </dsp:txBody>
      <dsp:txXfrm>
        <a:off x="1057183" y="2290082"/>
        <a:ext cx="10062099" cy="915310"/>
      </dsp:txXfrm>
    </dsp:sp>
    <dsp:sp modelId="{73DDBD42-7571-4A65-98A1-51038755065E}">
      <dsp:nvSpPr>
        <dsp:cNvPr id="0" name=""/>
        <dsp:cNvSpPr/>
      </dsp:nvSpPr>
      <dsp:spPr>
        <a:xfrm>
          <a:off x="0" y="3434221"/>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EBE95-2CFB-4D86-86B2-A37D2EB47044}">
      <dsp:nvSpPr>
        <dsp:cNvPr id="0" name=""/>
        <dsp:cNvSpPr/>
      </dsp:nvSpPr>
      <dsp:spPr>
        <a:xfrm>
          <a:off x="276881" y="3640166"/>
          <a:ext cx="503420" cy="50342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EFBDAC-4184-41F6-BC69-AD16E8951E17}">
      <dsp:nvSpPr>
        <dsp:cNvPr id="0" name=""/>
        <dsp:cNvSpPr/>
      </dsp:nvSpPr>
      <dsp:spPr>
        <a:xfrm>
          <a:off x="1057183" y="3434221"/>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Proxima Nova Bl"/>
            </a:rPr>
            <a:t>Analyzes complex</a:t>
          </a:r>
          <a:r>
            <a:rPr lang="en-US" sz="2200" b="0" kern="1200"/>
            <a:t> systems: social networks, brain connectivity, internet</a:t>
          </a:r>
        </a:p>
      </dsp:txBody>
      <dsp:txXfrm>
        <a:off x="1057183" y="3434221"/>
        <a:ext cx="10062099" cy="91531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28F6-4FE0-47BE-9EE6-F331B30993B7}">
      <dsp:nvSpPr>
        <dsp:cNvPr id="0" name=""/>
        <dsp:cNvSpPr/>
      </dsp:nvSpPr>
      <dsp:spPr>
        <a:xfrm>
          <a:off x="0" y="3275482"/>
          <a:ext cx="2779820" cy="107508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Remove</a:t>
          </a:r>
        </a:p>
      </dsp:txBody>
      <dsp:txXfrm>
        <a:off x="0" y="3275482"/>
        <a:ext cx="2779820" cy="1075086"/>
      </dsp:txXfrm>
    </dsp:sp>
    <dsp:sp modelId="{CD326330-D63B-4FD8-AAE0-A3DCC4C065AE}">
      <dsp:nvSpPr>
        <dsp:cNvPr id="0" name=""/>
        <dsp:cNvSpPr/>
      </dsp:nvSpPr>
      <dsp:spPr>
        <a:xfrm>
          <a:off x="2779820" y="3275482"/>
          <a:ext cx="8339462" cy="1075086"/>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a:latin typeface="Proxima Nova Bl"/>
            </a:rPr>
            <a:t>Non-neural</a:t>
          </a:r>
          <a:r>
            <a:rPr lang="en-US" sz="2000" kern="1200"/>
            <a:t> variability in multi-site case-control studies</a:t>
          </a:r>
        </a:p>
      </dsp:txBody>
      <dsp:txXfrm>
        <a:off x="2779820" y="3275482"/>
        <a:ext cx="8339462" cy="1075086"/>
      </dsp:txXfrm>
    </dsp:sp>
    <dsp:sp modelId="{D8B37281-B47F-4091-A50A-44B22CBD6EC2}">
      <dsp:nvSpPr>
        <dsp:cNvPr id="0" name=""/>
        <dsp:cNvSpPr/>
      </dsp:nvSpPr>
      <dsp:spPr>
        <a:xfrm rot="10800000">
          <a:off x="0" y="1638125"/>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Demonstrate</a:t>
          </a:r>
        </a:p>
      </dsp:txBody>
      <dsp:txXfrm rot="-10800000">
        <a:off x="0" y="1638125"/>
        <a:ext cx="2779820" cy="1074763"/>
      </dsp:txXfrm>
    </dsp:sp>
    <dsp:sp modelId="{E3D69481-48FC-498C-AE4A-64E9235D7215}">
      <dsp:nvSpPr>
        <dsp:cNvPr id="0" name=""/>
        <dsp:cNvSpPr/>
      </dsp:nvSpPr>
      <dsp:spPr>
        <a:xfrm>
          <a:off x="2779820" y="1638125"/>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a:latin typeface="Proxima Nova Bl"/>
            </a:rPr>
            <a:t>FCN</a:t>
          </a:r>
          <a:r>
            <a:rPr lang="en-US" sz="2000" kern="1200"/>
            <a:t> networks are statistically similar despite variations in TRs</a:t>
          </a:r>
        </a:p>
      </dsp:txBody>
      <dsp:txXfrm>
        <a:off x="2779820" y="1638125"/>
        <a:ext cx="8339462" cy="1074763"/>
      </dsp:txXfrm>
    </dsp:sp>
    <dsp:sp modelId="{35DB0181-355B-456F-B38F-8F71173E678B}">
      <dsp:nvSpPr>
        <dsp:cNvPr id="0" name=""/>
        <dsp:cNvSpPr/>
      </dsp:nvSpPr>
      <dsp:spPr>
        <a:xfrm rot="10800000">
          <a:off x="0" y="769"/>
          <a:ext cx="2779820" cy="1653482"/>
        </a:xfrm>
        <a:prstGeom prst="upArrowCallout">
          <a:avLst>
            <a:gd name="adj1" fmla="val 5000"/>
            <a:gd name="adj2" fmla="val 10000"/>
            <a:gd name="adj3" fmla="val 15000"/>
            <a:gd name="adj4" fmla="val 6497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7701" tIns="227584" rIns="197701" bIns="227584" numCol="1" spcCol="1270" anchor="ctr" anchorCtr="0">
          <a:noAutofit/>
        </a:bodyPr>
        <a:lstStyle/>
        <a:p>
          <a:pPr marL="0" lvl="0" indent="0" algn="ctr" defTabSz="1422400">
            <a:lnSpc>
              <a:spcPct val="90000"/>
            </a:lnSpc>
            <a:spcBef>
              <a:spcPct val="0"/>
            </a:spcBef>
            <a:spcAft>
              <a:spcPct val="35000"/>
            </a:spcAft>
            <a:buNone/>
          </a:pPr>
          <a:r>
            <a:rPr lang="en-US" sz="3200" kern="1200"/>
            <a:t>Verify</a:t>
          </a:r>
        </a:p>
      </dsp:txBody>
      <dsp:txXfrm rot="-10800000">
        <a:off x="0" y="769"/>
        <a:ext cx="2779820" cy="1074763"/>
      </dsp:txXfrm>
    </dsp:sp>
    <dsp:sp modelId="{18C79BAF-865D-4385-B97F-1625776DAD5B}">
      <dsp:nvSpPr>
        <dsp:cNvPr id="0" name=""/>
        <dsp:cNvSpPr/>
      </dsp:nvSpPr>
      <dsp:spPr>
        <a:xfrm>
          <a:off x="2779820" y="769"/>
          <a:ext cx="8339462" cy="1074763"/>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9164" tIns="254000" rIns="169164" bIns="254000" numCol="1" spcCol="1270" anchor="ctr" anchorCtr="0">
          <a:noAutofit/>
        </a:bodyPr>
        <a:lstStyle/>
        <a:p>
          <a:pPr marL="0" lvl="0" indent="0" algn="l" defTabSz="889000">
            <a:lnSpc>
              <a:spcPct val="90000"/>
            </a:lnSpc>
            <a:spcBef>
              <a:spcPct val="0"/>
            </a:spcBef>
            <a:spcAft>
              <a:spcPct val="35000"/>
            </a:spcAft>
            <a:buNone/>
          </a:pPr>
          <a:r>
            <a:rPr lang="en-US" sz="2000" kern="1200"/>
            <a:t>PH of </a:t>
          </a:r>
          <a:r>
            <a:rPr lang="en-US" sz="2000" kern="1200" err="1"/>
            <a:t>rs</a:t>
          </a:r>
          <a:r>
            <a:rPr lang="en-US" sz="2000" kern="1200"/>
            <a:t>-fMRI can compactly represent topological features of FCNs</a:t>
          </a:r>
        </a:p>
      </dsp:txBody>
      <dsp:txXfrm>
        <a:off x="2779820" y="769"/>
        <a:ext cx="8339462" cy="107476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C2D42-5D02-4413-BBD4-C7A0528F7DD0}">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5D9D5-551B-4710-AA8C-AE8C8314C442}">
      <dsp:nvSpPr>
        <dsp:cNvPr id="0" name=""/>
        <dsp:cNvSpPr/>
      </dsp:nvSpPr>
      <dsp:spPr>
        <a:xfrm>
          <a:off x="375988" y="280191"/>
          <a:ext cx="683614" cy="6836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3A7C80-8DBD-460D-A92D-FF3A01F7C2BD}">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kern="1200">
              <a:latin typeface="Proxima Nova Bl"/>
            </a:rPr>
            <a:t>Reviewed</a:t>
          </a:r>
          <a:r>
            <a:rPr lang="en-US" sz="2500" b="0" kern="1200"/>
            <a:t> Datalog applications on heterogeneous systems</a:t>
          </a:r>
        </a:p>
      </dsp:txBody>
      <dsp:txXfrm>
        <a:off x="1435590" y="531"/>
        <a:ext cx="9683692" cy="1242935"/>
      </dsp:txXfrm>
    </dsp:sp>
    <dsp:sp modelId="{58E5B545-BFE8-45C2-8405-79E8CE5B4A89}">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D231B0-FD74-484C-BBE9-C0C944F3F2C0}">
      <dsp:nvSpPr>
        <dsp:cNvPr id="0" name=""/>
        <dsp:cNvSpPr/>
      </dsp:nvSpPr>
      <dsp:spPr>
        <a:xfrm>
          <a:off x="375988" y="1833861"/>
          <a:ext cx="683614" cy="6836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CB5E9C-284F-47A7-9C0D-77B1D5865E24}">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kern="1200">
              <a:latin typeface="Proxima Nova Bl"/>
            </a:rPr>
            <a:t>Explored topological data analysis techniques for brain network</a:t>
          </a:r>
          <a:endParaRPr lang="en-US" sz="2500" b="0" kern="1200"/>
        </a:p>
      </dsp:txBody>
      <dsp:txXfrm>
        <a:off x="1435590" y="1554201"/>
        <a:ext cx="9683692" cy="1242935"/>
      </dsp:txXfrm>
    </dsp:sp>
    <dsp:sp modelId="{168A006C-EE4C-4631-9632-FC959F45ADF7}">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1D657-8D17-45D6-9FD3-A0307093408C}">
      <dsp:nvSpPr>
        <dsp:cNvPr id="0" name=""/>
        <dsp:cNvSpPr/>
      </dsp:nvSpPr>
      <dsp:spPr>
        <a:xfrm>
          <a:off x="375988" y="3387531"/>
          <a:ext cx="683614" cy="68361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28F24D-D11C-4D1B-AF0D-F5C37C4328F5}">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rtl="0">
            <a:lnSpc>
              <a:spcPct val="90000"/>
            </a:lnSpc>
            <a:spcBef>
              <a:spcPct val="0"/>
            </a:spcBef>
            <a:spcAft>
              <a:spcPct val="35000"/>
            </a:spcAft>
            <a:buNone/>
          </a:pPr>
          <a:r>
            <a:rPr lang="en-US" sz="2500" b="0" kern="1200">
              <a:latin typeface="Proxima Nova Bl"/>
            </a:rPr>
            <a:t>Identified research direction for declarative analytics on high-dimensional data</a:t>
          </a:r>
          <a:endParaRPr lang="en-US" sz="2500" b="0" kern="1200"/>
        </a:p>
      </dsp:txBody>
      <dsp:txXfrm>
        <a:off x="1435590" y="3107870"/>
        <a:ext cx="9683692" cy="1242935"/>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5AE0A-7E73-45F4-9F79-11D8C41F0B7C}">
      <dsp:nvSpPr>
        <dsp:cNvPr id="0" name=""/>
        <dsp:cNvSpPr/>
      </dsp:nvSpPr>
      <dsp:spPr>
        <a:xfrm>
          <a:off x="0" y="2626263"/>
          <a:ext cx="11119283" cy="172311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rtl="0">
            <a:lnSpc>
              <a:spcPct val="90000"/>
            </a:lnSpc>
            <a:spcBef>
              <a:spcPct val="0"/>
            </a:spcBef>
            <a:spcAft>
              <a:spcPct val="35000"/>
            </a:spcAft>
            <a:buNone/>
          </a:pPr>
          <a:r>
            <a:rPr lang="en-US" sz="3300" b="0" i="0" kern="1200"/>
            <a:t>Sort-merge</a:t>
          </a:r>
          <a:r>
            <a:rPr lang="en-US" sz="3300" b="0" i="0" kern="1200">
              <a:latin typeface="Proxima Nova Bl"/>
            </a:rPr>
            <a:t> is suitable</a:t>
          </a:r>
          <a:r>
            <a:rPr lang="en-US" sz="3300" b="0" i="0" kern="1200"/>
            <a:t> for small to medium-sized </a:t>
          </a:r>
          <a:r>
            <a:rPr lang="en-US" sz="3300" b="0" i="0" kern="1200">
              <a:latin typeface="Proxima Nova Bl"/>
            </a:rPr>
            <a:t>tables, radix</a:t>
          </a:r>
          <a:r>
            <a:rPr lang="en-US" sz="3300" b="0" i="0" kern="1200"/>
            <a:t> hash join</a:t>
          </a:r>
          <a:r>
            <a:rPr lang="en-US" sz="3300" b="0" i="0" kern="1200">
              <a:latin typeface="Proxima Nova Bl"/>
            </a:rPr>
            <a:t> is suitable</a:t>
          </a:r>
          <a:r>
            <a:rPr lang="en-US" sz="3300" b="0" i="0" kern="1200"/>
            <a:t> for large tables</a:t>
          </a:r>
          <a:endParaRPr lang="en-US" sz="3300" b="0" i="0" kern="1200">
            <a:latin typeface="Proxima Nova Bl"/>
          </a:endParaRPr>
        </a:p>
      </dsp:txBody>
      <dsp:txXfrm>
        <a:off x="0" y="2626263"/>
        <a:ext cx="11119283" cy="1723112"/>
      </dsp:txXfrm>
    </dsp:sp>
    <dsp:sp modelId="{88BDF348-82FB-4C22-BE2C-CBA21A183E92}">
      <dsp:nvSpPr>
        <dsp:cNvPr id="0" name=""/>
        <dsp:cNvSpPr/>
      </dsp:nvSpPr>
      <dsp:spPr>
        <a:xfrm rot="10800000">
          <a:off x="0" y="1962"/>
          <a:ext cx="11119283" cy="2650147"/>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b="0" i="0" kern="1200"/>
            <a:t>Popular algorithms</a:t>
          </a:r>
          <a:endParaRPr lang="en-US" sz="3300" kern="1200"/>
        </a:p>
      </dsp:txBody>
      <dsp:txXfrm rot="-10800000">
        <a:off x="0" y="1962"/>
        <a:ext cx="11119283" cy="930201"/>
      </dsp:txXfrm>
    </dsp:sp>
    <dsp:sp modelId="{F9DAF247-418F-4EAA-8B8F-C00309CBB70D}">
      <dsp:nvSpPr>
        <dsp:cNvPr id="0" name=""/>
        <dsp:cNvSpPr/>
      </dsp:nvSpPr>
      <dsp:spPr>
        <a:xfrm>
          <a:off x="0"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a:t>Non-Indexed Nested Loop Join (NINLJ)</a:t>
          </a:r>
          <a:endParaRPr lang="en-US" sz="2100" kern="1200"/>
        </a:p>
      </dsp:txBody>
      <dsp:txXfrm>
        <a:off x="0" y="932163"/>
        <a:ext cx="2779820" cy="792394"/>
      </dsp:txXfrm>
    </dsp:sp>
    <dsp:sp modelId="{95080EC1-D211-48CD-A4AE-866888E5308E}">
      <dsp:nvSpPr>
        <dsp:cNvPr id="0" name=""/>
        <dsp:cNvSpPr/>
      </dsp:nvSpPr>
      <dsp:spPr>
        <a:xfrm>
          <a:off x="2779820"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a:t>Indexed Nested Loop Join (INLJ)</a:t>
          </a:r>
          <a:endParaRPr lang="en-US" sz="2100" kern="1200"/>
        </a:p>
      </dsp:txBody>
      <dsp:txXfrm>
        <a:off x="2779820" y="932163"/>
        <a:ext cx="2779820" cy="792394"/>
      </dsp:txXfrm>
    </dsp:sp>
    <dsp:sp modelId="{EC69C0BC-974A-4253-BCEF-0C310C76491A}">
      <dsp:nvSpPr>
        <dsp:cNvPr id="0" name=""/>
        <dsp:cNvSpPr/>
      </dsp:nvSpPr>
      <dsp:spPr>
        <a:xfrm>
          <a:off x="5559641"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a:t>Sort-Merge Join (SMJ)</a:t>
          </a:r>
          <a:endParaRPr lang="en-US" sz="2100" kern="1200"/>
        </a:p>
      </dsp:txBody>
      <dsp:txXfrm>
        <a:off x="5559641" y="932163"/>
        <a:ext cx="2779820" cy="792394"/>
      </dsp:txXfrm>
    </dsp:sp>
    <dsp:sp modelId="{DA0EA35A-2921-48A5-AA83-498AAD8D2A31}">
      <dsp:nvSpPr>
        <dsp:cNvPr id="0" name=""/>
        <dsp:cNvSpPr/>
      </dsp:nvSpPr>
      <dsp:spPr>
        <a:xfrm>
          <a:off x="8339462" y="932163"/>
          <a:ext cx="2779820" cy="79239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9352" tIns="26670" rIns="149352" bIns="26670" numCol="1" spcCol="1270" anchor="ctr" anchorCtr="0">
          <a:noAutofit/>
        </a:bodyPr>
        <a:lstStyle/>
        <a:p>
          <a:pPr marL="0" lvl="0" indent="0" algn="ctr" defTabSz="933450">
            <a:lnSpc>
              <a:spcPct val="90000"/>
            </a:lnSpc>
            <a:spcBef>
              <a:spcPct val="0"/>
            </a:spcBef>
            <a:spcAft>
              <a:spcPct val="35000"/>
            </a:spcAft>
            <a:buNone/>
          </a:pPr>
          <a:r>
            <a:rPr lang="en-US" sz="2100" b="0" i="0" kern="1200"/>
            <a:t>Radix Hash Join (HJ)</a:t>
          </a:r>
          <a:endParaRPr lang="en-US" sz="2100" kern="1200"/>
        </a:p>
      </dsp:txBody>
      <dsp:txXfrm>
        <a:off x="8339462" y="932163"/>
        <a:ext cx="2779820" cy="792394"/>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6D2C9-B7F7-4AC5-9F0B-873F120C1A69}">
      <dsp:nvSpPr>
        <dsp:cNvPr id="0" name=""/>
        <dsp:cNvSpPr/>
      </dsp:nvSpPr>
      <dsp:spPr>
        <a:xfrm>
          <a:off x="0" y="53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45E683-3001-476C-82F3-3EC81AA2F56B}">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55B44E-70B4-4FD9-B919-7061B3875819}">
      <dsp:nvSpPr>
        <dsp:cNvPr id="0" name=""/>
        <dsp:cNvSpPr/>
      </dsp:nvSpPr>
      <dsp:spPr>
        <a:xfrm>
          <a:off x="1435590" y="53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Parallel functional CFA encoded in Datalog utilizes RA as the foundation on GPU</a:t>
          </a:r>
          <a:endParaRPr lang="en-US" sz="2500" kern="1200"/>
        </a:p>
      </dsp:txBody>
      <dsp:txXfrm>
        <a:off x="1435590" y="531"/>
        <a:ext cx="9683692" cy="1242935"/>
      </dsp:txXfrm>
    </dsp:sp>
    <dsp:sp modelId="{59551126-C38E-4784-94C6-FD1B41F51A7E}">
      <dsp:nvSpPr>
        <dsp:cNvPr id="0" name=""/>
        <dsp:cNvSpPr/>
      </dsp:nvSpPr>
      <dsp:spPr>
        <a:xfrm>
          <a:off x="0" y="1554201"/>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552538-D776-4037-9450-93C0A2D79B5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E51808-2CDD-4CE8-94D3-69E85476AEE9}">
      <dsp:nvSpPr>
        <dsp:cNvPr id="0" name=""/>
        <dsp:cNvSpPr/>
      </dsp:nvSpPr>
      <dsp:spPr>
        <a:xfrm>
          <a:off x="1435590" y="1554201"/>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rtl="0">
            <a:lnSpc>
              <a:spcPct val="90000"/>
            </a:lnSpc>
            <a:spcBef>
              <a:spcPct val="0"/>
            </a:spcBef>
            <a:spcAft>
              <a:spcPct val="35000"/>
            </a:spcAft>
            <a:buNone/>
          </a:pPr>
          <a:r>
            <a:rPr lang="en-US" sz="2500" b="0" i="0" kern="1200">
              <a:latin typeface="Arial" panose="020B0604020202020204"/>
            </a:rPr>
            <a:t>Applied GPU</a:t>
          </a:r>
          <a:r>
            <a:rPr lang="en-US" sz="2500" b="0" i="0" kern="1200"/>
            <a:t> parallelism with multi-node multi-core HPC</a:t>
          </a:r>
          <a:endParaRPr lang="en-US" sz="2500" kern="1200"/>
        </a:p>
      </dsp:txBody>
      <dsp:txXfrm>
        <a:off x="1435590" y="1554201"/>
        <a:ext cx="9683692" cy="1242935"/>
      </dsp:txXfrm>
    </dsp:sp>
    <dsp:sp modelId="{59E25A16-EBE1-4827-BD0F-B7E255EF54E0}">
      <dsp:nvSpPr>
        <dsp:cNvPr id="0" name=""/>
        <dsp:cNvSpPr/>
      </dsp:nvSpPr>
      <dsp:spPr>
        <a:xfrm>
          <a:off x="0" y="3107870"/>
          <a:ext cx="11119283"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6FCB4-1E84-4F7D-839C-8F50B336C25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8F75B-336E-4F7D-86B3-79D9D2D4383D}">
      <dsp:nvSpPr>
        <dsp:cNvPr id="0" name=""/>
        <dsp:cNvSpPr/>
      </dsp:nvSpPr>
      <dsp:spPr>
        <a:xfrm>
          <a:off x="1435590" y="3107870"/>
          <a:ext cx="9683692"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b="0" i="0" kern="1200"/>
            <a:t>Proposed </a:t>
          </a:r>
          <a:r>
            <a:rPr lang="en-US" sz="2500" b="0" i="0" kern="1200">
              <a:latin typeface="Proxima Nova Bl"/>
            </a:rPr>
            <a:t>partitioned</a:t>
          </a:r>
          <a:r>
            <a:rPr lang="en-US" sz="2500" b="0" i="0" kern="1200"/>
            <a:t> global address space (PGAS) programming model</a:t>
          </a:r>
          <a:endParaRPr lang="en-US" sz="2500" kern="1200"/>
        </a:p>
      </dsp:txBody>
      <dsp:txXfrm>
        <a:off x="1435590" y="3107870"/>
        <a:ext cx="9683692" cy="124293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FC212-75F7-42EB-8566-68210301988F}">
      <dsp:nvSpPr>
        <dsp:cNvPr id="0" name=""/>
        <dsp:cNvSpPr/>
      </dsp:nvSpPr>
      <dsp:spPr>
        <a:xfrm>
          <a:off x="0" y="2245354"/>
          <a:ext cx="1104900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68DEF567-F50B-4F23-B3D7-796579EF5A0C}">
      <dsp:nvSpPr>
        <dsp:cNvPr id="0" name=""/>
        <dsp:cNvSpPr/>
      </dsp:nvSpPr>
      <dsp:spPr>
        <a:xfrm rot="8100000">
          <a:off x="68444" y="517466"/>
          <a:ext cx="330242" cy="33024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9F3203-1B16-431B-B103-CB391B99A56D}">
      <dsp:nvSpPr>
        <dsp:cNvPr id="0" name=""/>
        <dsp:cNvSpPr/>
      </dsp:nvSpPr>
      <dsp:spPr>
        <a:xfrm>
          <a:off x="105131" y="554153"/>
          <a:ext cx="256868" cy="25686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9B0AF2D-A2CC-4978-8D09-19E9490BABFA}">
      <dsp:nvSpPr>
        <dsp:cNvPr id="0" name=""/>
        <dsp:cNvSpPr/>
      </dsp:nvSpPr>
      <dsp:spPr>
        <a:xfrm>
          <a:off x="467082" y="916104"/>
          <a:ext cx="3064635" cy="132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Basic 2D graphics rendering</a:t>
          </a:r>
        </a:p>
      </dsp:txBody>
      <dsp:txXfrm>
        <a:off x="467082" y="916104"/>
        <a:ext cx="3064635" cy="1329249"/>
      </dsp:txXfrm>
    </dsp:sp>
    <dsp:sp modelId="{2D80D0B3-A60E-403D-92BD-1AA1673C99FD}">
      <dsp:nvSpPr>
        <dsp:cNvPr id="0" name=""/>
        <dsp:cNvSpPr/>
      </dsp:nvSpPr>
      <dsp:spPr>
        <a:xfrm>
          <a:off x="467082" y="449070"/>
          <a:ext cx="3064635" cy="46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1970s - 1980s</a:t>
          </a:r>
        </a:p>
      </dsp:txBody>
      <dsp:txXfrm>
        <a:off x="467082" y="449070"/>
        <a:ext cx="3064635" cy="467033"/>
      </dsp:txXfrm>
    </dsp:sp>
    <dsp:sp modelId="{0BFD40D1-4A04-414A-AAD1-33570DC8C35B}">
      <dsp:nvSpPr>
        <dsp:cNvPr id="0" name=""/>
        <dsp:cNvSpPr/>
      </dsp:nvSpPr>
      <dsp:spPr>
        <a:xfrm>
          <a:off x="233565" y="916104"/>
          <a:ext cx="0" cy="132924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CF753CE-4D53-4E24-B9A6-4F35C9AA6A93}">
      <dsp:nvSpPr>
        <dsp:cNvPr id="0" name=""/>
        <dsp:cNvSpPr/>
      </dsp:nvSpPr>
      <dsp:spPr>
        <a:xfrm>
          <a:off x="190647" y="2203320"/>
          <a:ext cx="84066" cy="8406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E9902F-B4B8-4C7C-96DB-04265A6D82D9}">
      <dsp:nvSpPr>
        <dsp:cNvPr id="0" name=""/>
        <dsp:cNvSpPr/>
      </dsp:nvSpPr>
      <dsp:spPr>
        <a:xfrm rot="18900000">
          <a:off x="1907586" y="3642999"/>
          <a:ext cx="330242" cy="33024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6D181-9DEE-4F4C-8E19-1DF79481C147}">
      <dsp:nvSpPr>
        <dsp:cNvPr id="0" name=""/>
        <dsp:cNvSpPr/>
      </dsp:nvSpPr>
      <dsp:spPr>
        <a:xfrm>
          <a:off x="1944273" y="3679686"/>
          <a:ext cx="256868" cy="25686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2D54540-1007-40D4-A728-DD74C74A38A5}">
      <dsp:nvSpPr>
        <dsp:cNvPr id="0" name=""/>
        <dsp:cNvSpPr/>
      </dsp:nvSpPr>
      <dsp:spPr>
        <a:xfrm>
          <a:off x="2306224" y="2245354"/>
          <a:ext cx="3064635" cy="132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3D graphics accelerators</a:t>
          </a:r>
        </a:p>
      </dsp:txBody>
      <dsp:txXfrm>
        <a:off x="2306224" y="2245354"/>
        <a:ext cx="3064635" cy="1329249"/>
      </dsp:txXfrm>
    </dsp:sp>
    <dsp:sp modelId="{7F4213E1-DB0F-4329-9E5C-D00A55017A1F}">
      <dsp:nvSpPr>
        <dsp:cNvPr id="0" name=""/>
        <dsp:cNvSpPr/>
      </dsp:nvSpPr>
      <dsp:spPr>
        <a:xfrm>
          <a:off x="2306224" y="3574603"/>
          <a:ext cx="3064635" cy="46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1990s</a:t>
          </a:r>
        </a:p>
      </dsp:txBody>
      <dsp:txXfrm>
        <a:off x="2306224" y="3574603"/>
        <a:ext cx="3064635" cy="467033"/>
      </dsp:txXfrm>
    </dsp:sp>
    <dsp:sp modelId="{5E3E36A3-C6E1-4922-ADDC-93CD60216C76}">
      <dsp:nvSpPr>
        <dsp:cNvPr id="0" name=""/>
        <dsp:cNvSpPr/>
      </dsp:nvSpPr>
      <dsp:spPr>
        <a:xfrm>
          <a:off x="2072708" y="2245354"/>
          <a:ext cx="0" cy="132924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EFF5A1-BD9A-409E-9346-0B4940AA51BF}">
      <dsp:nvSpPr>
        <dsp:cNvPr id="0" name=""/>
        <dsp:cNvSpPr/>
      </dsp:nvSpPr>
      <dsp:spPr>
        <a:xfrm>
          <a:off x="2029790" y="2203320"/>
          <a:ext cx="84066" cy="8406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0EBCA-24F5-4C49-90BF-492F48DDD799}">
      <dsp:nvSpPr>
        <dsp:cNvPr id="0" name=""/>
        <dsp:cNvSpPr/>
      </dsp:nvSpPr>
      <dsp:spPr>
        <a:xfrm rot="8100000">
          <a:off x="3746729" y="517466"/>
          <a:ext cx="330242" cy="33024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63E3B-4B29-402F-B7BF-B3883B0B53EA}">
      <dsp:nvSpPr>
        <dsp:cNvPr id="0" name=""/>
        <dsp:cNvSpPr/>
      </dsp:nvSpPr>
      <dsp:spPr>
        <a:xfrm>
          <a:off x="3783416" y="554153"/>
          <a:ext cx="256868" cy="25686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C6261F3-B6EB-4DCB-88FE-754B6AE89EF8}">
      <dsp:nvSpPr>
        <dsp:cNvPr id="0" name=""/>
        <dsp:cNvSpPr/>
      </dsp:nvSpPr>
      <dsp:spPr>
        <a:xfrm>
          <a:off x="4145367" y="916104"/>
          <a:ext cx="3064635" cy="132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Programmable shaders</a:t>
          </a:r>
        </a:p>
      </dsp:txBody>
      <dsp:txXfrm>
        <a:off x="4145367" y="916104"/>
        <a:ext cx="3064635" cy="1329249"/>
      </dsp:txXfrm>
    </dsp:sp>
    <dsp:sp modelId="{34C40D67-2834-4654-827E-0CFA9BBCDE8F}">
      <dsp:nvSpPr>
        <dsp:cNvPr id="0" name=""/>
        <dsp:cNvSpPr/>
      </dsp:nvSpPr>
      <dsp:spPr>
        <a:xfrm>
          <a:off x="4145367" y="449070"/>
          <a:ext cx="3064635" cy="46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Early 2000s</a:t>
          </a:r>
        </a:p>
      </dsp:txBody>
      <dsp:txXfrm>
        <a:off x="4145367" y="449070"/>
        <a:ext cx="3064635" cy="467033"/>
      </dsp:txXfrm>
    </dsp:sp>
    <dsp:sp modelId="{ACA0BB3A-87FF-4993-AA46-1DCE1C230823}">
      <dsp:nvSpPr>
        <dsp:cNvPr id="0" name=""/>
        <dsp:cNvSpPr/>
      </dsp:nvSpPr>
      <dsp:spPr>
        <a:xfrm>
          <a:off x="3911850" y="916104"/>
          <a:ext cx="0" cy="132924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FEE8254-FB56-4295-9F52-332978D0C429}">
      <dsp:nvSpPr>
        <dsp:cNvPr id="0" name=""/>
        <dsp:cNvSpPr/>
      </dsp:nvSpPr>
      <dsp:spPr>
        <a:xfrm>
          <a:off x="3868932" y="2203320"/>
          <a:ext cx="84066" cy="8406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8C15A2-7B6E-46E7-A2D5-C8BFAF520564}">
      <dsp:nvSpPr>
        <dsp:cNvPr id="0" name=""/>
        <dsp:cNvSpPr/>
      </dsp:nvSpPr>
      <dsp:spPr>
        <a:xfrm rot="18900000">
          <a:off x="5585872" y="3642999"/>
          <a:ext cx="330242" cy="33024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BC9A76-90F3-4908-9FFC-BB4297F3E03E}">
      <dsp:nvSpPr>
        <dsp:cNvPr id="0" name=""/>
        <dsp:cNvSpPr/>
      </dsp:nvSpPr>
      <dsp:spPr>
        <a:xfrm>
          <a:off x="5622559" y="3679686"/>
          <a:ext cx="256868" cy="25686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729327B-FB86-4E87-9F71-DB329E008EB5}">
      <dsp:nvSpPr>
        <dsp:cNvPr id="0" name=""/>
        <dsp:cNvSpPr/>
      </dsp:nvSpPr>
      <dsp:spPr>
        <a:xfrm>
          <a:off x="5984510" y="2245354"/>
          <a:ext cx="3064635" cy="132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Parallel processing on GPU</a:t>
          </a:r>
        </a:p>
      </dsp:txBody>
      <dsp:txXfrm>
        <a:off x="5984510" y="2245354"/>
        <a:ext cx="3064635" cy="1329249"/>
      </dsp:txXfrm>
    </dsp:sp>
    <dsp:sp modelId="{83D7DD96-97D7-49DD-9659-3DDDBBF04BCA}">
      <dsp:nvSpPr>
        <dsp:cNvPr id="0" name=""/>
        <dsp:cNvSpPr/>
      </dsp:nvSpPr>
      <dsp:spPr>
        <a:xfrm>
          <a:off x="5984510" y="3574603"/>
          <a:ext cx="3064635" cy="46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Mid 2000s</a:t>
          </a:r>
        </a:p>
      </dsp:txBody>
      <dsp:txXfrm>
        <a:off x="5984510" y="3574603"/>
        <a:ext cx="3064635" cy="467033"/>
      </dsp:txXfrm>
    </dsp:sp>
    <dsp:sp modelId="{05CF730F-5FC2-494D-9DFA-ABD2844609AA}">
      <dsp:nvSpPr>
        <dsp:cNvPr id="0" name=""/>
        <dsp:cNvSpPr/>
      </dsp:nvSpPr>
      <dsp:spPr>
        <a:xfrm>
          <a:off x="5750993" y="2245354"/>
          <a:ext cx="0" cy="132924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919368A-3B58-430A-9CA1-FF8203B330EB}">
      <dsp:nvSpPr>
        <dsp:cNvPr id="0" name=""/>
        <dsp:cNvSpPr/>
      </dsp:nvSpPr>
      <dsp:spPr>
        <a:xfrm>
          <a:off x="5708075" y="2203320"/>
          <a:ext cx="84066" cy="8406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852D7C-F2E3-4097-9A77-C338C55C2561}">
      <dsp:nvSpPr>
        <dsp:cNvPr id="0" name=""/>
        <dsp:cNvSpPr/>
      </dsp:nvSpPr>
      <dsp:spPr>
        <a:xfrm rot="8100000">
          <a:off x="7425014" y="517466"/>
          <a:ext cx="330242" cy="33024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5974C-9A5C-4D0B-B1B2-342DC110AA8A}">
      <dsp:nvSpPr>
        <dsp:cNvPr id="0" name=""/>
        <dsp:cNvSpPr/>
      </dsp:nvSpPr>
      <dsp:spPr>
        <a:xfrm>
          <a:off x="7461702" y="554153"/>
          <a:ext cx="256868" cy="25686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1116B0C-7B5C-4BDB-9186-3EEF2ABCB6AB}">
      <dsp:nvSpPr>
        <dsp:cNvPr id="0" name=""/>
        <dsp:cNvSpPr/>
      </dsp:nvSpPr>
      <dsp:spPr>
        <a:xfrm>
          <a:off x="7823653" y="916104"/>
          <a:ext cx="3064635" cy="132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AI / ML acceleration</a:t>
          </a:r>
        </a:p>
      </dsp:txBody>
      <dsp:txXfrm>
        <a:off x="7823653" y="916104"/>
        <a:ext cx="3064635" cy="1329249"/>
      </dsp:txXfrm>
    </dsp:sp>
    <dsp:sp modelId="{BC4E21FD-6D45-4443-88F0-BC3A8D937DEC}">
      <dsp:nvSpPr>
        <dsp:cNvPr id="0" name=""/>
        <dsp:cNvSpPr/>
      </dsp:nvSpPr>
      <dsp:spPr>
        <a:xfrm>
          <a:off x="7823653" y="449070"/>
          <a:ext cx="3064635" cy="467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Late 2010s - Early 2020s</a:t>
          </a:r>
        </a:p>
      </dsp:txBody>
      <dsp:txXfrm>
        <a:off x="7823653" y="449070"/>
        <a:ext cx="3064635" cy="467033"/>
      </dsp:txXfrm>
    </dsp:sp>
    <dsp:sp modelId="{806F178A-DCB7-423D-ADCA-850A3593CE03}">
      <dsp:nvSpPr>
        <dsp:cNvPr id="0" name=""/>
        <dsp:cNvSpPr/>
      </dsp:nvSpPr>
      <dsp:spPr>
        <a:xfrm>
          <a:off x="7590136" y="916104"/>
          <a:ext cx="0" cy="1329249"/>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A05ABB3-6648-4082-939C-8DC3CE11B464}">
      <dsp:nvSpPr>
        <dsp:cNvPr id="0" name=""/>
        <dsp:cNvSpPr/>
      </dsp:nvSpPr>
      <dsp:spPr>
        <a:xfrm>
          <a:off x="7547218" y="2203320"/>
          <a:ext cx="84066" cy="8406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5FA58-C91B-44A7-9582-C0296AE6B7C5}">
      <dsp:nvSpPr>
        <dsp:cNvPr id="0" name=""/>
        <dsp:cNvSpPr/>
      </dsp:nvSpPr>
      <dsp:spPr>
        <a:xfrm>
          <a:off x="607855" y="934293"/>
          <a:ext cx="1450618" cy="14506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49DDE-1EDF-4A68-A044-DE52E1554B67}">
      <dsp:nvSpPr>
        <dsp:cNvPr id="0" name=""/>
        <dsp:cNvSpPr/>
      </dsp:nvSpPr>
      <dsp:spPr>
        <a:xfrm>
          <a:off x="917003" y="1243441"/>
          <a:ext cx="832321" cy="832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CA72BE-B8DD-472C-BD9C-28AF8F444271}">
      <dsp:nvSpPr>
        <dsp:cNvPr id="0" name=""/>
        <dsp:cNvSpPr/>
      </dsp:nvSpPr>
      <dsp:spPr>
        <a:xfrm>
          <a:off x="144133" y="2836743"/>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Combine data from multiple tables</a:t>
          </a:r>
          <a:endParaRPr lang="en-US" sz="1800" kern="1200"/>
        </a:p>
      </dsp:txBody>
      <dsp:txXfrm>
        <a:off x="144133" y="2836743"/>
        <a:ext cx="2378062" cy="720000"/>
      </dsp:txXfrm>
    </dsp:sp>
    <dsp:sp modelId="{7F4DF6ED-446E-4B9E-BF10-64553A76AA80}">
      <dsp:nvSpPr>
        <dsp:cNvPr id="0" name=""/>
        <dsp:cNvSpPr/>
      </dsp:nvSpPr>
      <dsp:spPr>
        <a:xfrm>
          <a:off x="3402079" y="934293"/>
          <a:ext cx="1450618" cy="14506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B4480-2C05-479A-8431-4BE4EE99DE98}">
      <dsp:nvSpPr>
        <dsp:cNvPr id="0" name=""/>
        <dsp:cNvSpPr/>
      </dsp:nvSpPr>
      <dsp:spPr>
        <a:xfrm>
          <a:off x="3711227" y="1243441"/>
          <a:ext cx="832321" cy="832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47FE9-E2C0-41D7-84D0-53A6EF217F6D}">
      <dsp:nvSpPr>
        <dsp:cNvPr id="0" name=""/>
        <dsp:cNvSpPr/>
      </dsp:nvSpPr>
      <dsp:spPr>
        <a:xfrm>
          <a:off x="2938357" y="2836743"/>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Find patterns in data</a:t>
          </a:r>
          <a:endParaRPr lang="en-US" sz="1800" kern="1200"/>
        </a:p>
      </dsp:txBody>
      <dsp:txXfrm>
        <a:off x="2938357" y="2836743"/>
        <a:ext cx="2378062" cy="720000"/>
      </dsp:txXfrm>
    </dsp:sp>
    <dsp:sp modelId="{EE5D8817-340E-458E-9F14-99A94DAC10A9}">
      <dsp:nvSpPr>
        <dsp:cNvPr id="0" name=""/>
        <dsp:cNvSpPr/>
      </dsp:nvSpPr>
      <dsp:spPr>
        <a:xfrm>
          <a:off x="6196302" y="934293"/>
          <a:ext cx="1450618" cy="14506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DBD23-CB6C-42AF-A568-19A05838599A}">
      <dsp:nvSpPr>
        <dsp:cNvPr id="0" name=""/>
        <dsp:cNvSpPr/>
      </dsp:nvSpPr>
      <dsp:spPr>
        <a:xfrm>
          <a:off x="6505450" y="1243441"/>
          <a:ext cx="832321" cy="8323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63FC1-2A00-484E-8CC1-D2832D78BE39}">
      <dsp:nvSpPr>
        <dsp:cNvPr id="0" name=""/>
        <dsp:cNvSpPr/>
      </dsp:nvSpPr>
      <dsp:spPr>
        <a:xfrm>
          <a:off x="5732580" y="2836743"/>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Clean data</a:t>
          </a:r>
          <a:endParaRPr lang="en-US" sz="1800" kern="1200"/>
        </a:p>
      </dsp:txBody>
      <dsp:txXfrm>
        <a:off x="5732580" y="2836743"/>
        <a:ext cx="2378062" cy="720000"/>
      </dsp:txXfrm>
    </dsp:sp>
    <dsp:sp modelId="{3F17EB09-1924-4E09-B1DF-9F4DA6723E4E}">
      <dsp:nvSpPr>
        <dsp:cNvPr id="0" name=""/>
        <dsp:cNvSpPr/>
      </dsp:nvSpPr>
      <dsp:spPr>
        <a:xfrm>
          <a:off x="8990526" y="934293"/>
          <a:ext cx="1450618" cy="14506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02BDEC-2642-4236-BEE1-4548214A88BF}">
      <dsp:nvSpPr>
        <dsp:cNvPr id="0" name=""/>
        <dsp:cNvSpPr/>
      </dsp:nvSpPr>
      <dsp:spPr>
        <a:xfrm>
          <a:off x="9299674" y="1243441"/>
          <a:ext cx="832321" cy="8323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1456F-91F5-4113-8A93-814BE541126A}">
      <dsp:nvSpPr>
        <dsp:cNvPr id="0" name=""/>
        <dsp:cNvSpPr/>
      </dsp:nvSpPr>
      <dsp:spPr>
        <a:xfrm>
          <a:off x="8526803" y="2836743"/>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0" i="0" kern="1200"/>
            <a:t>Create new data sets</a:t>
          </a:r>
          <a:endParaRPr lang="en-US" sz="1800" kern="1200"/>
        </a:p>
      </dsp:txBody>
      <dsp:txXfrm>
        <a:off x="8526803" y="2836743"/>
        <a:ext cx="2378062"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47"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Exascale</a:t>
          </a:r>
          <a:endParaRPr lang="en-US" sz="1000" kern="1200"/>
        </a:p>
      </dsp:txBody>
      <dsp:txXfrm>
        <a:off x="158056" y="0"/>
        <a:ext cx="1161075" cy="315817"/>
      </dsp:txXfrm>
    </dsp:sp>
    <dsp:sp modelId="{2C09A2DA-7796-4C73-AAD4-19CFEE2CEF7E}">
      <dsp:nvSpPr>
        <dsp:cNvPr id="0" name=""/>
        <dsp:cNvSpPr/>
      </dsp:nvSpPr>
      <dsp:spPr>
        <a:xfrm>
          <a:off x="1329351"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Datalog</a:t>
          </a:r>
          <a:endParaRPr lang="en-US" sz="1000" kern="1200"/>
        </a:p>
      </dsp:txBody>
      <dsp:txXfrm>
        <a:off x="1487260" y="0"/>
        <a:ext cx="1161075" cy="315817"/>
      </dsp:txXfrm>
    </dsp:sp>
    <dsp:sp modelId="{FB61DE51-2623-4812-82B6-692679FAB488}">
      <dsp:nvSpPr>
        <dsp:cNvPr id="0" name=""/>
        <dsp:cNvSpPr/>
      </dsp:nvSpPr>
      <dsp:spPr>
        <a:xfrm>
          <a:off x="2658554" y="0"/>
          <a:ext cx="1476892" cy="315817"/>
        </a:xfrm>
        <a:prstGeom prst="chevron">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Declarative analytics</a:t>
          </a:r>
          <a:endParaRPr lang="en-US" sz="1000" kern="1200"/>
        </a:p>
      </dsp:txBody>
      <dsp:txXfrm>
        <a:off x="2816463" y="0"/>
        <a:ext cx="1161075" cy="315817"/>
      </dsp:txXfrm>
    </dsp:sp>
    <dsp:sp modelId="{295CC59F-4E75-4D13-96C1-E148539819F3}">
      <dsp:nvSpPr>
        <dsp:cNvPr id="0" name=""/>
        <dsp:cNvSpPr/>
      </dsp:nvSpPr>
      <dsp:spPr>
        <a:xfrm>
          <a:off x="3987757" y="0"/>
          <a:ext cx="147689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t>Iterative </a:t>
          </a:r>
          <a:r>
            <a:rPr lang="en-US" sz="1000" kern="1200">
              <a:latin typeface="Arial" panose="020B0604020202020204"/>
            </a:rPr>
            <a:t>RA</a:t>
          </a:r>
        </a:p>
      </dsp:txBody>
      <dsp:txXfrm>
        <a:off x="4145666" y="0"/>
        <a:ext cx="1161075" cy="315817"/>
      </dsp:txXfrm>
    </dsp:sp>
    <dsp:sp modelId="{4360E84F-6075-4914-9739-402BE3DC173F}">
      <dsp:nvSpPr>
        <dsp:cNvPr id="0" name=""/>
        <dsp:cNvSpPr/>
      </dsp:nvSpPr>
      <dsp:spPr>
        <a:xfrm>
          <a:off x="531696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Parallel RA</a:t>
          </a:r>
        </a:p>
      </dsp:txBody>
      <dsp:txXfrm>
        <a:off x="5474870" y="0"/>
        <a:ext cx="1161075" cy="315817"/>
      </dsp:txXfrm>
    </dsp:sp>
    <dsp:sp modelId="{D231851A-63C4-4E22-83F6-5BAE9F5B02BA}">
      <dsp:nvSpPr>
        <dsp:cNvPr id="0" name=""/>
        <dsp:cNvSpPr/>
      </dsp:nvSpPr>
      <dsp:spPr>
        <a:xfrm>
          <a:off x="664616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Our approaches</a:t>
          </a:r>
        </a:p>
      </dsp:txBody>
      <dsp:txXfrm>
        <a:off x="6804073" y="0"/>
        <a:ext cx="1161075" cy="315817"/>
      </dsp:txXfrm>
    </dsp:sp>
    <dsp:sp modelId="{A30999E2-DFB0-4B8D-ABA9-4C498C7BBEB1}">
      <dsp:nvSpPr>
        <dsp:cNvPr id="0" name=""/>
        <dsp:cNvSpPr/>
      </dsp:nvSpPr>
      <dsp:spPr>
        <a:xfrm>
          <a:off x="7975367"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Topological Data Analysis</a:t>
          </a:r>
        </a:p>
      </dsp:txBody>
      <dsp:txXfrm>
        <a:off x="8133276" y="0"/>
        <a:ext cx="1161075" cy="315817"/>
      </dsp:txXfrm>
    </dsp:sp>
    <dsp:sp modelId="{7FE70AFA-55E8-4613-A33B-EA0AE76C9AD4}">
      <dsp:nvSpPr>
        <dsp:cNvPr id="0" name=""/>
        <dsp:cNvSpPr/>
      </dsp:nvSpPr>
      <dsp:spPr>
        <a:xfrm>
          <a:off x="9304571"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panose="020B0604020202020204"/>
            </a:rPr>
            <a:t>Future work</a:t>
          </a:r>
        </a:p>
      </dsp:txBody>
      <dsp:txXfrm>
        <a:off x="9462480" y="0"/>
        <a:ext cx="1161075" cy="315817"/>
      </dsp:txXfrm>
    </dsp:sp>
    <dsp:sp modelId="{BBA07016-ECD0-4DEB-AC10-70061C4BBEF5}">
      <dsp:nvSpPr>
        <dsp:cNvPr id="0" name=""/>
        <dsp:cNvSpPr/>
      </dsp:nvSpPr>
      <dsp:spPr>
        <a:xfrm>
          <a:off x="10633774" y="0"/>
          <a:ext cx="147689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panose="020B0604020202020204"/>
            </a:rPr>
            <a:t>Conclusion</a:t>
          </a:r>
        </a:p>
      </dsp:txBody>
      <dsp:txXfrm>
        <a:off x="10791683" y="0"/>
        <a:ext cx="1161075" cy="3158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56477-70AA-45D0-B40B-B514B6D5427E}">
      <dsp:nvSpPr>
        <dsp:cNvPr id="0" name=""/>
        <dsp:cNvSpPr/>
      </dsp:nvSpPr>
      <dsp:spPr>
        <a:xfrm>
          <a:off x="607855" y="934128"/>
          <a:ext cx="1450618" cy="1450618"/>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33626-B03F-43F7-96A5-944B77DED7EF}">
      <dsp:nvSpPr>
        <dsp:cNvPr id="0" name=""/>
        <dsp:cNvSpPr/>
      </dsp:nvSpPr>
      <dsp:spPr>
        <a:xfrm>
          <a:off x="917003" y="1243277"/>
          <a:ext cx="832321" cy="8323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FFF42-22F9-4E4C-B298-B46ED0322932}">
      <dsp:nvSpPr>
        <dsp:cNvPr id="0" name=""/>
        <dsp:cNvSpPr/>
      </dsp:nvSpPr>
      <dsp:spPr>
        <a:xfrm>
          <a:off x="144133" y="2836579"/>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a:t>Algorithm adaptation</a:t>
          </a:r>
          <a:br>
            <a:rPr lang="en-US" sz="1400" b="1" i="0" kern="1200"/>
          </a:br>
          <a:r>
            <a:rPr lang="en-US" sz="1400" b="0" i="0" kern="1200"/>
            <a:t> Sequential to parallel</a:t>
          </a:r>
          <a:endParaRPr lang="en-US" sz="1400" kern="1200"/>
        </a:p>
      </dsp:txBody>
      <dsp:txXfrm>
        <a:off x="144133" y="2836579"/>
        <a:ext cx="2378062" cy="720000"/>
      </dsp:txXfrm>
    </dsp:sp>
    <dsp:sp modelId="{10AD1CAC-8DD4-49E4-BF3A-02799EFA077D}">
      <dsp:nvSpPr>
        <dsp:cNvPr id="0" name=""/>
        <dsp:cNvSpPr/>
      </dsp:nvSpPr>
      <dsp:spPr>
        <a:xfrm>
          <a:off x="3402079" y="934128"/>
          <a:ext cx="1450618" cy="1450618"/>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F7F59E-C338-41C4-AE20-1B4332C10A9D}">
      <dsp:nvSpPr>
        <dsp:cNvPr id="0" name=""/>
        <dsp:cNvSpPr/>
      </dsp:nvSpPr>
      <dsp:spPr>
        <a:xfrm>
          <a:off x="3711227" y="1243277"/>
          <a:ext cx="832321" cy="8323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9FBD7-387D-4D91-8F6C-CD5856561ECD}">
      <dsp:nvSpPr>
        <dsp:cNvPr id="0" name=""/>
        <dsp:cNvSpPr/>
      </dsp:nvSpPr>
      <dsp:spPr>
        <a:xfrm>
          <a:off x="2938357" y="2836579"/>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a:t>synchronization</a:t>
          </a:r>
          <a:r>
            <a:rPr lang="en-US" sz="1400" b="0" i="0" kern="1200"/>
            <a:t> </a:t>
          </a:r>
          <a:br>
            <a:rPr lang="en-US" sz="1400" b="0" i="0" kern="1200"/>
          </a:br>
          <a:r>
            <a:rPr lang="en-US" sz="1400" b="0" i="0" kern="1200"/>
            <a:t>Putting barrier</a:t>
          </a:r>
          <a:endParaRPr lang="en-US" sz="1400" kern="1200"/>
        </a:p>
      </dsp:txBody>
      <dsp:txXfrm>
        <a:off x="2938357" y="2836579"/>
        <a:ext cx="2378062" cy="720000"/>
      </dsp:txXfrm>
    </dsp:sp>
    <dsp:sp modelId="{414B949E-22E4-4285-9475-D3A51F126B68}">
      <dsp:nvSpPr>
        <dsp:cNvPr id="0" name=""/>
        <dsp:cNvSpPr/>
      </dsp:nvSpPr>
      <dsp:spPr>
        <a:xfrm>
          <a:off x="6196302" y="934128"/>
          <a:ext cx="1450618" cy="1450618"/>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CA4B9-44DE-45A2-BF49-7C8C0352B004}">
      <dsp:nvSpPr>
        <dsp:cNvPr id="0" name=""/>
        <dsp:cNvSpPr/>
      </dsp:nvSpPr>
      <dsp:spPr>
        <a:xfrm>
          <a:off x="6505450" y="1243277"/>
          <a:ext cx="832321" cy="8323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C528-94E0-4CF3-B6D2-34E5AADC85E7}">
      <dsp:nvSpPr>
        <dsp:cNvPr id="0" name=""/>
        <dsp:cNvSpPr/>
      </dsp:nvSpPr>
      <dsp:spPr>
        <a:xfrm>
          <a:off x="5732580" y="2836579"/>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a:t>Memory management</a:t>
          </a:r>
          <a:r>
            <a:rPr lang="en-US" sz="1400" b="0" i="0" kern="1200"/>
            <a:t> H2d and D2h data transfer</a:t>
          </a:r>
          <a:endParaRPr lang="en-US" sz="1400" kern="1200"/>
        </a:p>
      </dsp:txBody>
      <dsp:txXfrm>
        <a:off x="5732580" y="2836579"/>
        <a:ext cx="2378062" cy="720000"/>
      </dsp:txXfrm>
    </dsp:sp>
    <dsp:sp modelId="{994392C7-D581-470C-AC3F-07D11AE8C832}">
      <dsp:nvSpPr>
        <dsp:cNvPr id="0" name=""/>
        <dsp:cNvSpPr/>
      </dsp:nvSpPr>
      <dsp:spPr>
        <a:xfrm>
          <a:off x="8990526" y="934128"/>
          <a:ext cx="1450618" cy="1450618"/>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7A440-38D4-499A-B485-86D7EBBC69B2}">
      <dsp:nvSpPr>
        <dsp:cNvPr id="0" name=""/>
        <dsp:cNvSpPr/>
      </dsp:nvSpPr>
      <dsp:spPr>
        <a:xfrm>
          <a:off x="9299674" y="1243277"/>
          <a:ext cx="832321" cy="83232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7C15B-83DF-479E-9F85-0294B72D096B}">
      <dsp:nvSpPr>
        <dsp:cNvPr id="0" name=""/>
        <dsp:cNvSpPr/>
      </dsp:nvSpPr>
      <dsp:spPr>
        <a:xfrm>
          <a:off x="8526803" y="2836579"/>
          <a:ext cx="237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b="1" i="0" kern="1200"/>
            <a:t>Portability</a:t>
          </a:r>
          <a:br>
            <a:rPr lang="en-US" sz="1400" b="1" i="0" kern="1200"/>
          </a:br>
          <a:r>
            <a:rPr lang="en-US" sz="1400" b="0" i="0" kern="1200"/>
            <a:t>different GPU devices</a:t>
          </a:r>
          <a:endParaRPr lang="en-US" sz="1400" kern="1200"/>
        </a:p>
      </dsp:txBody>
      <dsp:txXfrm>
        <a:off x="8526803" y="2836579"/>
        <a:ext cx="2378062" cy="72000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815FB-DBD6-48B7-8A88-3220EC4717AA}">
      <dsp:nvSpPr>
        <dsp:cNvPr id="0" name=""/>
        <dsp:cNvSpPr/>
      </dsp:nvSpPr>
      <dsp:spPr>
        <a:xfrm>
          <a:off x="0" y="548"/>
          <a:ext cx="11049000" cy="1282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8CE7A3-A68F-4606-A508-C600428FF367}">
      <dsp:nvSpPr>
        <dsp:cNvPr id="0" name=""/>
        <dsp:cNvSpPr/>
      </dsp:nvSpPr>
      <dsp:spPr>
        <a:xfrm>
          <a:off x="388059" y="289187"/>
          <a:ext cx="705562" cy="705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977946-A161-4D87-A23E-9503178FDA58}">
      <dsp:nvSpPr>
        <dsp:cNvPr id="0" name=""/>
        <dsp:cNvSpPr/>
      </dsp:nvSpPr>
      <dsp:spPr>
        <a:xfrm>
          <a:off x="1481680" y="548"/>
          <a:ext cx="9567319" cy="1282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7" tIns="135767" rIns="135767" bIns="135767" numCol="1" spcCol="1270" anchor="ctr" anchorCtr="0">
          <a:noAutofit/>
        </a:bodyPr>
        <a:lstStyle/>
        <a:p>
          <a:pPr marL="0" lvl="0" indent="0" algn="l" defTabSz="1111250">
            <a:lnSpc>
              <a:spcPct val="90000"/>
            </a:lnSpc>
            <a:spcBef>
              <a:spcPct val="0"/>
            </a:spcBef>
            <a:spcAft>
              <a:spcPct val="35000"/>
            </a:spcAft>
            <a:buNone/>
          </a:pPr>
          <a:r>
            <a:rPr lang="en-US" sz="2500" b="1" i="0" kern="1200"/>
            <a:t>What:</a:t>
          </a:r>
          <a:r>
            <a:rPr lang="en-US" sz="2500" b="0" i="0" kern="1200"/>
            <a:t> Perform relational join operation simultaneously on a number of processors or machines</a:t>
          </a:r>
          <a:endParaRPr lang="en-US" sz="2500" kern="1200"/>
        </a:p>
      </dsp:txBody>
      <dsp:txXfrm>
        <a:off x="1481680" y="548"/>
        <a:ext cx="9567319" cy="1282840"/>
      </dsp:txXfrm>
    </dsp:sp>
    <dsp:sp modelId="{719745E5-5585-4025-B1A0-1A2C908ED41D}">
      <dsp:nvSpPr>
        <dsp:cNvPr id="0" name=""/>
        <dsp:cNvSpPr/>
      </dsp:nvSpPr>
      <dsp:spPr>
        <a:xfrm>
          <a:off x="0" y="1604098"/>
          <a:ext cx="11049000" cy="1282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5111B-79A7-45F0-BE56-FD0915152578}">
      <dsp:nvSpPr>
        <dsp:cNvPr id="0" name=""/>
        <dsp:cNvSpPr/>
      </dsp:nvSpPr>
      <dsp:spPr>
        <a:xfrm>
          <a:off x="388059" y="1892737"/>
          <a:ext cx="705562" cy="705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11289-A798-449E-A57D-10ADE8CA9F7A}">
      <dsp:nvSpPr>
        <dsp:cNvPr id="0" name=""/>
        <dsp:cNvSpPr/>
      </dsp:nvSpPr>
      <dsp:spPr>
        <a:xfrm>
          <a:off x="1481680" y="1604098"/>
          <a:ext cx="9567319" cy="1282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7" tIns="135767" rIns="135767" bIns="135767" numCol="1" spcCol="1270" anchor="ctr" anchorCtr="0">
          <a:noAutofit/>
        </a:bodyPr>
        <a:lstStyle/>
        <a:p>
          <a:pPr marL="0" lvl="0" indent="0" algn="l" defTabSz="1111250">
            <a:lnSpc>
              <a:spcPct val="90000"/>
            </a:lnSpc>
            <a:spcBef>
              <a:spcPct val="0"/>
            </a:spcBef>
            <a:spcAft>
              <a:spcPct val="35000"/>
            </a:spcAft>
            <a:buNone/>
          </a:pPr>
          <a:r>
            <a:rPr lang="en-US" sz="2500" b="1" i="0" kern="1200"/>
            <a:t>When:</a:t>
          </a:r>
          <a:r>
            <a:rPr lang="en-US" sz="2500" b="0" i="0" kern="1200"/>
            <a:t> Useful when input data is enormous and the join is computationally costly</a:t>
          </a:r>
          <a:endParaRPr lang="en-US" sz="2500" kern="1200"/>
        </a:p>
      </dsp:txBody>
      <dsp:txXfrm>
        <a:off x="1481680" y="1604098"/>
        <a:ext cx="9567319" cy="1282840"/>
      </dsp:txXfrm>
    </dsp:sp>
    <dsp:sp modelId="{2995B020-034E-4F52-9292-1C3AB8388DC5}">
      <dsp:nvSpPr>
        <dsp:cNvPr id="0" name=""/>
        <dsp:cNvSpPr/>
      </dsp:nvSpPr>
      <dsp:spPr>
        <a:xfrm>
          <a:off x="0" y="3207648"/>
          <a:ext cx="11049000" cy="12828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F7782-5EBA-4AC0-8E46-7D931089781B}">
      <dsp:nvSpPr>
        <dsp:cNvPr id="0" name=""/>
        <dsp:cNvSpPr/>
      </dsp:nvSpPr>
      <dsp:spPr>
        <a:xfrm>
          <a:off x="388059" y="3496287"/>
          <a:ext cx="705562" cy="705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5E8C6A-E409-4A6C-AD07-403772C1DD8D}">
      <dsp:nvSpPr>
        <dsp:cNvPr id="0" name=""/>
        <dsp:cNvSpPr/>
      </dsp:nvSpPr>
      <dsp:spPr>
        <a:xfrm>
          <a:off x="1481680" y="3207648"/>
          <a:ext cx="9567319" cy="1282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767" tIns="135767" rIns="135767" bIns="135767" numCol="1" spcCol="1270" anchor="ctr" anchorCtr="0">
          <a:noAutofit/>
        </a:bodyPr>
        <a:lstStyle/>
        <a:p>
          <a:pPr marL="0" lvl="0" indent="0" algn="l" defTabSz="1111250">
            <a:lnSpc>
              <a:spcPct val="90000"/>
            </a:lnSpc>
            <a:spcBef>
              <a:spcPct val="0"/>
            </a:spcBef>
            <a:spcAft>
              <a:spcPct val="35000"/>
            </a:spcAft>
            <a:buNone/>
          </a:pPr>
          <a:r>
            <a:rPr lang="en-US" sz="2500" b="1" i="0" kern="1200"/>
            <a:t>How:</a:t>
          </a:r>
          <a:r>
            <a:rPr lang="en-US" sz="2500" b="0" i="0" kern="1200"/>
            <a:t> Divide the data into partitions and assign each partition to a different processor</a:t>
          </a:r>
          <a:endParaRPr lang="en-US" sz="2500" kern="1200"/>
        </a:p>
      </dsp:txBody>
      <dsp:txXfrm>
        <a:off x="1481680" y="3207648"/>
        <a:ext cx="9567319" cy="1282840"/>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CEE2C-F035-4DB5-BFC9-B1EEC919C309}">
      <dsp:nvSpPr>
        <dsp:cNvPr id="0" name=""/>
        <dsp:cNvSpPr/>
      </dsp:nvSpPr>
      <dsp:spPr>
        <a:xfrm>
          <a:off x="0" y="35280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A676E-E5AD-40EC-BE18-20BE14E50422}">
      <dsp:nvSpPr>
        <dsp:cNvPr id="0" name=""/>
        <dsp:cNvSpPr/>
      </dsp:nvSpPr>
      <dsp:spPr>
        <a:xfrm>
          <a:off x="555942" y="7236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err="1"/>
            <a:t>LogicBlox</a:t>
          </a:r>
        </a:p>
      </dsp:txBody>
      <dsp:txXfrm>
        <a:off x="583322" y="99748"/>
        <a:ext cx="7728435" cy="506120"/>
      </dsp:txXfrm>
    </dsp:sp>
    <dsp:sp modelId="{E0620206-B2C8-4DFC-ABB9-433FBA8DC969}">
      <dsp:nvSpPr>
        <dsp:cNvPr id="0" name=""/>
        <dsp:cNvSpPr/>
      </dsp:nvSpPr>
      <dsp:spPr>
        <a:xfrm>
          <a:off x="0" y="121464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EDD4B3-9BDA-4A25-859D-363BCB0D76F2}">
      <dsp:nvSpPr>
        <dsp:cNvPr id="0" name=""/>
        <dsp:cNvSpPr/>
      </dsp:nvSpPr>
      <dsp:spPr>
        <a:xfrm>
          <a:off x="555942" y="93420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Soufflé</a:t>
          </a:r>
        </a:p>
      </dsp:txBody>
      <dsp:txXfrm>
        <a:off x="583322" y="961588"/>
        <a:ext cx="7728435" cy="506120"/>
      </dsp:txXfrm>
    </dsp:sp>
    <dsp:sp modelId="{96E5ED62-6EF7-475E-9D5E-138E7B5355DB}">
      <dsp:nvSpPr>
        <dsp:cNvPr id="0" name=""/>
        <dsp:cNvSpPr/>
      </dsp:nvSpPr>
      <dsp:spPr>
        <a:xfrm>
          <a:off x="0" y="207648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98662F-C0D8-44AE-97D6-2B984C586104}">
      <dsp:nvSpPr>
        <dsp:cNvPr id="0" name=""/>
        <dsp:cNvSpPr/>
      </dsp:nvSpPr>
      <dsp:spPr>
        <a:xfrm>
          <a:off x="555942" y="179604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err="1"/>
            <a:t>RadLog</a:t>
          </a:r>
        </a:p>
      </dsp:txBody>
      <dsp:txXfrm>
        <a:off x="583322" y="1823428"/>
        <a:ext cx="7728435" cy="506120"/>
      </dsp:txXfrm>
    </dsp:sp>
    <dsp:sp modelId="{A7EAF4C1-DC11-4FD8-8B38-D5ED934A9321}">
      <dsp:nvSpPr>
        <dsp:cNvPr id="0" name=""/>
        <dsp:cNvSpPr/>
      </dsp:nvSpPr>
      <dsp:spPr>
        <a:xfrm>
          <a:off x="0" y="293832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004A81-3611-47BB-A3C9-7F36DBC924D1}">
      <dsp:nvSpPr>
        <dsp:cNvPr id="0" name=""/>
        <dsp:cNvSpPr/>
      </dsp:nvSpPr>
      <dsp:spPr>
        <a:xfrm>
          <a:off x="555942" y="265788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PRAM</a:t>
          </a:r>
          <a:endParaRPr lang="en-US" sz="1900" kern="1200">
            <a:latin typeface="Proxima Nova Bl"/>
          </a:endParaRPr>
        </a:p>
      </dsp:txBody>
      <dsp:txXfrm>
        <a:off x="583322" y="2685268"/>
        <a:ext cx="7728435" cy="506120"/>
      </dsp:txXfrm>
    </dsp:sp>
    <dsp:sp modelId="{E69403F5-3C2B-469C-812A-7C1018ED0A22}">
      <dsp:nvSpPr>
        <dsp:cNvPr id="0" name=""/>
        <dsp:cNvSpPr/>
      </dsp:nvSpPr>
      <dsp:spPr>
        <a:xfrm>
          <a:off x="0" y="3800168"/>
          <a:ext cx="11118849"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70F460-E9A0-4048-ADEC-03378BDFEE18}">
      <dsp:nvSpPr>
        <dsp:cNvPr id="0" name=""/>
        <dsp:cNvSpPr/>
      </dsp:nvSpPr>
      <dsp:spPr>
        <a:xfrm>
          <a:off x="555942" y="3519728"/>
          <a:ext cx="7783195"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4186" tIns="0" rIns="294186" bIns="0" numCol="1" spcCol="1270" anchor="ctr" anchorCtr="0">
          <a:noAutofit/>
        </a:bodyPr>
        <a:lstStyle/>
        <a:p>
          <a:pPr marL="0" lvl="0" indent="0" algn="l" defTabSz="844550">
            <a:lnSpc>
              <a:spcPct val="90000"/>
            </a:lnSpc>
            <a:spcBef>
              <a:spcPct val="0"/>
            </a:spcBef>
            <a:spcAft>
              <a:spcPct val="35000"/>
            </a:spcAft>
            <a:buNone/>
          </a:pPr>
          <a:r>
            <a:rPr lang="en-US" sz="1900" kern="1200"/>
            <a:t>SLOG</a:t>
          </a:r>
          <a:endParaRPr lang="en-US" sz="1900" kern="1200">
            <a:latin typeface="Proxima Nova Bl"/>
          </a:endParaRPr>
        </a:p>
      </dsp:txBody>
      <dsp:txXfrm>
        <a:off x="583322" y="3547108"/>
        <a:ext cx="7728435" cy="50612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382F7-BA52-4129-98A3-F30C144F43B2}">
      <dsp:nvSpPr>
        <dsp:cNvPr id="0" name=""/>
        <dsp:cNvSpPr/>
      </dsp:nvSpPr>
      <dsp:spPr>
        <a:xfrm>
          <a:off x="0" y="1805"/>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E6C1-36CC-42B4-B6D7-74E906D7639D}">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494DA5-DF31-4B0E-A39E-155A2075EEF0}">
      <dsp:nvSpPr>
        <dsp:cNvPr id="0" name=""/>
        <dsp:cNvSpPr/>
      </dsp:nvSpPr>
      <dsp:spPr>
        <a:xfrm>
          <a:off x="1057183" y="1805"/>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a:t>Gradual advances in logic programming:</a:t>
          </a:r>
          <a:r>
            <a:rPr lang="en-US" sz="2200" b="0" i="0" kern="1200"/>
            <a:t> Advancement over the years</a:t>
          </a:r>
          <a:endParaRPr lang="en-US" sz="2200" kern="1200"/>
        </a:p>
      </dsp:txBody>
      <dsp:txXfrm>
        <a:off x="1057183" y="1805"/>
        <a:ext cx="10062099" cy="915310"/>
      </dsp:txXfrm>
    </dsp:sp>
    <dsp:sp modelId="{0E895497-CF75-4FB6-9B10-B560778F17D5}">
      <dsp:nvSpPr>
        <dsp:cNvPr id="0" name=""/>
        <dsp:cNvSpPr/>
      </dsp:nvSpPr>
      <dsp:spPr>
        <a:xfrm>
          <a:off x="0" y="1145944"/>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1AA75-D88D-408B-BBF0-9D4334C81BBD}">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592EA8-14EB-426C-B60F-E3416F7D2EB3}">
      <dsp:nvSpPr>
        <dsp:cNvPr id="0" name=""/>
        <dsp:cNvSpPr/>
      </dsp:nvSpPr>
      <dsp:spPr>
        <a:xfrm>
          <a:off x="1057183" y="1145944"/>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err="1"/>
            <a:t>LogiQL</a:t>
          </a:r>
          <a:r>
            <a:rPr lang="en-US" sz="2200" b="1" i="0" kern="1200"/>
            <a:t> language</a:t>
          </a:r>
          <a:r>
            <a:rPr lang="en-US" sz="2200" b="0" i="0" kern="1200"/>
            <a:t>: Datalog-like, null-free</a:t>
          </a:r>
          <a:endParaRPr lang="en-US" sz="2200" kern="1200"/>
        </a:p>
      </dsp:txBody>
      <dsp:txXfrm>
        <a:off x="1057183" y="1145944"/>
        <a:ext cx="10062099" cy="915310"/>
      </dsp:txXfrm>
    </dsp:sp>
    <dsp:sp modelId="{948A0DD2-7336-46E5-89E4-934942BDE7C1}">
      <dsp:nvSpPr>
        <dsp:cNvPr id="0" name=""/>
        <dsp:cNvSpPr/>
      </dsp:nvSpPr>
      <dsp:spPr>
        <a:xfrm>
          <a:off x="0" y="2290082"/>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4E384-C95B-46FC-A13D-7C13F9B2D02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3BE4F-E22F-438F-A131-03324C093DB3}">
      <dsp:nvSpPr>
        <dsp:cNvPr id="0" name=""/>
        <dsp:cNvSpPr/>
      </dsp:nvSpPr>
      <dsp:spPr>
        <a:xfrm>
          <a:off x="1057183" y="2290082"/>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err="1"/>
            <a:t>LogicBlox</a:t>
          </a:r>
          <a:r>
            <a:rPr lang="en-US" sz="2200" b="1" i="0" kern="1200"/>
            <a:t> system</a:t>
          </a:r>
          <a:r>
            <a:rPr lang="en-US" sz="2200" b="0" i="0" kern="1200"/>
            <a:t>: </a:t>
          </a:r>
          <a:r>
            <a:rPr lang="en-US" sz="2200" b="0" i="0" kern="1200">
              <a:latin typeface="Proxima Nova Bl"/>
            </a:rPr>
            <a:t>Mature</a:t>
          </a:r>
          <a:r>
            <a:rPr lang="en-US" sz="2200" b="0" i="0" kern="1200"/>
            <a:t>, enterprise-integrated</a:t>
          </a:r>
          <a:endParaRPr lang="en-US" sz="2200" kern="1200"/>
        </a:p>
      </dsp:txBody>
      <dsp:txXfrm>
        <a:off x="1057183" y="2290082"/>
        <a:ext cx="10062099" cy="915310"/>
      </dsp:txXfrm>
    </dsp:sp>
    <dsp:sp modelId="{F0BE144B-1556-4F1B-8A71-3C0BA7C6D1F0}">
      <dsp:nvSpPr>
        <dsp:cNvPr id="0" name=""/>
        <dsp:cNvSpPr/>
      </dsp:nvSpPr>
      <dsp:spPr>
        <a:xfrm>
          <a:off x="0" y="3434221"/>
          <a:ext cx="11119283"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9D2BD-6EC4-413E-A1FB-57925F329781}">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F6B93C-60F0-4C7C-9353-8AFC14ACD3B7}">
      <dsp:nvSpPr>
        <dsp:cNvPr id="0" name=""/>
        <dsp:cNvSpPr/>
      </dsp:nvSpPr>
      <dsp:spPr>
        <a:xfrm>
          <a:off x="1057183" y="3434221"/>
          <a:ext cx="1006209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i="0" kern="1200"/>
            <a:t>Massive financial benefits</a:t>
          </a:r>
          <a:r>
            <a:rPr lang="en-US" sz="2200" b="0" i="0" kern="1200"/>
            <a:t>: $300B in revenue for business analytics</a:t>
          </a:r>
          <a:endParaRPr lang="en-US" sz="2200" kern="1200"/>
        </a:p>
      </dsp:txBody>
      <dsp:txXfrm>
        <a:off x="1057183" y="3434221"/>
        <a:ext cx="10062099" cy="91531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B8314-B87A-45F8-B8FF-A4556B80D963}">
      <dsp:nvSpPr>
        <dsp:cNvPr id="0" name=""/>
        <dsp:cNvSpPr/>
      </dsp:nvSpPr>
      <dsp:spPr>
        <a:xfrm>
          <a:off x="8727" y="679992"/>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644650">
            <a:lnSpc>
              <a:spcPct val="90000"/>
            </a:lnSpc>
            <a:spcBef>
              <a:spcPct val="0"/>
            </a:spcBef>
            <a:spcAft>
              <a:spcPct val="35000"/>
            </a:spcAft>
            <a:buNone/>
          </a:pPr>
          <a:r>
            <a:rPr lang="en-US" sz="3700" kern="1200"/>
            <a:t>Design</a:t>
          </a:r>
        </a:p>
      </dsp:txBody>
      <dsp:txXfrm>
        <a:off x="8727" y="679992"/>
        <a:ext cx="3628679" cy="1088603"/>
      </dsp:txXfrm>
    </dsp:sp>
    <dsp:sp modelId="{A44EDBA2-8BF9-4814-875A-2DA94928BB0D}">
      <dsp:nvSpPr>
        <dsp:cNvPr id="0" name=""/>
        <dsp:cNvSpPr/>
      </dsp:nvSpPr>
      <dsp:spPr>
        <a:xfrm>
          <a:off x="8727" y="1768596"/>
          <a:ext cx="3628679" cy="190274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244600" rtl="0">
            <a:lnSpc>
              <a:spcPct val="90000"/>
            </a:lnSpc>
            <a:spcBef>
              <a:spcPct val="0"/>
            </a:spcBef>
            <a:spcAft>
              <a:spcPct val="35000"/>
            </a:spcAft>
            <a:buNone/>
          </a:pPr>
          <a:r>
            <a:rPr lang="en-US" sz="2800" kern="1200">
              <a:latin typeface="Proxima Nova Bl"/>
            </a:rPr>
            <a:t>Consider</a:t>
          </a:r>
          <a:r>
            <a:rPr lang="en-US" sz="2800" kern="1200"/>
            <a:t> </a:t>
          </a:r>
          <a:r>
            <a:rPr lang="en-US" sz="2800" kern="1200">
              <a:latin typeface="Proxima Nova Bl"/>
            </a:rPr>
            <a:t>partition</a:t>
          </a:r>
          <a:r>
            <a:rPr lang="en-US" sz="2800" kern="1200"/>
            <a:t>, load balancing, communication </a:t>
          </a:r>
          <a:endParaRPr lang="en-US" sz="2800" kern="1200">
            <a:latin typeface="Proxima Nova Bl"/>
          </a:endParaRPr>
        </a:p>
      </dsp:txBody>
      <dsp:txXfrm>
        <a:off x="8727" y="1768596"/>
        <a:ext cx="3628679" cy="1902748"/>
      </dsp:txXfrm>
    </dsp:sp>
    <dsp:sp modelId="{C0C27475-7C76-4CA0-A40D-EF182644A3B7}">
      <dsp:nvSpPr>
        <dsp:cNvPr id="0" name=""/>
        <dsp:cNvSpPr/>
      </dsp:nvSpPr>
      <dsp:spPr>
        <a:xfrm>
          <a:off x="3745301" y="679992"/>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644650">
            <a:lnSpc>
              <a:spcPct val="90000"/>
            </a:lnSpc>
            <a:spcBef>
              <a:spcPct val="0"/>
            </a:spcBef>
            <a:spcAft>
              <a:spcPct val="35000"/>
            </a:spcAft>
            <a:buNone/>
          </a:pPr>
          <a:r>
            <a:rPr lang="en-US" sz="3700" kern="1200">
              <a:latin typeface="Proxima Nova Bl"/>
            </a:rPr>
            <a:t>Implement</a:t>
          </a:r>
          <a:endParaRPr lang="en-US" sz="3700" kern="1200"/>
        </a:p>
      </dsp:txBody>
      <dsp:txXfrm>
        <a:off x="3745301" y="679992"/>
        <a:ext cx="3628679" cy="1088603"/>
      </dsp:txXfrm>
    </dsp:sp>
    <dsp:sp modelId="{A93677F7-E0E1-44B2-84C8-14B9E43E2C5A}">
      <dsp:nvSpPr>
        <dsp:cNvPr id="0" name=""/>
        <dsp:cNvSpPr/>
      </dsp:nvSpPr>
      <dsp:spPr>
        <a:xfrm>
          <a:off x="3745301" y="1768596"/>
          <a:ext cx="3628679" cy="190274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244600" rtl="0">
            <a:lnSpc>
              <a:spcPct val="90000"/>
            </a:lnSpc>
            <a:spcBef>
              <a:spcPct val="0"/>
            </a:spcBef>
            <a:spcAft>
              <a:spcPct val="35000"/>
            </a:spcAft>
            <a:buNone/>
          </a:pPr>
          <a:r>
            <a:rPr lang="en-US" sz="2800" kern="1200">
              <a:latin typeface="Proxima Nova Bl"/>
            </a:rPr>
            <a:t>Challenging</a:t>
          </a:r>
          <a:r>
            <a:rPr lang="en-US" sz="2800" kern="1200"/>
            <a:t> due to the uncertain output </a:t>
          </a:r>
          <a:r>
            <a:rPr lang="en-US" sz="2800" kern="1200">
              <a:latin typeface="Proxima Nova Bl"/>
            </a:rPr>
            <a:t>size</a:t>
          </a:r>
        </a:p>
      </dsp:txBody>
      <dsp:txXfrm>
        <a:off x="3745301" y="1768596"/>
        <a:ext cx="3628679" cy="1902748"/>
      </dsp:txXfrm>
    </dsp:sp>
    <dsp:sp modelId="{F12CD566-7AA9-4B58-B395-468F4C8659EA}">
      <dsp:nvSpPr>
        <dsp:cNvPr id="0" name=""/>
        <dsp:cNvSpPr/>
      </dsp:nvSpPr>
      <dsp:spPr>
        <a:xfrm>
          <a:off x="7481875" y="679992"/>
          <a:ext cx="3628679" cy="108860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746" tIns="286746" rIns="286746" bIns="286746" numCol="1" spcCol="1270" anchor="ctr" anchorCtr="0">
          <a:noAutofit/>
        </a:bodyPr>
        <a:lstStyle/>
        <a:p>
          <a:pPr marL="0" lvl="0" indent="0" algn="ctr" defTabSz="1644650">
            <a:lnSpc>
              <a:spcPct val="90000"/>
            </a:lnSpc>
            <a:spcBef>
              <a:spcPct val="0"/>
            </a:spcBef>
            <a:spcAft>
              <a:spcPct val="35000"/>
            </a:spcAft>
            <a:buNone/>
          </a:pPr>
          <a:r>
            <a:rPr lang="en-US" sz="3700" kern="1200">
              <a:latin typeface="Proxima Nova Bl"/>
            </a:rPr>
            <a:t>Optimize</a:t>
          </a:r>
          <a:endParaRPr lang="en-US" sz="3700" kern="1200"/>
        </a:p>
      </dsp:txBody>
      <dsp:txXfrm>
        <a:off x="7481875" y="679992"/>
        <a:ext cx="3628679" cy="1088603"/>
      </dsp:txXfrm>
    </dsp:sp>
    <dsp:sp modelId="{70D9EACD-0699-4491-A40D-6CB8D32E9435}">
      <dsp:nvSpPr>
        <dsp:cNvPr id="0" name=""/>
        <dsp:cNvSpPr/>
      </dsp:nvSpPr>
      <dsp:spPr>
        <a:xfrm>
          <a:off x="7481875" y="1768596"/>
          <a:ext cx="3628679" cy="1902748"/>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8433" tIns="358433" rIns="358433" bIns="358433" numCol="1" spcCol="1270" anchor="t" anchorCtr="0">
          <a:noAutofit/>
        </a:bodyPr>
        <a:lstStyle/>
        <a:p>
          <a:pPr marL="0" lvl="0" indent="0" algn="l" defTabSz="1244600">
            <a:lnSpc>
              <a:spcPct val="90000"/>
            </a:lnSpc>
            <a:spcBef>
              <a:spcPct val="0"/>
            </a:spcBef>
            <a:spcAft>
              <a:spcPct val="35000"/>
            </a:spcAft>
            <a:buNone/>
          </a:pPr>
          <a:r>
            <a:rPr lang="en-US" sz="2800" kern="1200">
              <a:latin typeface="Proxima Nova Bl"/>
            </a:rPr>
            <a:t>Efficient</a:t>
          </a:r>
          <a:r>
            <a:rPr lang="en-US" sz="2800" kern="1200"/>
            <a:t> joins </a:t>
          </a:r>
          <a:r>
            <a:rPr lang="en-US" sz="2800" kern="1200">
              <a:latin typeface="Proxima Nova Bl"/>
            </a:rPr>
            <a:t>requires</a:t>
          </a:r>
          <a:r>
            <a:rPr lang="en-US" sz="2800" kern="1200"/>
            <a:t> sorting or indexing</a:t>
          </a:r>
        </a:p>
      </dsp:txBody>
      <dsp:txXfrm>
        <a:off x="7481875" y="1768596"/>
        <a:ext cx="3628679" cy="19027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0DA5E-93D2-4C28-AB27-2CA1E7049F63}">
      <dsp:nvSpPr>
        <dsp:cNvPr id="0" name=""/>
        <dsp:cNvSpPr/>
      </dsp:nvSpPr>
      <dsp:spPr>
        <a:xfrm>
          <a:off x="1034" y="0"/>
          <a:ext cx="1658732" cy="315817"/>
        </a:xfrm>
        <a:prstGeom prst="chevron">
          <a:avLst/>
        </a:prstGeom>
        <a:solidFill>
          <a:schemeClr val="accent4"/>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Exascale</a:t>
          </a:r>
          <a:endParaRPr lang="en-US" sz="1000" kern="1200" dirty="0"/>
        </a:p>
      </dsp:txBody>
      <dsp:txXfrm>
        <a:off x="158943" y="0"/>
        <a:ext cx="1342915" cy="315817"/>
      </dsp:txXfrm>
    </dsp:sp>
    <dsp:sp modelId="{2C09A2DA-7796-4C73-AAD4-19CFEE2CEF7E}">
      <dsp:nvSpPr>
        <dsp:cNvPr id="0" name=""/>
        <dsp:cNvSpPr/>
      </dsp:nvSpPr>
      <dsp:spPr>
        <a:xfrm>
          <a:off x="1493893"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Datalog</a:t>
          </a:r>
          <a:endParaRPr lang="en-US" sz="1000" kern="1200" dirty="0"/>
        </a:p>
      </dsp:txBody>
      <dsp:txXfrm>
        <a:off x="1651802" y="0"/>
        <a:ext cx="1342915" cy="315817"/>
      </dsp:txXfrm>
    </dsp:sp>
    <dsp:sp modelId="{295CC59F-4E75-4D13-96C1-E148539819F3}">
      <dsp:nvSpPr>
        <dsp:cNvPr id="0" name=""/>
        <dsp:cNvSpPr/>
      </dsp:nvSpPr>
      <dsp:spPr>
        <a:xfrm>
          <a:off x="2986752"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t>Iterative </a:t>
          </a:r>
          <a:r>
            <a:rPr lang="en-US" sz="1000" kern="1200" dirty="0">
              <a:latin typeface="Arial" panose="020B0604020202020204"/>
            </a:rPr>
            <a:t>RA</a:t>
          </a:r>
        </a:p>
      </dsp:txBody>
      <dsp:txXfrm>
        <a:off x="3144661" y="0"/>
        <a:ext cx="1342915" cy="315817"/>
      </dsp:txXfrm>
    </dsp:sp>
    <dsp:sp modelId="{4360E84F-6075-4914-9739-402BE3DC173F}">
      <dsp:nvSpPr>
        <dsp:cNvPr id="0" name=""/>
        <dsp:cNvSpPr/>
      </dsp:nvSpPr>
      <dsp:spPr>
        <a:xfrm>
          <a:off x="4479611"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Parallel RA</a:t>
          </a:r>
        </a:p>
      </dsp:txBody>
      <dsp:txXfrm>
        <a:off x="4637520" y="0"/>
        <a:ext cx="1342915" cy="315817"/>
      </dsp:txXfrm>
    </dsp:sp>
    <dsp:sp modelId="{D231851A-63C4-4E22-83F6-5BAE9F5B02BA}">
      <dsp:nvSpPr>
        <dsp:cNvPr id="0" name=""/>
        <dsp:cNvSpPr/>
      </dsp:nvSpPr>
      <dsp:spPr>
        <a:xfrm>
          <a:off x="5972470"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Our approaches</a:t>
          </a:r>
        </a:p>
      </dsp:txBody>
      <dsp:txXfrm>
        <a:off x="6130379" y="0"/>
        <a:ext cx="1342915" cy="315817"/>
      </dsp:txXfrm>
    </dsp:sp>
    <dsp:sp modelId="{A30999E2-DFB0-4B8D-ABA9-4C498C7BBEB1}">
      <dsp:nvSpPr>
        <dsp:cNvPr id="0" name=""/>
        <dsp:cNvSpPr/>
      </dsp:nvSpPr>
      <dsp:spPr>
        <a:xfrm>
          <a:off x="7465329"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Topological Data Analysis</a:t>
          </a:r>
        </a:p>
      </dsp:txBody>
      <dsp:txXfrm>
        <a:off x="7623238" y="0"/>
        <a:ext cx="1342915" cy="315817"/>
      </dsp:txXfrm>
    </dsp:sp>
    <dsp:sp modelId="{7FE70AFA-55E8-4613-A33B-EA0AE76C9AD4}">
      <dsp:nvSpPr>
        <dsp:cNvPr id="0" name=""/>
        <dsp:cNvSpPr/>
      </dsp:nvSpPr>
      <dsp:spPr>
        <a:xfrm>
          <a:off x="8958188"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Arial" panose="020B0604020202020204"/>
            </a:rPr>
            <a:t>Future work</a:t>
          </a:r>
        </a:p>
      </dsp:txBody>
      <dsp:txXfrm>
        <a:off x="9116097" y="0"/>
        <a:ext cx="1342915" cy="315817"/>
      </dsp:txXfrm>
    </dsp:sp>
    <dsp:sp modelId="{BBA07016-ECD0-4DEB-AC10-70061C4BBEF5}">
      <dsp:nvSpPr>
        <dsp:cNvPr id="0" name=""/>
        <dsp:cNvSpPr/>
      </dsp:nvSpPr>
      <dsp:spPr>
        <a:xfrm>
          <a:off x="10451047" y="0"/>
          <a:ext cx="1658732" cy="315817"/>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a:rPr>
            <a:t>Conclusion</a:t>
          </a:r>
        </a:p>
      </dsp:txBody>
      <dsp:txXfrm>
        <a:off x="10608956" y="0"/>
        <a:ext cx="1342915" cy="3158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4A3ED06A-E3B9-0047-8050-B794EA99C6AE}" type="datetimeFigureOut">
              <a:rPr lang="en-US" smtClean="0"/>
              <a:pPr/>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CFDF244-9769-4A4F-8A52-7801F8D12EA0}" type="slidenum">
              <a:rPr lang="en-US" smtClean="0"/>
              <a:pPr/>
              <a:t>‹#›</a:t>
            </a:fld>
            <a:endParaRPr lang="en-US"/>
          </a:p>
        </p:txBody>
      </p:sp>
    </p:spTree>
    <p:extLst>
      <p:ext uri="{BB962C8B-B14F-4D97-AF65-F5344CB8AC3E}">
        <p14:creationId xmlns:p14="http://schemas.microsoft.com/office/powerpoint/2010/main" val="228736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7</a:t>
            </a:fld>
            <a:endParaRPr lang="en-US"/>
          </a:p>
        </p:txBody>
      </p:sp>
    </p:spTree>
    <p:extLst>
      <p:ext uri="{BB962C8B-B14F-4D97-AF65-F5344CB8AC3E}">
        <p14:creationId xmlns:p14="http://schemas.microsoft.com/office/powerpoint/2010/main" val="225115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46</a:t>
            </a:fld>
            <a:endParaRPr lang="en-US"/>
          </a:p>
        </p:txBody>
      </p:sp>
    </p:spTree>
    <p:extLst>
      <p:ext uri="{BB962C8B-B14F-4D97-AF65-F5344CB8AC3E}">
        <p14:creationId xmlns:p14="http://schemas.microsoft.com/office/powerpoint/2010/main" val="3440681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47</a:t>
            </a:fld>
            <a:endParaRPr lang="en-US"/>
          </a:p>
        </p:txBody>
      </p:sp>
    </p:spTree>
    <p:extLst>
      <p:ext uri="{BB962C8B-B14F-4D97-AF65-F5344CB8AC3E}">
        <p14:creationId xmlns:p14="http://schemas.microsoft.com/office/powerpoint/2010/main" val="42095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48</a:t>
            </a:fld>
            <a:endParaRPr lang="en-US"/>
          </a:p>
        </p:txBody>
      </p:sp>
    </p:spTree>
    <p:extLst>
      <p:ext uri="{BB962C8B-B14F-4D97-AF65-F5344CB8AC3E}">
        <p14:creationId xmlns:p14="http://schemas.microsoft.com/office/powerpoint/2010/main" val="8672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52</a:t>
            </a:fld>
            <a:endParaRPr lang="en-US"/>
          </a:p>
        </p:txBody>
      </p:sp>
    </p:spTree>
    <p:extLst>
      <p:ext uri="{BB962C8B-B14F-4D97-AF65-F5344CB8AC3E}">
        <p14:creationId xmlns:p14="http://schemas.microsoft.com/office/powerpoint/2010/main" val="1005407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Observe up to 21x speedup for string graph</a:t>
            </a:r>
          </a:p>
          <a:p>
            <a:r>
              <a:rPr lang="en-US"/>
              <a:t>Observe 7.6x to 8.4x speedup for random graph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67</a:t>
            </a:fld>
            <a:endParaRPr lang="en-US"/>
          </a:p>
        </p:txBody>
      </p:sp>
    </p:spTree>
    <p:extLst>
      <p:ext uri="{BB962C8B-B14F-4D97-AF65-F5344CB8AC3E}">
        <p14:creationId xmlns:p14="http://schemas.microsoft.com/office/powerpoint/2010/main" val="952954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Observe up to 21x speedup for string graph</a:t>
            </a:r>
          </a:p>
          <a:p>
            <a:r>
              <a:rPr lang="en-US"/>
              <a:t>Observe 7.6x to 8.4x speedup for random graph</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68</a:t>
            </a:fld>
            <a:endParaRPr lang="en-US"/>
          </a:p>
        </p:txBody>
      </p:sp>
    </p:spTree>
    <p:extLst>
      <p:ext uri="{BB962C8B-B14F-4D97-AF65-F5344CB8AC3E}">
        <p14:creationId xmlns:p14="http://schemas.microsoft.com/office/powerpoint/2010/main" val="399023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81</a:t>
            </a:fld>
            <a:endParaRPr lang="en-US"/>
          </a:p>
        </p:txBody>
      </p:sp>
    </p:spTree>
    <p:extLst>
      <p:ext uri="{BB962C8B-B14F-4D97-AF65-F5344CB8AC3E}">
        <p14:creationId xmlns:p14="http://schemas.microsoft.com/office/powerpoint/2010/main" val="2662784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86</a:t>
            </a:fld>
            <a:endParaRPr lang="en-US"/>
          </a:p>
        </p:txBody>
      </p:sp>
    </p:spTree>
    <p:extLst>
      <p:ext uri="{BB962C8B-B14F-4D97-AF65-F5344CB8AC3E}">
        <p14:creationId xmlns:p14="http://schemas.microsoft.com/office/powerpoint/2010/main" val="834242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87</a:t>
            </a:fld>
            <a:endParaRPr lang="en-US"/>
          </a:p>
        </p:txBody>
      </p:sp>
    </p:spTree>
    <p:extLst>
      <p:ext uri="{BB962C8B-B14F-4D97-AF65-F5344CB8AC3E}">
        <p14:creationId xmlns:p14="http://schemas.microsoft.com/office/powerpoint/2010/main" val="1930143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88</a:t>
            </a:fld>
            <a:endParaRPr lang="en-US"/>
          </a:p>
        </p:txBody>
      </p:sp>
    </p:spTree>
    <p:extLst>
      <p:ext uri="{BB962C8B-B14F-4D97-AF65-F5344CB8AC3E}">
        <p14:creationId xmlns:p14="http://schemas.microsoft.com/office/powerpoint/2010/main" val="40348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8</a:t>
            </a:fld>
            <a:endParaRPr lang="en-US"/>
          </a:p>
        </p:txBody>
      </p:sp>
    </p:spTree>
    <p:extLst>
      <p:ext uri="{BB962C8B-B14F-4D97-AF65-F5344CB8AC3E}">
        <p14:creationId xmlns:p14="http://schemas.microsoft.com/office/powerpoint/2010/main" val="3121006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Introduced a pipeline technique to reduce host-to-device and device-to-host bidirectional communication costs by fusing data communication with GPU execution on setting the input and output relation</a:t>
            </a:r>
          </a:p>
        </p:txBody>
      </p:sp>
      <p:sp>
        <p:nvSpPr>
          <p:cNvPr id="4" name="Slide Number Placeholder 3"/>
          <p:cNvSpPr>
            <a:spLocks noGrp="1"/>
          </p:cNvSpPr>
          <p:nvPr>
            <p:ph type="sldNum" sz="quarter" idx="5"/>
          </p:nvPr>
        </p:nvSpPr>
        <p:spPr/>
        <p:txBody>
          <a:bodyPr/>
          <a:lstStyle/>
          <a:p>
            <a:fld id="{F2532798-74E8-444A-A934-2294B8EA8709}" type="slidenum">
              <a:rPr lang="en-US" smtClean="0"/>
              <a:t>97</a:t>
            </a:fld>
            <a:endParaRPr lang="en-US"/>
          </a:p>
        </p:txBody>
      </p:sp>
    </p:spTree>
    <p:extLst>
      <p:ext uri="{BB962C8B-B14F-4D97-AF65-F5344CB8AC3E}">
        <p14:creationId xmlns:p14="http://schemas.microsoft.com/office/powerpoint/2010/main" val="262224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103</a:t>
            </a:fld>
            <a:endParaRPr lang="en-US"/>
          </a:p>
        </p:txBody>
      </p:sp>
    </p:spTree>
    <p:extLst>
      <p:ext uri="{BB962C8B-B14F-4D97-AF65-F5344CB8AC3E}">
        <p14:creationId xmlns:p14="http://schemas.microsoft.com/office/powerpoint/2010/main" val="1639269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9</a:t>
            </a:fld>
            <a:endParaRPr lang="en-US"/>
          </a:p>
        </p:txBody>
      </p:sp>
    </p:spTree>
    <p:extLst>
      <p:ext uri="{BB962C8B-B14F-4D97-AF65-F5344CB8AC3E}">
        <p14:creationId xmlns:p14="http://schemas.microsoft.com/office/powerpoint/2010/main" val="3448547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10</a:t>
            </a:fld>
            <a:endParaRPr lang="en-US"/>
          </a:p>
        </p:txBody>
      </p:sp>
    </p:spTree>
    <p:extLst>
      <p:ext uri="{BB962C8B-B14F-4D97-AF65-F5344CB8AC3E}">
        <p14:creationId xmlns:p14="http://schemas.microsoft.com/office/powerpoint/2010/main" val="1323967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FDF244-9769-4A4F-8A52-7801F8D12EA0}" type="slidenum">
              <a:rPr lang="en-US" smtClean="0"/>
              <a:pPr/>
              <a:t>11</a:t>
            </a:fld>
            <a:endParaRPr lang="en-US"/>
          </a:p>
        </p:txBody>
      </p:sp>
    </p:spTree>
    <p:extLst>
      <p:ext uri="{BB962C8B-B14F-4D97-AF65-F5344CB8AC3E}">
        <p14:creationId xmlns:p14="http://schemas.microsoft.com/office/powerpoint/2010/main" val="308217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13</a:t>
            </a:fld>
            <a:endParaRPr lang="en-US"/>
          </a:p>
        </p:txBody>
      </p:sp>
    </p:spTree>
    <p:extLst>
      <p:ext uri="{BB962C8B-B14F-4D97-AF65-F5344CB8AC3E}">
        <p14:creationId xmlns:p14="http://schemas.microsoft.com/office/powerpoint/2010/main" val="163333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 timeline of the development of Datalog:</a:t>
            </a:r>
          </a:p>
          <a:p>
            <a:pPr marL="171450" indent="-171450">
              <a:buFont typeface="Arial"/>
              <a:buChar char="•"/>
            </a:pPr>
            <a:r>
              <a:rPr lang="en-US"/>
              <a:t>1970: John McCarthy publishes the paper "A Formal Description of Data Languages". This paper introduces the concept of Horn clauses, which are the basis of Datalog.</a:t>
            </a:r>
            <a:endParaRPr lang="en-US">
              <a:cs typeface="Calibri"/>
            </a:endParaRPr>
          </a:p>
          <a:p>
            <a:pPr marL="171450" indent="-171450">
              <a:buFont typeface="Arial"/>
              <a:buChar char="•"/>
            </a:pPr>
            <a:r>
              <a:rPr lang="en-US"/>
              <a:t>1972: Robert Kowalski publishes the paper "Logic for Problem Solving". This paper introduces the logic programming language Prolog, which is based on Horn clauses.</a:t>
            </a:r>
            <a:endParaRPr lang="en-US">
              <a:cs typeface="Calibri"/>
            </a:endParaRPr>
          </a:p>
          <a:p>
            <a:pPr marL="171450" indent="-171450">
              <a:buFont typeface="Arial"/>
              <a:buChar char="•"/>
            </a:pPr>
            <a:r>
              <a:rPr lang="en-US"/>
              <a:t>1975: David Maier coins the term "Datalog".</a:t>
            </a:r>
            <a:endParaRPr lang="en-US">
              <a:cs typeface="Calibri"/>
            </a:endParaRPr>
          </a:p>
          <a:p>
            <a:pPr marL="171450" indent="-171450">
              <a:buFont typeface="Arial"/>
              <a:buChar char="•"/>
            </a:pPr>
            <a:r>
              <a:rPr lang="en-US"/>
              <a:t>1977: Hervé </a:t>
            </a:r>
            <a:r>
              <a:rPr lang="en-US" err="1"/>
              <a:t>Gallaire</a:t>
            </a:r>
            <a:r>
              <a:rPr lang="en-US"/>
              <a:t> and Jack Minker organize a workshop on logic and databases. This workshop helps to raise awareness of Datalog and its potential for database applications.</a:t>
            </a:r>
            <a:endParaRPr lang="en-US">
              <a:cs typeface="Calibri"/>
            </a:endParaRPr>
          </a:p>
          <a:p>
            <a:pPr marL="171450" indent="-171450">
              <a:buFont typeface="Arial"/>
              <a:buChar char="•"/>
            </a:pPr>
            <a:r>
              <a:rPr lang="en-US"/>
              <a:t>1978: The first commercial Datalog system, called LDL, is released.</a:t>
            </a:r>
            <a:endParaRPr lang="en-US">
              <a:cs typeface="Calibri"/>
            </a:endParaRPr>
          </a:p>
          <a:p>
            <a:pPr marL="171450" indent="-171450">
              <a:buFont typeface="Arial"/>
              <a:buChar char="•"/>
            </a:pPr>
            <a:r>
              <a:rPr lang="en-US"/>
              <a:t>1980s: Datalog becomes increasingly popular for database applications.</a:t>
            </a:r>
            <a:endParaRPr lang="en-US">
              <a:cs typeface="Calibri"/>
            </a:endParaRPr>
          </a:p>
          <a:p>
            <a:pPr marL="171450" indent="-171450">
              <a:buFont typeface="Arial"/>
              <a:buChar char="•"/>
            </a:pPr>
            <a:r>
              <a:rPr lang="en-US"/>
              <a:t>1990s: The development of new database technologies, such as object-oriented databases and relational databases with triggers, leads to a decline in the popularity of Datalog.</a:t>
            </a:r>
            <a:endParaRPr lang="en-US">
              <a:cs typeface="Calibri"/>
            </a:endParaRPr>
          </a:p>
          <a:p>
            <a:pPr marL="171450" indent="-171450">
              <a:buFont typeface="Arial"/>
              <a:buChar char="•"/>
            </a:pPr>
            <a:r>
              <a:rPr lang="en-US"/>
              <a:t>2000s: Datalog regains some popularity due to its simplicity and efficiency. It is also used in new application areas, such as the Semantic Web.</a:t>
            </a:r>
            <a:endParaRPr lang="en-US">
              <a:cs typeface="Calibri"/>
            </a:endParaRPr>
          </a:p>
          <a:p>
            <a:pPr marL="171450" indent="-171450">
              <a:buFont typeface="Arial"/>
              <a:buChar char="•"/>
            </a:pPr>
            <a:r>
              <a:rPr lang="en-US"/>
              <a:t>2010s: Datalog continues to be used in a variety of applications, including database querying, data mining, and machine learning.</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532798-74E8-444A-A934-2294B8EA8709}" type="slidenum">
              <a:rPr lang="en-US" smtClean="0"/>
              <a:t>15</a:t>
            </a:fld>
            <a:endParaRPr lang="en-US"/>
          </a:p>
        </p:txBody>
      </p:sp>
    </p:spTree>
    <p:extLst>
      <p:ext uri="{BB962C8B-B14F-4D97-AF65-F5344CB8AC3E}">
        <p14:creationId xmlns:p14="http://schemas.microsoft.com/office/powerpoint/2010/main" val="317731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2532798-74E8-444A-A934-2294B8EA8709}" type="slidenum">
              <a:rPr lang="en-US" smtClean="0"/>
              <a:t>20</a:t>
            </a:fld>
            <a:endParaRPr lang="en-US"/>
          </a:p>
        </p:txBody>
      </p:sp>
    </p:spTree>
    <p:extLst>
      <p:ext uri="{BB962C8B-B14F-4D97-AF65-F5344CB8AC3E}">
        <p14:creationId xmlns:p14="http://schemas.microsoft.com/office/powerpoint/2010/main" val="397296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all-to-all communication is initiated during the local-join phase once a particular threshold value is reached. This communication phase is followed by a local insertion phase where the tuples are inserted into the appropriate destination rank. The previous iteration continues precisely where it left off, as opposed to coming to an end. Next, it checks if the fixed point iteration is reached and if not it reinstates the intra-bucket communication.</a:t>
            </a:r>
          </a:p>
          <a:p>
            <a:endParaRPr lang="en-US"/>
          </a:p>
          <a:p>
            <a:pPr marL="171450" indent="-171450">
              <a:spcBef>
                <a:spcPts val="1000"/>
              </a:spcBef>
              <a:buFont typeface="Arial"/>
              <a:buChar char="•"/>
            </a:pPr>
            <a:r>
              <a:rPr lang="en-US"/>
              <a:t> Bucket refinement phase checks if </a:t>
            </a:r>
            <a:r>
              <a:rPr lang="en-US" err="1"/>
              <a:t>subbuckets</a:t>
            </a:r>
            <a:r>
              <a:rPr lang="en-US"/>
              <a:t> contains more tuples than average and refines their size to allow allocating the extra tuples </a:t>
            </a:r>
            <a:endParaRPr lang="en-US">
              <a:cs typeface="Calibri"/>
            </a:endParaRPr>
          </a:p>
          <a:p>
            <a:pPr marL="171450" indent="-171450">
              <a:spcBef>
                <a:spcPts val="1000"/>
              </a:spcBef>
              <a:buFont typeface="Arial"/>
              <a:buChar char="•"/>
            </a:pPr>
            <a:r>
              <a:rPr lang="en-US"/>
              <a:t>Bucket consolidation ensures the refined </a:t>
            </a:r>
            <a:r>
              <a:rPr lang="en-US" err="1"/>
              <a:t>subbuckets</a:t>
            </a:r>
            <a:r>
              <a:rPr lang="en-US"/>
              <a:t> are combined together when the spatial load balance resolved</a:t>
            </a:r>
            <a:endParaRPr lang="en-US">
              <a:cs typeface="Calibri"/>
            </a:endParaRPr>
          </a:p>
          <a:p>
            <a:pPr marL="171450" indent="-171450">
              <a:spcBef>
                <a:spcPts val="1000"/>
              </a:spcBef>
              <a:buFont typeface="Arial"/>
              <a:buChar char="•"/>
            </a:pPr>
            <a:r>
              <a:rPr lang="en-US"/>
              <a:t>Iteration rollover technique prevents memory overflow </a:t>
            </a:r>
            <a:endParaRPr lang="en-US">
              <a:cs typeface="Calibri"/>
            </a:endParaRPr>
          </a:p>
          <a:p>
            <a:pPr marL="171450" indent="-171450">
              <a:spcBef>
                <a:spcPts val="1000"/>
              </a:spcBef>
              <a:buFont typeface="Arial"/>
              <a:buChar char="•"/>
            </a:pPr>
            <a:r>
              <a:rPr lang="en-US"/>
              <a:t>Range of favorable scaling exists for workload with optimal number of processes (evaluated from 256 to 32,768 processes)</a:t>
            </a:r>
            <a:endParaRPr lang="en-US">
              <a:cs typeface="Calibri"/>
            </a:endParaRPr>
          </a:p>
          <a:p>
            <a:pPr marL="171450" indent="-171450">
              <a:spcBef>
                <a:spcPts val="1000"/>
              </a:spcBef>
              <a:buFont typeface="Arial"/>
              <a:buChar char="•"/>
            </a:pPr>
            <a:r>
              <a:rPr lang="en-US"/>
              <a:t>Performance deteriorates beyond that range due to less workload per process and additional communication costs</a:t>
            </a:r>
            <a:endParaRPr lang="en-US">
              <a:cs typeface="Calibri"/>
            </a:endParaRPr>
          </a:p>
          <a:p>
            <a:r>
              <a:rPr lang="en-US"/>
              <a:t> </a:t>
            </a:r>
          </a:p>
        </p:txBody>
      </p:sp>
      <p:sp>
        <p:nvSpPr>
          <p:cNvPr id="4" name="Slide Number Placeholder 3"/>
          <p:cNvSpPr>
            <a:spLocks noGrp="1"/>
          </p:cNvSpPr>
          <p:nvPr>
            <p:ph type="sldNum" sz="quarter" idx="5"/>
          </p:nvPr>
        </p:nvSpPr>
        <p:spPr/>
        <p:txBody>
          <a:bodyPr/>
          <a:lstStyle/>
          <a:p>
            <a:fld id="{F2532798-74E8-444A-A934-2294B8EA8709}" type="slidenum">
              <a:rPr lang="en-US" smtClean="0"/>
              <a:t>43</a:t>
            </a:fld>
            <a:endParaRPr lang="en-US"/>
          </a:p>
        </p:txBody>
      </p:sp>
    </p:spTree>
    <p:extLst>
      <p:ext uri="{BB962C8B-B14F-4D97-AF65-F5344CB8AC3E}">
        <p14:creationId xmlns:p14="http://schemas.microsoft.com/office/powerpoint/2010/main" val="3857387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14" name="Picture Placeholder 13" descr="you must type your ada compliant description here.">
            <a:extLst>
              <a:ext uri="{FF2B5EF4-FFF2-40B4-BE49-F238E27FC236}">
                <a16:creationId xmlns:a16="http://schemas.microsoft.com/office/drawing/2014/main" id="{4FE3EE1A-FE2A-D841-84E7-BEC666CBB2FF}"/>
              </a:ext>
            </a:extLst>
          </p:cNvPr>
          <p:cNvSpPr>
            <a:spLocks noGrp="1"/>
          </p:cNvSpPr>
          <p:nvPr>
            <p:ph type="pic" sz="quarter" idx="12"/>
          </p:nvPr>
        </p:nvSpPr>
        <p:spPr>
          <a:xfrm>
            <a:off x="-803275" y="0"/>
            <a:ext cx="6248908" cy="6874625"/>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6858000"/>
              <a:gd name="connsiteY0" fmla="*/ 0 h 6858000"/>
              <a:gd name="connsiteX1" fmla="*/ 4862945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4862945"/>
              <a:gd name="connsiteY0" fmla="*/ 0 h 6874625"/>
              <a:gd name="connsiteX1" fmla="*/ 4862945 w 4862945"/>
              <a:gd name="connsiteY1" fmla="*/ 0 h 6874625"/>
              <a:gd name="connsiteX2" fmla="*/ 4846320 w 4862945"/>
              <a:gd name="connsiteY2" fmla="*/ 6874625 h 6874625"/>
              <a:gd name="connsiteX3" fmla="*/ 0 w 4862945"/>
              <a:gd name="connsiteY3" fmla="*/ 6858000 h 6874625"/>
              <a:gd name="connsiteX4" fmla="*/ 0 w 4862945"/>
              <a:gd name="connsiteY4" fmla="*/ 0 h 6874625"/>
              <a:gd name="connsiteX0" fmla="*/ 0 w 6130182"/>
              <a:gd name="connsiteY0" fmla="*/ 0 h 6874625"/>
              <a:gd name="connsiteX1" fmla="*/ 4862945 w 6130182"/>
              <a:gd name="connsiteY1" fmla="*/ 0 h 6874625"/>
              <a:gd name="connsiteX2" fmla="*/ 4846320 w 6130182"/>
              <a:gd name="connsiteY2" fmla="*/ 6874625 h 6874625"/>
              <a:gd name="connsiteX3" fmla="*/ 0 w 6130182"/>
              <a:gd name="connsiteY3" fmla="*/ 6858000 h 6874625"/>
              <a:gd name="connsiteX4" fmla="*/ 0 w 6130182"/>
              <a:gd name="connsiteY4" fmla="*/ 0 h 6874625"/>
              <a:gd name="connsiteX0" fmla="*/ 0 w 6248908"/>
              <a:gd name="connsiteY0" fmla="*/ 0 h 6874625"/>
              <a:gd name="connsiteX1" fmla="*/ 4862945 w 6248908"/>
              <a:gd name="connsiteY1" fmla="*/ 0 h 6874625"/>
              <a:gd name="connsiteX2" fmla="*/ 4846320 w 6248908"/>
              <a:gd name="connsiteY2" fmla="*/ 6874625 h 6874625"/>
              <a:gd name="connsiteX3" fmla="*/ 0 w 6248908"/>
              <a:gd name="connsiteY3" fmla="*/ 6858000 h 6874625"/>
              <a:gd name="connsiteX4" fmla="*/ 0 w 6248908"/>
              <a:gd name="connsiteY4" fmla="*/ 0 h 687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908" h="6874625">
                <a:moveTo>
                  <a:pt x="0" y="0"/>
                </a:moveTo>
                <a:lnTo>
                  <a:pt x="4862945" y="0"/>
                </a:lnTo>
                <a:cubicBezTo>
                  <a:pt x="5356167" y="479368"/>
                  <a:pt x="7728066" y="3552305"/>
                  <a:pt x="4846320" y="6874625"/>
                </a:cubicBezTo>
                <a:lnTo>
                  <a:pt x="0" y="6858000"/>
                </a:lnTo>
                <a:lnTo>
                  <a:pt x="0" y="0"/>
                </a:lnTo>
                <a:close/>
              </a:path>
            </a:pathLst>
          </a:custGeom>
          <a:pattFill prst="pct20">
            <a:fgClr>
              <a:schemeClr val="accent1"/>
            </a:fgClr>
            <a:bgClr>
              <a:schemeClr val="bg1"/>
            </a:bgClr>
          </a:pattFill>
        </p:spPr>
        <p:txBody>
          <a:bodyPr/>
          <a:lstStyle/>
          <a:p>
            <a:endParaRPr lang="en-US"/>
          </a:p>
        </p:txBody>
      </p:sp>
      <p:sp>
        <p:nvSpPr>
          <p:cNvPr id="5" name="Title 1">
            <a:extLst>
              <a:ext uri="{FF2B5EF4-FFF2-40B4-BE49-F238E27FC236}">
                <a16:creationId xmlns:a16="http://schemas.microsoft.com/office/drawing/2014/main" id="{BC3BE6E7-8A11-8F4B-B8D2-E622A7A18957}"/>
              </a:ext>
            </a:extLst>
          </p:cNvPr>
          <p:cNvSpPr>
            <a:spLocks noGrp="1"/>
          </p:cNvSpPr>
          <p:nvPr>
            <p:ph type="ctrTitle" hasCustomPrompt="1"/>
          </p:nvPr>
        </p:nvSpPr>
        <p:spPr>
          <a:xfrm>
            <a:off x="6105008" y="2205037"/>
            <a:ext cx="4920343" cy="1655763"/>
          </a:xfrm>
          <a:prstGeom prst="rect">
            <a:avLst/>
          </a:prstGeom>
        </p:spPr>
        <p:txBody>
          <a:bodyPr lIns="0" tIns="0" rIns="0" bIns="0" anchor="t">
            <a:normAutofit/>
          </a:bodyPr>
          <a:lstStyle>
            <a:lvl1pPr algn="l">
              <a:defRPr sz="3600" b="1">
                <a:solidFill>
                  <a:srgbClr val="001E62"/>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6" name="Subtitle 2">
            <a:extLst>
              <a:ext uri="{FF2B5EF4-FFF2-40B4-BE49-F238E27FC236}">
                <a16:creationId xmlns:a16="http://schemas.microsoft.com/office/drawing/2014/main" id="{07644AD0-57F7-094F-A3A4-D5E46E4E56D5}"/>
              </a:ext>
            </a:extLst>
          </p:cNvPr>
          <p:cNvSpPr>
            <a:spLocks noGrp="1"/>
          </p:cNvSpPr>
          <p:nvPr>
            <p:ph type="subTitle" idx="1" hasCustomPrompt="1"/>
          </p:nvPr>
        </p:nvSpPr>
        <p:spPr>
          <a:xfrm>
            <a:off x="6105008" y="4099548"/>
            <a:ext cx="4920344" cy="607572"/>
          </a:xfrm>
          <a:prstGeom prst="rect">
            <a:avLst/>
          </a:prstGeom>
        </p:spPr>
        <p:txBody>
          <a:bodyPr lIns="0" tIns="0" rIns="0" bIns="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pic>
        <p:nvPicPr>
          <p:cNvPr id="7" name="Picture 6">
            <a:extLst>
              <a:ext uri="{FF2B5EF4-FFF2-40B4-BE49-F238E27FC236}">
                <a16:creationId xmlns:a16="http://schemas.microsoft.com/office/drawing/2014/main" id="{D9F05423-983C-0F42-AD62-09CC5937E61B}"/>
              </a:ext>
            </a:extLst>
          </p:cNvPr>
          <p:cNvPicPr>
            <a:picLocks noChangeAspect="1"/>
          </p:cNvPicPr>
          <p:nvPr/>
        </p:nvPicPr>
        <p:blipFill>
          <a:blip r:embed="rId2"/>
          <a:stretch>
            <a:fillRect/>
          </a:stretch>
        </p:blipFill>
        <p:spPr>
          <a:xfrm>
            <a:off x="6096000" y="5300680"/>
            <a:ext cx="3152330" cy="607572"/>
          </a:xfrm>
          <a:prstGeom prst="rect">
            <a:avLst/>
          </a:prstGeom>
        </p:spPr>
      </p:pic>
      <p:sp>
        <p:nvSpPr>
          <p:cNvPr id="8" name="Text Placeholder 9">
            <a:extLst>
              <a:ext uri="{FF2B5EF4-FFF2-40B4-BE49-F238E27FC236}">
                <a16:creationId xmlns:a16="http://schemas.microsoft.com/office/drawing/2014/main" id="{1B81A75D-6185-754B-94A9-530861CEF5ED}"/>
              </a:ext>
            </a:extLst>
          </p:cNvPr>
          <p:cNvSpPr>
            <a:spLocks noGrp="1"/>
          </p:cNvSpPr>
          <p:nvPr>
            <p:ph type="body" sz="quarter" idx="11" hasCustomPrompt="1"/>
          </p:nvPr>
        </p:nvSpPr>
        <p:spPr>
          <a:xfrm>
            <a:off x="6105008" y="1611477"/>
            <a:ext cx="2902358" cy="295275"/>
          </a:xfrm>
          <a:prstGeom prst="rect">
            <a:avLst/>
          </a:prstGeom>
        </p:spPr>
        <p:txBody>
          <a:bodyPr lIns="0" tIns="0" rIns="0" bIns="0"/>
          <a:lstStyle>
            <a:lvl1pPr marL="0" indent="0">
              <a:buFontTx/>
              <a:buNone/>
              <a:defRPr sz="1400" b="1" cap="all" spc="400" baseline="0">
                <a:solidFill>
                  <a:srgbClr val="D50032"/>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pic>
        <p:nvPicPr>
          <p:cNvPr id="9" name="Picture 8" descr="color UIC logo">
            <a:extLst>
              <a:ext uri="{FF2B5EF4-FFF2-40B4-BE49-F238E27FC236}">
                <a16:creationId xmlns:a16="http://schemas.microsoft.com/office/drawing/2014/main" id="{CFA93E4F-6F26-3F4A-B98C-D14E3F97D593}"/>
              </a:ext>
            </a:extLst>
          </p:cNvPr>
          <p:cNvPicPr>
            <a:picLocks noChangeAspect="1"/>
          </p:cNvPicPr>
          <p:nvPr userDrawn="1"/>
        </p:nvPicPr>
        <p:blipFill>
          <a:blip r:embed="rId2"/>
          <a:stretch>
            <a:fillRect/>
          </a:stretch>
        </p:blipFill>
        <p:spPr>
          <a:xfrm>
            <a:off x="6096000" y="5300680"/>
            <a:ext cx="3152330" cy="607572"/>
          </a:xfrm>
          <a:prstGeom prst="rect">
            <a:avLst/>
          </a:prstGeom>
        </p:spPr>
      </p:pic>
      <p:sp>
        <p:nvSpPr>
          <p:cNvPr id="20" name="TextBox 19">
            <a:extLst>
              <a:ext uri="{FF2B5EF4-FFF2-40B4-BE49-F238E27FC236}">
                <a16:creationId xmlns:a16="http://schemas.microsoft.com/office/drawing/2014/main" id="{A766D111-EABD-934E-9606-C1FAEE903FAC}"/>
              </a:ext>
            </a:extLst>
          </p:cNvPr>
          <p:cNvSpPr txBox="1"/>
          <p:nvPr userDrawn="1"/>
        </p:nvSpPr>
        <p:spPr>
          <a:xfrm>
            <a:off x="2514600" y="-444500"/>
            <a:ext cx="184731" cy="369332"/>
          </a:xfrm>
          <a:prstGeom prst="rect">
            <a:avLst/>
          </a:prstGeom>
          <a:noFill/>
        </p:spPr>
        <p:txBody>
          <a:bodyPr wrap="none" rtlCol="0">
            <a:spAutoFit/>
          </a:bodyPr>
          <a:lstStyle/>
          <a:p>
            <a:endParaRPr lang="en-US" b="0" i="0">
              <a:latin typeface="Arial" panose="020B0604020202020204" pitchFamily="34" charset="0"/>
            </a:endParaRPr>
          </a:p>
        </p:txBody>
      </p:sp>
    </p:spTree>
    <p:extLst>
      <p:ext uri="{BB962C8B-B14F-4D97-AF65-F5344CB8AC3E}">
        <p14:creationId xmlns:p14="http://schemas.microsoft.com/office/powerpoint/2010/main" val="2484111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09CDF7-6D7C-E843-B704-0D26734AE631}"/>
              </a:ext>
              <a:ext uri="{C183D7F6-B498-43B3-948B-1728B52AA6E4}">
                <adec:decorative xmlns:adec="http://schemas.microsoft.com/office/drawing/2017/decorative" val="1"/>
              </a:ext>
            </a:extLst>
          </p:cNvPr>
          <p:cNvPicPr>
            <a:picLocks noChangeAspect="1"/>
          </p:cNvPicPr>
          <p:nvPr userDrawn="1"/>
        </p:nvPicPr>
        <p:blipFill rotWithShape="1">
          <a:blip r:embed="rId2"/>
          <a:srcRect t="65897" r="80192"/>
          <a:stretch/>
        </p:blipFill>
        <p:spPr>
          <a:xfrm>
            <a:off x="9097108" y="3791960"/>
            <a:ext cx="2414954" cy="2338753"/>
          </a:xfrm>
          <a:prstGeom prst="rect">
            <a:avLst/>
          </a:prstGeom>
        </p:spPr>
      </p:pic>
      <p:sp>
        <p:nvSpPr>
          <p:cNvPr id="9" name="Picture Placeholder 8" descr=" you must type your ADA compliant description here.">
            <a:extLst>
              <a:ext uri="{FF2B5EF4-FFF2-40B4-BE49-F238E27FC236}">
                <a16:creationId xmlns:a16="http://schemas.microsoft.com/office/drawing/2014/main" id="{821B9663-D2FB-0A47-B820-68385720A808}"/>
              </a:ext>
            </a:extLst>
          </p:cNvPr>
          <p:cNvSpPr>
            <a:spLocks noGrp="1"/>
          </p:cNvSpPr>
          <p:nvPr>
            <p:ph type="pic" sz="quarter" idx="10"/>
          </p:nvPr>
        </p:nvSpPr>
        <p:spPr>
          <a:xfrm>
            <a:off x="6362702" y="1437125"/>
            <a:ext cx="4679887" cy="4218683"/>
          </a:xfrm>
          <a:prstGeom prst="rect">
            <a:avLst/>
          </a:prstGeom>
          <a:pattFill prst="pct20">
            <a:fgClr>
              <a:srgbClr val="D50032"/>
            </a:fgClr>
            <a:bgClr>
              <a:schemeClr val="bg1"/>
            </a:bgClr>
          </a:pattFill>
        </p:spPr>
        <p:txBody>
          <a:bodyPr/>
          <a:lstStyle/>
          <a:p>
            <a:r>
              <a:rPr lang="en-US"/>
              <a:t>Click icon to add picture</a:t>
            </a:r>
          </a:p>
        </p:txBody>
      </p:sp>
      <p:sp>
        <p:nvSpPr>
          <p:cNvPr id="10" name="Title Placeholder 1">
            <a:extLst>
              <a:ext uri="{FF2B5EF4-FFF2-40B4-BE49-F238E27FC236}">
                <a16:creationId xmlns:a16="http://schemas.microsoft.com/office/drawing/2014/main" id="{2CF2F6AE-C3BD-8C44-BCE8-28FA6E40252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2" name="Text Placeholder 2" descr="if picture or chart you must type your ADA compliant description here.">
            <a:extLst>
              <a:ext uri="{FF2B5EF4-FFF2-40B4-BE49-F238E27FC236}">
                <a16:creationId xmlns:a16="http://schemas.microsoft.com/office/drawing/2014/main" id="{DA79375B-0A10-644E-AB71-8BC27B044BBA}"/>
              </a:ext>
            </a:extLst>
          </p:cNvPr>
          <p:cNvSpPr>
            <a:spLocks noGrp="1"/>
          </p:cNvSpPr>
          <p:nvPr>
            <p:ph idx="1"/>
          </p:nvPr>
        </p:nvSpPr>
        <p:spPr>
          <a:xfrm>
            <a:off x="571500" y="1437126"/>
            <a:ext cx="55245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051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D96AAD-EBAE-3C45-9A74-FE321ADD86E9}"/>
              </a:ext>
            </a:extLst>
          </p:cNvPr>
          <p:cNvPicPr>
            <a:picLocks noChangeAspect="1"/>
          </p:cNvPicPr>
          <p:nvPr/>
        </p:nvPicPr>
        <p:blipFill rotWithShape="1">
          <a:blip r:embed="rId2"/>
          <a:srcRect l="14776" t="88158" r="80191" b="1"/>
          <a:stretch/>
        </p:blipFill>
        <p:spPr>
          <a:xfrm rot="5400000">
            <a:off x="11507447" y="2192742"/>
            <a:ext cx="613620" cy="812045"/>
          </a:xfrm>
          <a:prstGeom prst="rect">
            <a:avLst/>
          </a:prstGeom>
        </p:spPr>
      </p:pic>
      <p:pic>
        <p:nvPicPr>
          <p:cNvPr id="7" name="Picture 6">
            <a:extLst>
              <a:ext uri="{FF2B5EF4-FFF2-40B4-BE49-F238E27FC236}">
                <a16:creationId xmlns:a16="http://schemas.microsoft.com/office/drawing/2014/main" id="{811B2469-2EB4-F84E-A129-5FBD41497F05}"/>
              </a:ext>
            </a:extLst>
          </p:cNvPr>
          <p:cNvPicPr>
            <a:picLocks noChangeAspect="1"/>
          </p:cNvPicPr>
          <p:nvPr/>
        </p:nvPicPr>
        <p:blipFill rotWithShape="1">
          <a:blip r:embed="rId2"/>
          <a:srcRect l="14776" t="88158" r="80191" b="1"/>
          <a:stretch/>
        </p:blipFill>
        <p:spPr>
          <a:xfrm rot="5400000">
            <a:off x="117451" y="2192743"/>
            <a:ext cx="613620" cy="812045"/>
          </a:xfrm>
          <a:prstGeom prst="rect">
            <a:avLst/>
          </a:prstGeom>
        </p:spPr>
      </p:pic>
      <p:sp>
        <p:nvSpPr>
          <p:cNvPr id="8" name="Title 1">
            <a:extLst>
              <a:ext uri="{FF2B5EF4-FFF2-40B4-BE49-F238E27FC236}">
                <a16:creationId xmlns:a16="http://schemas.microsoft.com/office/drawing/2014/main" id="{E3063953-EAE8-4743-B6C7-C20C322B3AD4}"/>
              </a:ext>
            </a:extLst>
          </p:cNvPr>
          <p:cNvSpPr>
            <a:spLocks noGrp="1"/>
          </p:cNvSpPr>
          <p:nvPr>
            <p:ph type="title" hasCustomPrompt="1"/>
          </p:nvPr>
        </p:nvSpPr>
        <p:spPr>
          <a:xfrm>
            <a:off x="588579" y="430105"/>
            <a:ext cx="11035861" cy="766989"/>
          </a:xfrm>
          <a:prstGeom prst="rect">
            <a:avLst/>
          </a:prstGeom>
        </p:spPr>
        <p:txBody>
          <a:bodyPr lIns="0" tIns="0" rIns="0" bIns="0" anchor="t"/>
          <a:lstStyle>
            <a:lvl1pPr algn="ctr">
              <a:defRPr/>
            </a:lvl1pPr>
          </a:lstStyle>
          <a:p>
            <a:r>
              <a:rPr lang="en-US"/>
              <a:t>Slide Title</a:t>
            </a:r>
          </a:p>
        </p:txBody>
      </p:sp>
      <p:sp>
        <p:nvSpPr>
          <p:cNvPr id="14" name="Text Placeholder 13">
            <a:extLst>
              <a:ext uri="{FF2B5EF4-FFF2-40B4-BE49-F238E27FC236}">
                <a16:creationId xmlns:a16="http://schemas.microsoft.com/office/drawing/2014/main" id="{4CA3B2DB-E136-9F42-8824-29B39C9C739D}"/>
              </a:ext>
            </a:extLst>
          </p:cNvPr>
          <p:cNvSpPr>
            <a:spLocks noGrp="1"/>
          </p:cNvSpPr>
          <p:nvPr>
            <p:ph type="body" sz="quarter" idx="14" hasCustomPrompt="1"/>
          </p:nvPr>
        </p:nvSpPr>
        <p:spPr>
          <a:xfrm>
            <a:off x="477010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17" name="Text Placeholder 13">
            <a:extLst>
              <a:ext uri="{FF2B5EF4-FFF2-40B4-BE49-F238E27FC236}">
                <a16:creationId xmlns:a16="http://schemas.microsoft.com/office/drawing/2014/main" id="{17F8106A-D2FC-2D47-99D6-D88B0EE4E5A6}"/>
              </a:ext>
            </a:extLst>
          </p:cNvPr>
          <p:cNvSpPr>
            <a:spLocks noGrp="1"/>
          </p:cNvSpPr>
          <p:nvPr>
            <p:ph type="body" sz="quarter" idx="16" hasCustomPrompt="1"/>
          </p:nvPr>
        </p:nvSpPr>
        <p:spPr>
          <a:xfrm>
            <a:off x="1121932" y="4108974"/>
            <a:ext cx="2608263" cy="438150"/>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latin typeface="Arial" panose="020B0604020202020204" pitchFamily="34" charset="0"/>
                <a:cs typeface="Arial" panose="020B0604020202020204" pitchFamily="34" charset="0"/>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19" name="Text Placeholder 13">
            <a:extLst>
              <a:ext uri="{FF2B5EF4-FFF2-40B4-BE49-F238E27FC236}">
                <a16:creationId xmlns:a16="http://schemas.microsoft.com/office/drawing/2014/main" id="{AB39890F-DEC5-6E46-8FE0-5701F842F9B2}"/>
              </a:ext>
            </a:extLst>
          </p:cNvPr>
          <p:cNvSpPr>
            <a:spLocks noGrp="1"/>
          </p:cNvSpPr>
          <p:nvPr>
            <p:ph type="body" sz="quarter" idx="18" hasCustomPrompt="1"/>
          </p:nvPr>
        </p:nvSpPr>
        <p:spPr>
          <a:xfrm>
            <a:off x="845598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a:solidFill>
                  <a:srgbClr val="001E62"/>
                </a:solidFill>
                <a:latin typeface="Arial" panose="020B0604020202020204" pitchFamily="34" charset="0"/>
                <a:cs typeface="Arial" panose="020B0604020202020204" pitchFamily="34" charset="0"/>
              </a:rPr>
              <a:t>Caption goes here</a:t>
            </a:r>
          </a:p>
        </p:txBody>
      </p:sp>
      <p:sp>
        <p:nvSpPr>
          <p:cNvPr id="20" name="Picture Placeholder 4" descr=" you must type your ADA compliant description here.">
            <a:extLst>
              <a:ext uri="{FF2B5EF4-FFF2-40B4-BE49-F238E27FC236}">
                <a16:creationId xmlns:a16="http://schemas.microsoft.com/office/drawing/2014/main" id="{0DA7729A-D4ED-284D-9571-BE3BCD72FD3E}"/>
              </a:ext>
            </a:extLst>
          </p:cNvPr>
          <p:cNvSpPr>
            <a:spLocks noGrp="1"/>
          </p:cNvSpPr>
          <p:nvPr>
            <p:ph type="pic" sz="quarter" idx="11" hasCustomPrompt="1"/>
          </p:nvPr>
        </p:nvSpPr>
        <p:spPr>
          <a:xfrm>
            <a:off x="1094112"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sp>
        <p:nvSpPr>
          <p:cNvPr id="21" name="Picture Placeholder 4" descr="you must type your ADA compliant description here.">
            <a:extLst>
              <a:ext uri="{FF2B5EF4-FFF2-40B4-BE49-F238E27FC236}">
                <a16:creationId xmlns:a16="http://schemas.microsoft.com/office/drawing/2014/main" id="{AC3DB5E5-FC54-CA41-88A0-0AA6CAECA36F}"/>
              </a:ext>
            </a:extLst>
          </p:cNvPr>
          <p:cNvSpPr>
            <a:spLocks noGrp="1"/>
          </p:cNvSpPr>
          <p:nvPr>
            <p:ph type="pic" sz="quarter" idx="19" hasCustomPrompt="1"/>
          </p:nvPr>
        </p:nvSpPr>
        <p:spPr>
          <a:xfrm>
            <a:off x="8468093"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sp>
        <p:nvSpPr>
          <p:cNvPr id="22" name="Picture Placeholder 4" descr=" you must type your ADA compliant description here.">
            <a:extLst>
              <a:ext uri="{FF2B5EF4-FFF2-40B4-BE49-F238E27FC236}">
                <a16:creationId xmlns:a16="http://schemas.microsoft.com/office/drawing/2014/main" id="{8731F2BB-6641-754F-8594-AC40F886ED3F}"/>
              </a:ext>
            </a:extLst>
          </p:cNvPr>
          <p:cNvSpPr>
            <a:spLocks noGrp="1"/>
          </p:cNvSpPr>
          <p:nvPr>
            <p:ph type="pic" sz="quarter" idx="20" hasCustomPrompt="1"/>
          </p:nvPr>
        </p:nvSpPr>
        <p:spPr>
          <a:xfrm>
            <a:off x="4760678"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err="1"/>
              <a:t>Click</a:t>
            </a:r>
            <a:r>
              <a:rPr lang="id-ID"/>
              <a:t> </a:t>
            </a:r>
            <a:r>
              <a:rPr lang="id-ID" err="1"/>
              <a:t>to</a:t>
            </a:r>
            <a:r>
              <a:rPr lang="id-ID"/>
              <a:t> </a:t>
            </a:r>
            <a:r>
              <a:rPr lang="id-ID" err="1"/>
              <a:t>add</a:t>
            </a:r>
            <a:r>
              <a:rPr lang="id-ID"/>
              <a:t> </a:t>
            </a:r>
            <a:r>
              <a:rPr lang="id-ID" err="1"/>
              <a:t>photo</a:t>
            </a:r>
            <a:endParaRPr lang="id-ID"/>
          </a:p>
        </p:txBody>
      </p:sp>
      <p:pic>
        <p:nvPicPr>
          <p:cNvPr id="15" name="Picture 14">
            <a:extLst>
              <a:ext uri="{FF2B5EF4-FFF2-40B4-BE49-F238E27FC236}">
                <a16:creationId xmlns:a16="http://schemas.microsoft.com/office/drawing/2014/main" id="{3249B61A-EC0D-074E-9EC9-5BF7523BCE24}"/>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507447" y="2192742"/>
            <a:ext cx="613620" cy="812045"/>
          </a:xfrm>
          <a:prstGeom prst="rect">
            <a:avLst/>
          </a:prstGeom>
        </p:spPr>
      </p:pic>
      <p:pic>
        <p:nvPicPr>
          <p:cNvPr id="23" name="Picture 22">
            <a:extLst>
              <a:ext uri="{FF2B5EF4-FFF2-40B4-BE49-F238E27FC236}">
                <a16:creationId xmlns:a16="http://schemas.microsoft.com/office/drawing/2014/main" id="{8C460373-17B6-0F45-9FB4-204627AF6C4A}"/>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7451" y="2192743"/>
            <a:ext cx="613620" cy="812045"/>
          </a:xfrm>
          <a:prstGeom prst="rect">
            <a:avLst/>
          </a:prstGeom>
        </p:spPr>
      </p:pic>
      <p:sp>
        <p:nvSpPr>
          <p:cNvPr id="24" name="Content Placeholder 2" descr="if picture or chart you must type your ADA compliant description here.">
            <a:extLst>
              <a:ext uri="{FF2B5EF4-FFF2-40B4-BE49-F238E27FC236}">
                <a16:creationId xmlns:a16="http://schemas.microsoft.com/office/drawing/2014/main" id="{75FFE1F8-E876-AF49-AF89-78C4F144D4F7}"/>
              </a:ext>
            </a:extLst>
          </p:cNvPr>
          <p:cNvSpPr>
            <a:spLocks noGrp="1"/>
          </p:cNvSpPr>
          <p:nvPr>
            <p:ph idx="1" hasCustomPrompt="1"/>
          </p:nvPr>
        </p:nvSpPr>
        <p:spPr>
          <a:xfrm>
            <a:off x="11156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
        <p:nvSpPr>
          <p:cNvPr id="25" name="Content Placeholder 2" descr="if picture or chart you must type your ADA compliant description here.">
            <a:extLst>
              <a:ext uri="{FF2B5EF4-FFF2-40B4-BE49-F238E27FC236}">
                <a16:creationId xmlns:a16="http://schemas.microsoft.com/office/drawing/2014/main" id="{5DF30A05-AE50-F741-836C-FF7CA9FE4CD9}"/>
              </a:ext>
            </a:extLst>
          </p:cNvPr>
          <p:cNvSpPr>
            <a:spLocks noGrp="1"/>
          </p:cNvSpPr>
          <p:nvPr>
            <p:ph idx="21" hasCustomPrompt="1"/>
          </p:nvPr>
        </p:nvSpPr>
        <p:spPr>
          <a:xfrm>
            <a:off x="47605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
        <p:nvSpPr>
          <p:cNvPr id="26" name="Content Placeholder 2" descr="if picture or chart you must type your ADA compliant description here.">
            <a:extLst>
              <a:ext uri="{FF2B5EF4-FFF2-40B4-BE49-F238E27FC236}">
                <a16:creationId xmlns:a16="http://schemas.microsoft.com/office/drawing/2014/main" id="{8C8A6EEC-8002-B04B-AFBA-7676415749B9}"/>
              </a:ext>
            </a:extLst>
          </p:cNvPr>
          <p:cNvSpPr>
            <a:spLocks noGrp="1"/>
          </p:cNvSpPr>
          <p:nvPr>
            <p:ph idx="22" hasCustomPrompt="1"/>
          </p:nvPr>
        </p:nvSpPr>
        <p:spPr>
          <a:xfrm>
            <a:off x="84562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a:t>
            </a:r>
            <a:endParaRPr lang="en-US"/>
          </a:p>
        </p:txBody>
      </p:sp>
    </p:spTree>
    <p:extLst>
      <p:ext uri="{BB962C8B-B14F-4D97-AF65-F5344CB8AC3E}">
        <p14:creationId xmlns:p14="http://schemas.microsoft.com/office/powerpoint/2010/main" val="2130531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8" name="Picture Placeholder 7" descr="you must type your ADA compliant description here.">
            <a:extLst>
              <a:ext uri="{FF2B5EF4-FFF2-40B4-BE49-F238E27FC236}">
                <a16:creationId xmlns:a16="http://schemas.microsoft.com/office/drawing/2014/main" id="{D59D45DC-DD11-2B43-BCCA-0080D714F989}"/>
              </a:ext>
            </a:extLst>
          </p:cNvPr>
          <p:cNvSpPr>
            <a:spLocks noGrp="1"/>
          </p:cNvSpPr>
          <p:nvPr>
            <p:ph type="pic" sz="quarter" idx="14" hasCustomPrompt="1"/>
          </p:nvPr>
        </p:nvSpPr>
        <p:spPr>
          <a:xfrm>
            <a:off x="6096000" y="1437126"/>
            <a:ext cx="5524500" cy="4050861"/>
          </a:xfrm>
          <a:prstGeom prst="rect">
            <a:avLst/>
          </a:prstGeom>
          <a:pattFill prst="pct20">
            <a:fgClr>
              <a:schemeClr val="accent1"/>
            </a:fgClr>
            <a:bgClr>
              <a:schemeClr val="bg1"/>
            </a:bgClr>
          </a:pattFill>
        </p:spPr>
        <p:txBody>
          <a:bodyPr/>
          <a:lstStyle/>
          <a:p>
            <a:r>
              <a:rPr lang="en-US"/>
              <a:t>Click to add picture</a:t>
            </a:r>
          </a:p>
        </p:txBody>
      </p:sp>
      <p:sp>
        <p:nvSpPr>
          <p:cNvPr id="13" name="Text Placeholder 2" descr="if picture or chart you must type your ADA compliant description here.">
            <a:extLst>
              <a:ext uri="{FF2B5EF4-FFF2-40B4-BE49-F238E27FC236}">
                <a16:creationId xmlns:a16="http://schemas.microsoft.com/office/drawing/2014/main" id="{C9E570CE-B5C1-B148-9C81-45F1379592DF}"/>
              </a:ext>
            </a:extLst>
          </p:cNvPr>
          <p:cNvSpPr>
            <a:spLocks noGrp="1"/>
          </p:cNvSpPr>
          <p:nvPr>
            <p:ph idx="1"/>
          </p:nvPr>
        </p:nvSpPr>
        <p:spPr>
          <a:xfrm>
            <a:off x="571500" y="1437126"/>
            <a:ext cx="50546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3" name="Title 2">
            <a:extLst>
              <a:ext uri="{FF2B5EF4-FFF2-40B4-BE49-F238E27FC236}">
                <a16:creationId xmlns:a16="http://schemas.microsoft.com/office/drawing/2014/main" id="{2481760B-E6B6-E948-9991-95ED7BC8EE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685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12" name="Picture Placeholder 11" descr="you must type your ADA compliant description here.">
            <a:extLst>
              <a:ext uri="{FF2B5EF4-FFF2-40B4-BE49-F238E27FC236}">
                <a16:creationId xmlns:a16="http://schemas.microsoft.com/office/drawing/2014/main" id="{A54390B8-F5A6-DC4C-95B7-DC0760C0D9E3}"/>
              </a:ext>
            </a:extLst>
          </p:cNvPr>
          <p:cNvSpPr>
            <a:spLocks noGrp="1"/>
          </p:cNvSpPr>
          <p:nvPr>
            <p:ph type="pic" sz="quarter" idx="13"/>
          </p:nvPr>
        </p:nvSpPr>
        <p:spPr>
          <a:xfrm>
            <a:off x="7727950" y="427475"/>
            <a:ext cx="3892550" cy="2566047"/>
          </a:xfrm>
          <a:prstGeom prst="rect">
            <a:avLst/>
          </a:prstGeom>
          <a:pattFill prst="pct20">
            <a:fgClr>
              <a:srgbClr val="D50032"/>
            </a:fgClr>
            <a:bgClr>
              <a:schemeClr val="bg1"/>
            </a:bgClr>
          </a:pattFill>
        </p:spPr>
        <p:txBody>
          <a:bodyPr/>
          <a:lstStyle/>
          <a:p>
            <a:r>
              <a:rPr lang="en-US"/>
              <a:t>Click icon to add picture</a:t>
            </a:r>
          </a:p>
        </p:txBody>
      </p:sp>
      <p:sp>
        <p:nvSpPr>
          <p:cNvPr id="13" name="Picture Placeholder 11" descr="if picture or chart ADA compliant description here.">
            <a:extLst>
              <a:ext uri="{FF2B5EF4-FFF2-40B4-BE49-F238E27FC236}">
                <a16:creationId xmlns:a16="http://schemas.microsoft.com/office/drawing/2014/main" id="{B8FF2F8D-D4EF-6049-A031-899F44F0E30A}"/>
              </a:ext>
            </a:extLst>
          </p:cNvPr>
          <p:cNvSpPr>
            <a:spLocks noGrp="1"/>
          </p:cNvSpPr>
          <p:nvPr>
            <p:ph type="pic" sz="quarter" idx="14"/>
          </p:nvPr>
        </p:nvSpPr>
        <p:spPr>
          <a:xfrm>
            <a:off x="7727950" y="3293224"/>
            <a:ext cx="3892550" cy="2566047"/>
          </a:xfrm>
          <a:prstGeom prst="rect">
            <a:avLst/>
          </a:prstGeom>
          <a:pattFill prst="pct20">
            <a:fgClr>
              <a:srgbClr val="D50032"/>
            </a:fgClr>
            <a:bgClr>
              <a:schemeClr val="bg1"/>
            </a:bgClr>
          </a:pattFill>
        </p:spPr>
        <p:txBody>
          <a:bodyPr/>
          <a:lstStyle/>
          <a:p>
            <a:r>
              <a:rPr lang="en-US"/>
              <a:t>Click icon to add picture</a:t>
            </a:r>
          </a:p>
        </p:txBody>
      </p:sp>
      <p:sp>
        <p:nvSpPr>
          <p:cNvPr id="3" name="Title 2">
            <a:extLst>
              <a:ext uri="{FF2B5EF4-FFF2-40B4-BE49-F238E27FC236}">
                <a16:creationId xmlns:a16="http://schemas.microsoft.com/office/drawing/2014/main" id="{69A2A977-0915-D942-8D9B-557EB78D8118}"/>
              </a:ext>
            </a:extLst>
          </p:cNvPr>
          <p:cNvSpPr>
            <a:spLocks noGrp="1"/>
          </p:cNvSpPr>
          <p:nvPr>
            <p:ph type="title" hasCustomPrompt="1"/>
          </p:nvPr>
        </p:nvSpPr>
        <p:spPr>
          <a:xfrm>
            <a:off x="571499" y="427475"/>
            <a:ext cx="6642100" cy="811005"/>
          </a:xfrm>
          <a:prstGeom prst="rect">
            <a:avLst/>
          </a:prstGeom>
        </p:spPr>
        <p:txBody>
          <a:bodyPr/>
          <a:lstStyle/>
          <a:p>
            <a:r>
              <a:rPr lang="en-US"/>
              <a:t>Slide Title</a:t>
            </a:r>
          </a:p>
        </p:txBody>
      </p:sp>
      <p:sp>
        <p:nvSpPr>
          <p:cNvPr id="16" name="Text Placeholder 2" descr="if picture or chart you must type your ADA compliant description here.">
            <a:extLst>
              <a:ext uri="{FF2B5EF4-FFF2-40B4-BE49-F238E27FC236}">
                <a16:creationId xmlns:a16="http://schemas.microsoft.com/office/drawing/2014/main" id="{0EF65F6D-A292-1047-808C-B11F4A287E9E}"/>
              </a:ext>
            </a:extLst>
          </p:cNvPr>
          <p:cNvSpPr>
            <a:spLocks noGrp="1"/>
          </p:cNvSpPr>
          <p:nvPr>
            <p:ph idx="1"/>
          </p:nvPr>
        </p:nvSpPr>
        <p:spPr>
          <a:xfrm>
            <a:off x="571500" y="1437126"/>
            <a:ext cx="66421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7506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11" name="Picture Placeholder 10" descr="you must type your ADA compliant description here.">
            <a:extLst>
              <a:ext uri="{FF2B5EF4-FFF2-40B4-BE49-F238E27FC236}">
                <a16:creationId xmlns:a16="http://schemas.microsoft.com/office/drawing/2014/main" id="{45AF2651-3E17-AA4E-9587-82202DB57AD4}"/>
              </a:ext>
            </a:extLst>
          </p:cNvPr>
          <p:cNvSpPr>
            <a:spLocks noGrp="1"/>
          </p:cNvSpPr>
          <p:nvPr>
            <p:ph type="pic" sz="quarter" idx="13"/>
          </p:nvPr>
        </p:nvSpPr>
        <p:spPr>
          <a:xfrm>
            <a:off x="571500" y="1196599"/>
            <a:ext cx="11049000" cy="3157474"/>
          </a:xfrm>
          <a:prstGeom prst="rect">
            <a:avLst/>
          </a:prstGeom>
          <a:pattFill prst="pct20">
            <a:fgClr>
              <a:srgbClr val="D50032"/>
            </a:fgClr>
            <a:bgClr>
              <a:schemeClr val="bg1"/>
            </a:bgClr>
          </a:pattFill>
        </p:spPr>
        <p:txBody>
          <a:bodyPr/>
          <a:lstStyle/>
          <a:p>
            <a:r>
              <a:rPr lang="en-US"/>
              <a:t>Click icon to add picture</a:t>
            </a:r>
          </a:p>
        </p:txBody>
      </p:sp>
      <p:sp>
        <p:nvSpPr>
          <p:cNvPr id="9" name="Title 1">
            <a:extLst>
              <a:ext uri="{FF2B5EF4-FFF2-40B4-BE49-F238E27FC236}">
                <a16:creationId xmlns:a16="http://schemas.microsoft.com/office/drawing/2014/main" id="{2E70F768-77C3-C24C-A38F-BE1E1E8A4EF9}"/>
              </a:ext>
            </a:extLst>
          </p:cNvPr>
          <p:cNvSpPr>
            <a:spLocks noGrp="1"/>
          </p:cNvSpPr>
          <p:nvPr>
            <p:ph type="title" hasCustomPrompt="1"/>
          </p:nvPr>
        </p:nvSpPr>
        <p:spPr>
          <a:xfrm>
            <a:off x="571500" y="429610"/>
            <a:ext cx="5980129" cy="766989"/>
          </a:xfrm>
          <a:prstGeom prst="rect">
            <a:avLst/>
          </a:prstGeom>
        </p:spPr>
        <p:txBody>
          <a:bodyPr lIns="0" tIns="0" rIns="0" bIns="0" anchor="t"/>
          <a:lstStyle/>
          <a:p>
            <a:r>
              <a:rPr lang="en-US"/>
              <a:t>Slide Title</a:t>
            </a:r>
          </a:p>
        </p:txBody>
      </p:sp>
      <p:sp>
        <p:nvSpPr>
          <p:cNvPr id="12" name="Content Placeholder 2" descr="if picture or chart you must type your ADA compliant description here.">
            <a:extLst>
              <a:ext uri="{FF2B5EF4-FFF2-40B4-BE49-F238E27FC236}">
                <a16:creationId xmlns:a16="http://schemas.microsoft.com/office/drawing/2014/main" id="{43387113-3CA6-3242-ACA0-2304DF785AF1}"/>
              </a:ext>
            </a:extLst>
          </p:cNvPr>
          <p:cNvSpPr>
            <a:spLocks noGrp="1"/>
          </p:cNvSpPr>
          <p:nvPr>
            <p:ph idx="1" hasCustomPrompt="1"/>
          </p:nvPr>
        </p:nvSpPr>
        <p:spPr>
          <a:xfrm>
            <a:off x="571500" y="4654550"/>
            <a:ext cx="6196944" cy="1606550"/>
          </a:xfrm>
          <a:prstGeom prst="rect">
            <a:avLst/>
          </a:prstGeom>
        </p:spPr>
        <p:txBody>
          <a:bodyPr lIns="0" tIns="0" rIns="0" bIns="0"/>
          <a:lstStyle>
            <a:lvl1pPr>
              <a:lnSpc>
                <a:spcPct val="100000"/>
              </a:lnSpc>
              <a:defRPr lang="en-US"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a:solidFill>
                  <a:srgbClr val="000000"/>
                </a:solidFill>
                <a:effectLst/>
                <a:latin typeface="Open Sans" panose="020B0606030504020204" pitchFamily="34" charset="0"/>
              </a:rPr>
              <a:t>Lorem ipsum dolor sit </a:t>
            </a:r>
            <a:r>
              <a:rPr lang="en-US" b="0" i="0" err="1">
                <a:solidFill>
                  <a:srgbClr val="000000"/>
                </a:solidFill>
                <a:effectLst/>
                <a:latin typeface="Open Sans" panose="020B0606030504020204" pitchFamily="34" charset="0"/>
              </a:rPr>
              <a:t>amet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consectetur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adipiscing</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elit</a:t>
            </a:r>
            <a:r>
              <a:rPr lang="en-US" b="0" i="0">
                <a:solidFill>
                  <a:srgbClr val="000000"/>
                </a:solidFill>
                <a:effectLst/>
                <a:latin typeface="Open Sans" panose="020B0606030504020204" pitchFamily="34" charset="0"/>
              </a:rPr>
              <a:t>, sed do </a:t>
            </a:r>
            <a:r>
              <a:rPr lang="en-US" b="0" i="0" err="1">
                <a:solidFill>
                  <a:srgbClr val="000000"/>
                </a:solidFill>
                <a:effectLst/>
                <a:latin typeface="Open Sans" panose="020B0606030504020204" pitchFamily="34" charset="0"/>
              </a:rPr>
              <a:t>eiusmod</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incididunt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labore</a:t>
            </a:r>
            <a:r>
              <a:rPr lang="en-US" b="0" i="0">
                <a:solidFill>
                  <a:srgbClr val="000000"/>
                </a:solidFill>
                <a:effectLst/>
                <a:latin typeface="Open Sans" panose="020B0606030504020204" pitchFamily="34" charset="0"/>
              </a:rPr>
              <a:t> et dolore magna </a:t>
            </a:r>
            <a:r>
              <a:rPr lang="en-US" b="0" i="0" err="1">
                <a:solidFill>
                  <a:srgbClr val="000000"/>
                </a:solidFill>
                <a:effectLst/>
                <a:latin typeface="Open Sans" panose="020B0606030504020204" pitchFamily="34" charset="0"/>
              </a:rPr>
              <a:t>aliqua</a:t>
            </a:r>
            <a:r>
              <a:rPr lang="en-US" b="0" i="0">
                <a:solidFill>
                  <a:srgbClr val="000000"/>
                </a:solidFill>
                <a:effectLst/>
                <a:latin typeface="Open Sans" panose="020B0606030504020204" pitchFamily="34" charset="0"/>
              </a:rPr>
              <a:t>. Ut </a:t>
            </a:r>
            <a:r>
              <a:rPr lang="en-US" b="0" i="0" err="1">
                <a:solidFill>
                  <a:srgbClr val="000000"/>
                </a:solidFill>
                <a:effectLst/>
                <a:latin typeface="Open Sans" panose="020B0606030504020204" pitchFamily="34" charset="0"/>
              </a:rPr>
              <a:t>enim</a:t>
            </a:r>
            <a:r>
              <a:rPr lang="en-US" b="0" i="0">
                <a:solidFill>
                  <a:srgbClr val="000000"/>
                </a:solidFill>
                <a:effectLst/>
                <a:latin typeface="Open Sans" panose="020B0606030504020204" pitchFamily="34" charset="0"/>
              </a:rPr>
              <a:t> ad minim </a:t>
            </a:r>
            <a:r>
              <a:rPr lang="en-US" b="0" i="0" err="1">
                <a:solidFill>
                  <a:srgbClr val="000000"/>
                </a:solidFill>
                <a:effectLst/>
                <a:latin typeface="Open Sans" panose="020B0606030504020204" pitchFamily="34" charset="0"/>
              </a:rPr>
              <a:t>veniam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nostrud</a:t>
            </a:r>
            <a:r>
              <a:rPr lang="en-US" b="0" i="0">
                <a:solidFill>
                  <a:srgbClr val="000000"/>
                </a:solidFill>
                <a:effectLst/>
                <a:latin typeface="Open Sans" panose="020B0606030504020204" pitchFamily="34" charset="0"/>
              </a:rPr>
              <a:t> exercitation </a:t>
            </a:r>
            <a:r>
              <a:rPr lang="en-US" b="0" i="0" err="1">
                <a:solidFill>
                  <a:srgbClr val="000000"/>
                </a:solidFill>
                <a:effectLst/>
                <a:latin typeface="Open Sans" panose="020B0606030504020204" pitchFamily="34" charset="0"/>
              </a:rPr>
              <a:t>ullamco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laboris</a:t>
            </a:r>
            <a:r>
              <a:rPr lang="en-US" b="0" i="0">
                <a:solidFill>
                  <a:srgbClr val="000000"/>
                </a:solidFill>
                <a:effectLst/>
                <a:latin typeface="Open Sans" panose="020B0606030504020204" pitchFamily="34" charset="0"/>
              </a:rPr>
              <a:t> nisi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aliquip</a:t>
            </a:r>
            <a:r>
              <a:rPr lang="en-US" b="0" i="0">
                <a:solidFill>
                  <a:srgbClr val="000000"/>
                </a:solidFill>
                <a:effectLst/>
                <a:latin typeface="Open Sans" panose="020B0606030504020204" pitchFamily="34" charset="0"/>
              </a:rPr>
              <a:t> ex </a:t>
            </a:r>
            <a:r>
              <a:rPr lang="en-US" b="0" i="0" err="1">
                <a:solidFill>
                  <a:srgbClr val="000000"/>
                </a:solidFill>
                <a:effectLst/>
                <a:latin typeface="Open Sans" panose="020B0606030504020204" pitchFamily="34" charset="0"/>
              </a:rPr>
              <a:t>ea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commodo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consequat</a:t>
            </a:r>
            <a:r>
              <a:rPr lang="en-US" b="0" i="0">
                <a:solidFill>
                  <a:srgbClr val="000000"/>
                </a:solidFill>
                <a:effectLst/>
                <a:latin typeface="Open Sans" panose="020B0606030504020204" pitchFamily="34" charset="0"/>
              </a:rPr>
              <a:t>.</a:t>
            </a:r>
            <a:endParaRPr lang="en-US"/>
          </a:p>
        </p:txBody>
      </p:sp>
    </p:spTree>
    <p:extLst>
      <p:ext uri="{BB962C8B-B14F-4D97-AF65-F5344CB8AC3E}">
        <p14:creationId xmlns:p14="http://schemas.microsoft.com/office/powerpoint/2010/main" val="49318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585415-ECAB-7749-9438-98667466F0EE}"/>
              </a:ext>
            </a:extLst>
          </p:cNvPr>
          <p:cNvSpPr/>
          <p:nvPr/>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001E62"/>
              </a:solidFill>
              <a:latin typeface="Arial" panose="020B0604020202020204" pitchFamily="34" charset="0"/>
            </a:endParaRPr>
          </a:p>
        </p:txBody>
      </p:sp>
      <p:sp>
        <p:nvSpPr>
          <p:cNvPr id="10" name="Rectangle 9">
            <a:extLst>
              <a:ext uri="{FF2B5EF4-FFF2-40B4-BE49-F238E27FC236}">
                <a16:creationId xmlns:a16="http://schemas.microsoft.com/office/drawing/2014/main" id="{E05B460D-E86D-3A4C-92BA-4EDF763DFAFA}"/>
              </a:ext>
              <a:ext uri="{C183D7F6-B498-43B3-948B-1728B52AA6E4}">
                <adec:decorative xmlns:adec="http://schemas.microsoft.com/office/drawing/2017/decorative" val="1"/>
              </a:ext>
            </a:extLst>
          </p:cNvPr>
          <p:cNvSpPr/>
          <p:nvPr userDrawn="1"/>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753367FE-A03A-0D4B-8464-6EA90E8DA41F}"/>
              </a:ext>
            </a:extLst>
          </p:cNvPr>
          <p:cNvPicPr>
            <a:picLocks noChangeAspect="1"/>
          </p:cNvPicPr>
          <p:nvPr/>
        </p:nvPicPr>
        <p:blipFill rotWithShape="1">
          <a:blip r:embed="rId2"/>
          <a:srcRect l="17162" t="77592" r="78736"/>
          <a:stretch/>
        </p:blipFill>
        <p:spPr>
          <a:xfrm rot="10800000">
            <a:off x="571500" y="-737549"/>
            <a:ext cx="500083" cy="1536790"/>
          </a:xfrm>
          <a:prstGeom prst="rect">
            <a:avLst/>
          </a:prstGeom>
        </p:spPr>
      </p:pic>
      <p:sp>
        <p:nvSpPr>
          <p:cNvPr id="11" name="Text Placeholder 14">
            <a:extLst>
              <a:ext uri="{FF2B5EF4-FFF2-40B4-BE49-F238E27FC236}">
                <a16:creationId xmlns:a16="http://schemas.microsoft.com/office/drawing/2014/main" id="{A239BCF8-7759-3A41-A514-3A4A72C6F9AF}"/>
              </a:ext>
            </a:extLst>
          </p:cNvPr>
          <p:cNvSpPr>
            <a:spLocks noGrp="1"/>
          </p:cNvSpPr>
          <p:nvPr>
            <p:ph type="body" sz="quarter" idx="15" hasCustomPrompt="1"/>
          </p:nvPr>
        </p:nvSpPr>
        <p:spPr>
          <a:xfrm>
            <a:off x="589420" y="3622452"/>
            <a:ext cx="3239719" cy="2706862"/>
          </a:xfrm>
          <a:prstGeom prst="rect">
            <a:avLst/>
          </a:prstGeom>
        </p:spPr>
        <p:txBody>
          <a:bodyPr/>
          <a:lstStyle>
            <a:lvl1pPr>
              <a:lnSpc>
                <a:spcPct val="100000"/>
              </a:lnSpc>
              <a:defRPr b="0" i="0" baseline="0">
                <a:solidFill>
                  <a:schemeClr val="bg1"/>
                </a:solidFill>
              </a:defRPr>
            </a:lvl1pPr>
          </a:lstStyle>
          <a:p>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con</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tetur</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al</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adipiscinge</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l </a:t>
            </a:r>
            <a:r>
              <a:rPr lang="en-US" sz="2000" err="1">
                <a:solidFill>
                  <a:schemeClr val="bg1"/>
                </a:solidFill>
                <a:latin typeface="Arial" panose="020B0604020202020204" pitchFamily="34" charset="0"/>
                <a:ea typeface="Open Sans" panose="020B0606030504020204" pitchFamily="34" charset="0"/>
                <a:cs typeface="Arial" panose="020B0604020202020204" pitchFamily="34" charset="0"/>
              </a:rPr>
              <a:t>sahanis</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nib</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u</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h</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eget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justo</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ne</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sed</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gravida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est</a:t>
            </a:r>
            <a:r>
              <a:rPr lang="en-US" sz="2000" err="1">
                <a:solidFill>
                  <a:schemeClr val="bg1"/>
                </a:solidFill>
                <a:latin typeface="Arial" panose="020B0604020202020204" pitchFamily="34" charset="0"/>
                <a:ea typeface="Open Sans" panose="020B0606030504020204" pitchFamily="34" charset="0"/>
                <a:cs typeface="Arial" panose="020B0604020202020204" pitchFamily="34" charset="0"/>
              </a:rPr>
              <a:t>asa</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a:solidFill>
                  <a:schemeClr val="bg1"/>
                </a:solidFill>
                <a:latin typeface="Arial" panose="020B0604020202020204" pitchFamily="34" charset="0"/>
                <a:ea typeface="Open Sans" panose="020B0606030504020204" pitchFamily="34" charset="0"/>
                <a:cs typeface="Arial" panose="020B0604020202020204" pitchFamily="34" charset="0"/>
              </a:rPr>
              <a:t> </a:t>
            </a:r>
            <a:endParaRPr lang="en-US" sz="200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0E3A340C-ED98-6C4F-A999-F28C9BE643E9}"/>
              </a:ext>
            </a:extLst>
          </p:cNvPr>
          <p:cNvSpPr>
            <a:spLocks noGrp="1"/>
          </p:cNvSpPr>
          <p:nvPr>
            <p:ph type="body" sz="quarter" idx="16" hasCustomPrompt="1"/>
          </p:nvPr>
        </p:nvSpPr>
        <p:spPr>
          <a:xfrm>
            <a:off x="571499" y="1222362"/>
            <a:ext cx="3257639" cy="461962"/>
          </a:xfrm>
          <a:prstGeom prst="rect">
            <a:avLst/>
          </a:prstGeom>
        </p:spPr>
        <p:txBody>
          <a:bodyPr>
            <a:normAutofit/>
          </a:bodyPr>
          <a:lstStyle>
            <a:lvl1pPr>
              <a:defRPr sz="1800" b="1" i="0" cap="all" spc="400" baseline="0">
                <a:solidFill>
                  <a:schemeClr val="bg1"/>
                </a:solidFill>
              </a:defRPr>
            </a:lvl1pPr>
          </a:lstStyle>
          <a:p>
            <a:r>
              <a:rPr lang="en-US" sz="2000" b="1" spc="300">
                <a:ln w="19050">
                  <a:noFill/>
                </a:ln>
                <a:solidFill>
                  <a:schemeClr val="bg1"/>
                </a:solidFill>
                <a:latin typeface="Arial" panose="020B0604020202020204" pitchFamily="34" charset="0"/>
                <a:cs typeface="Arial" panose="020B0604020202020204" pitchFamily="34" charset="0"/>
              </a:rPr>
              <a:t>SECTION HERE</a:t>
            </a:r>
          </a:p>
        </p:txBody>
      </p:sp>
      <p:sp>
        <p:nvSpPr>
          <p:cNvPr id="18" name="Text Placeholder 17">
            <a:extLst>
              <a:ext uri="{FF2B5EF4-FFF2-40B4-BE49-F238E27FC236}">
                <a16:creationId xmlns:a16="http://schemas.microsoft.com/office/drawing/2014/main" id="{4607F020-7CB7-FA45-8230-53C05BB43EA1}"/>
              </a:ext>
            </a:extLst>
          </p:cNvPr>
          <p:cNvSpPr>
            <a:spLocks noGrp="1"/>
          </p:cNvSpPr>
          <p:nvPr>
            <p:ph type="body" sz="quarter" idx="17" hasCustomPrompt="1"/>
          </p:nvPr>
        </p:nvSpPr>
        <p:spPr>
          <a:xfrm>
            <a:off x="571500" y="1866900"/>
            <a:ext cx="3225800" cy="1562100"/>
          </a:xfrm>
          <a:prstGeom prst="rect">
            <a:avLst/>
          </a:prstGeom>
        </p:spPr>
        <p:txBody>
          <a:bodyPr>
            <a:noAutofit/>
          </a:bodyPr>
          <a:lstStyle>
            <a:lvl1pPr>
              <a:defRPr sz="36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a:t>Headline Goes Here and Here</a:t>
            </a:r>
          </a:p>
        </p:txBody>
      </p:sp>
      <p:pic>
        <p:nvPicPr>
          <p:cNvPr id="12" name="Picture 11">
            <a:extLst>
              <a:ext uri="{FF2B5EF4-FFF2-40B4-BE49-F238E27FC236}">
                <a16:creationId xmlns:a16="http://schemas.microsoft.com/office/drawing/2014/main" id="{A19D2A7B-D949-D84A-B563-9285D56DA79D}"/>
              </a:ext>
              <a:ext uri="{C183D7F6-B498-43B3-948B-1728B52AA6E4}">
                <adec:decorative xmlns:adec="http://schemas.microsoft.com/office/drawing/2017/decorative" val="1"/>
              </a:ext>
            </a:extLst>
          </p:cNvPr>
          <p:cNvPicPr>
            <a:picLocks noChangeAspect="1"/>
          </p:cNvPicPr>
          <p:nvPr userDrawn="1"/>
        </p:nvPicPr>
        <p:blipFill rotWithShape="1">
          <a:blip r:embed="rId2"/>
          <a:srcRect l="17162" t="77592" r="78736"/>
          <a:stretch/>
        </p:blipFill>
        <p:spPr>
          <a:xfrm rot="10800000">
            <a:off x="571500" y="-737549"/>
            <a:ext cx="500083" cy="1536790"/>
          </a:xfrm>
          <a:prstGeom prst="rect">
            <a:avLst/>
          </a:prstGeom>
        </p:spPr>
      </p:pic>
      <p:sp>
        <p:nvSpPr>
          <p:cNvPr id="17" name="Content Placeholder 2" descr="if picture or chart you must type your ADA compliant description here.">
            <a:extLst>
              <a:ext uri="{FF2B5EF4-FFF2-40B4-BE49-F238E27FC236}">
                <a16:creationId xmlns:a16="http://schemas.microsoft.com/office/drawing/2014/main" id="{A4D5C75C-330E-FF43-B40F-90030894A767}"/>
              </a:ext>
            </a:extLst>
          </p:cNvPr>
          <p:cNvSpPr>
            <a:spLocks noGrp="1"/>
          </p:cNvSpPr>
          <p:nvPr>
            <p:ph idx="18"/>
          </p:nvPr>
        </p:nvSpPr>
        <p:spPr>
          <a:xfrm>
            <a:off x="4805665" y="1222362"/>
            <a:ext cx="6796915" cy="4840508"/>
          </a:xfrm>
          <a:prstGeom prst="rect">
            <a:avLst/>
          </a:prstGeom>
        </p:spPr>
        <p:txBody>
          <a:bodyPr lIns="0" tIns="0" rIns="0" bIns="0"/>
          <a:lstStyle>
            <a:lvl1pPr>
              <a:defRPr sz="1600" b="1" cap="all" spc="300" baseline="0">
                <a:solidFill>
                  <a:schemeClr val="accent1"/>
                </a:solidFill>
              </a:defRPr>
            </a:lvl1pPr>
            <a:lvl2pPr marL="12700" indent="0">
              <a:buClr>
                <a:srgbClr val="001E62"/>
              </a:buClr>
              <a:buFontTx/>
              <a:buNone/>
              <a:tabLst/>
              <a:defRPr/>
            </a:lvl2pPr>
            <a:lvl3pPr marL="641350" indent="-171450">
              <a:buClr>
                <a:srgbClr val="001E62"/>
              </a:buClr>
              <a:buFont typeface="Arial" panose="020B0604020202020204" pitchFamily="34" charset="0"/>
              <a:buChar char="•"/>
              <a:tabLst/>
              <a:defRPr/>
            </a:lvl3pPr>
            <a:lvl4pPr marL="1485900" indent="-114300">
              <a:buClr>
                <a:srgbClr val="001E62"/>
              </a:buClr>
              <a:tabLst/>
              <a:defRPr sz="1200">
                <a:solidFill>
                  <a:schemeClr val="tx1"/>
                </a:solidFill>
              </a:defRPr>
            </a:lvl4pPr>
            <a:lvl5pPr marL="1952625" indent="-123825">
              <a:buClr>
                <a:srgbClr val="001E62"/>
              </a:buClr>
              <a:tabLst/>
              <a:defRPr sz="1200">
                <a:solidFill>
                  <a:schemeClr val="tx1"/>
                </a:solidFill>
              </a:defRPr>
            </a:lvl5pPr>
          </a:lstStyle>
          <a:p>
            <a:pPr lvl="0"/>
            <a:r>
              <a:rPr lang="en-US"/>
              <a:t>Click to edit Master text styles</a:t>
            </a:r>
          </a:p>
          <a:p>
            <a:pPr lvl="1"/>
            <a:r>
              <a:rPr lang="en-US"/>
              <a:t>Second level</a:t>
            </a:r>
          </a:p>
          <a:p>
            <a:pPr lvl="2"/>
            <a:r>
              <a:rPr lang="en-US"/>
              <a:t>Third level</a:t>
            </a:r>
          </a:p>
        </p:txBody>
      </p:sp>
      <p:sp>
        <p:nvSpPr>
          <p:cNvPr id="19" name="TextBox 18">
            <a:extLst>
              <a:ext uri="{FF2B5EF4-FFF2-40B4-BE49-F238E27FC236}">
                <a16:creationId xmlns:a16="http://schemas.microsoft.com/office/drawing/2014/main" id="{52DFFB21-BBD8-584B-AD40-5FF15F1975E2}"/>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bg1"/>
                </a:solidFill>
                <a:latin typeface="Arial" panose="020B0604020202020204" pitchFamily="34" charset="0"/>
                <a:cs typeface="Arial" panose="020B0604020202020204" pitchFamily="34" charset="0"/>
              </a:rPr>
              <a:t>‹#›</a:t>
            </a:fld>
            <a:endParaRPr lang="en-US" sz="14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67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040F-DDFD-4E49-B911-5258CAF2D3E7}"/>
              </a:ext>
            </a:extLst>
          </p:cNvPr>
          <p:cNvPicPr>
            <a:picLocks noChangeAspect="1"/>
          </p:cNvPicPr>
          <p:nvPr userDrawn="1"/>
        </p:nvPicPr>
        <p:blipFill rotWithShape="1">
          <a:blip r:embed="rId2"/>
          <a:srcRect t="61111" b="7037"/>
          <a:stretch/>
        </p:blipFill>
        <p:spPr>
          <a:xfrm>
            <a:off x="0" y="2331188"/>
            <a:ext cx="12192000" cy="2184400"/>
          </a:xfrm>
          <a:prstGeom prst="rect">
            <a:avLst/>
          </a:prstGeom>
        </p:spPr>
      </p:pic>
      <p:sp>
        <p:nvSpPr>
          <p:cNvPr id="5" name="Rectangle 4" descr="you must type your ADA compliant description here.">
            <a:extLst>
              <a:ext uri="{FF2B5EF4-FFF2-40B4-BE49-F238E27FC236}">
                <a16:creationId xmlns:a16="http://schemas.microsoft.com/office/drawing/2014/main" id="{048638E0-CDBC-DC4F-8BB3-C27A3270B4E9}"/>
              </a:ext>
              <a:ext uri="{C183D7F6-B498-43B3-948B-1728B52AA6E4}">
                <adec:decorative xmlns:adec="http://schemas.microsoft.com/office/drawing/2017/decorative" val="0"/>
              </a:ext>
            </a:extLst>
          </p:cNvPr>
          <p:cNvSpPr/>
          <p:nvPr userDrawn="1"/>
        </p:nvSpPr>
        <p:spPr>
          <a:xfrm>
            <a:off x="-1" y="2340565"/>
            <a:ext cx="12192000" cy="21844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8" y="3156054"/>
            <a:ext cx="11035861" cy="766989"/>
          </a:xfrm>
          <a:prstGeom prst="rect">
            <a:avLst/>
          </a:prstGeom>
        </p:spPr>
        <p:txBody>
          <a:bodyPr lIns="0" tIns="0" rIns="0" bIns="0" anchor="ctr"/>
          <a:lstStyle>
            <a:lvl1pPr algn="ctr">
              <a:defRPr>
                <a:solidFill>
                  <a:schemeClr val="bg1"/>
                </a:solidFill>
              </a:defRPr>
            </a:lvl1pPr>
          </a:lstStyle>
          <a:p>
            <a:r>
              <a:rPr lang="en-US"/>
              <a:t>Divider Slide</a:t>
            </a:r>
          </a:p>
        </p:txBody>
      </p:sp>
    </p:spTree>
    <p:extLst>
      <p:ext uri="{BB962C8B-B14F-4D97-AF65-F5344CB8AC3E}">
        <p14:creationId xmlns:p14="http://schemas.microsoft.com/office/powerpoint/2010/main" val="215618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6736B9-CC46-8040-9B10-88C725D129B4}"/>
              </a:ext>
              <a:ext uri="{C183D7F6-B498-43B3-948B-1728B52AA6E4}">
                <adec:decorative xmlns:adec="http://schemas.microsoft.com/office/drawing/2017/decorative" val="1"/>
              </a:ext>
            </a:extLst>
          </p:cNvPr>
          <p:cNvPicPr>
            <a:picLocks noChangeAspect="1"/>
          </p:cNvPicPr>
          <p:nvPr userDrawn="1"/>
        </p:nvPicPr>
        <p:blipFill rotWithShape="1">
          <a:blip r:embed="rId2"/>
          <a:srcRect l="1" t="85786" r="3" b="1251"/>
          <a:stretch/>
        </p:blipFill>
        <p:spPr>
          <a:xfrm>
            <a:off x="0" y="6007100"/>
            <a:ext cx="12192000" cy="889000"/>
          </a:xfrm>
          <a:prstGeom prst="rect">
            <a:avLst/>
          </a:prstGeom>
        </p:spPr>
      </p:pic>
      <p:sp>
        <p:nvSpPr>
          <p:cNvPr id="5" name="Rectangle 4">
            <a:extLst>
              <a:ext uri="{FF2B5EF4-FFF2-40B4-BE49-F238E27FC236}">
                <a16:creationId xmlns:a16="http://schemas.microsoft.com/office/drawing/2014/main" id="{37BE2AD0-F3DD-C74E-AD44-71463A9CACDB}"/>
              </a:ext>
            </a:extLst>
          </p:cNvPr>
          <p:cNvSpPr/>
          <p:nvPr userDrawn="1"/>
        </p:nvSpPr>
        <p:spPr>
          <a:xfrm>
            <a:off x="196645" y="6409044"/>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9" y="2793176"/>
            <a:ext cx="11035861" cy="766989"/>
          </a:xfrm>
          <a:prstGeom prst="rect">
            <a:avLst/>
          </a:prstGeom>
        </p:spPr>
        <p:txBody>
          <a:bodyPr lIns="0" tIns="0" rIns="0" bIns="0" anchor="ctr"/>
          <a:lstStyle>
            <a:lvl1pPr algn="ctr">
              <a:defRPr>
                <a:solidFill>
                  <a:schemeClr val="accent2"/>
                </a:solidFill>
              </a:defRPr>
            </a:lvl1pPr>
          </a:lstStyle>
          <a:p>
            <a:r>
              <a:rPr lang="en-US"/>
              <a:t>Divider Slide</a:t>
            </a:r>
          </a:p>
        </p:txBody>
      </p:sp>
      <p:sp>
        <p:nvSpPr>
          <p:cNvPr id="4" name="TextBox 3">
            <a:extLst>
              <a:ext uri="{FF2B5EF4-FFF2-40B4-BE49-F238E27FC236}">
                <a16:creationId xmlns:a16="http://schemas.microsoft.com/office/drawing/2014/main" id="{F6AA68CF-ED20-AF4E-B696-23793AE24597}"/>
              </a:ext>
            </a:extLst>
          </p:cNvPr>
          <p:cNvSpPr txBox="1"/>
          <p:nvPr userDrawn="1"/>
        </p:nvSpPr>
        <p:spPr>
          <a:xfrm>
            <a:off x="157317" y="6369355"/>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063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66824-B371-3F4A-BBC7-17B5B0E28245}"/>
              </a:ext>
            </a:extLst>
          </p:cNvPr>
          <p:cNvPicPr>
            <a:picLocks noChangeAspect="1"/>
          </p:cNvPicPr>
          <p:nvPr/>
        </p:nvPicPr>
        <p:blipFill>
          <a:blip r:embed="rId2"/>
          <a:stretch>
            <a:fillRect/>
          </a:stretch>
        </p:blipFill>
        <p:spPr>
          <a:xfrm>
            <a:off x="4932751" y="2295148"/>
            <a:ext cx="2326497" cy="2267704"/>
          </a:xfrm>
          <a:prstGeom prst="rect">
            <a:avLst/>
          </a:prstGeom>
        </p:spPr>
      </p:pic>
      <p:pic>
        <p:nvPicPr>
          <p:cNvPr id="3" name="Picture 2" descr="Large white UIC circle mark">
            <a:extLst>
              <a:ext uri="{FF2B5EF4-FFF2-40B4-BE49-F238E27FC236}">
                <a16:creationId xmlns:a16="http://schemas.microsoft.com/office/drawing/2014/main" id="{19AE039C-5A95-5E48-B5F3-0DE41F24E20F}"/>
              </a:ext>
            </a:extLst>
          </p:cNvPr>
          <p:cNvPicPr>
            <a:picLocks noChangeAspect="1"/>
          </p:cNvPicPr>
          <p:nvPr userDrawn="1"/>
        </p:nvPicPr>
        <p:blipFill>
          <a:blip r:embed="rId2"/>
          <a:stretch>
            <a:fillRect/>
          </a:stretch>
        </p:blipFill>
        <p:spPr>
          <a:xfrm>
            <a:off x="4932751" y="2295148"/>
            <a:ext cx="2326497" cy="2267704"/>
          </a:xfrm>
          <a:prstGeom prst="rect">
            <a:avLst/>
          </a:prstGeom>
        </p:spPr>
      </p:pic>
    </p:spTree>
    <p:extLst>
      <p:ext uri="{BB962C8B-B14F-4D97-AF65-F5344CB8AC3E}">
        <p14:creationId xmlns:p14="http://schemas.microsoft.com/office/powerpoint/2010/main" val="3928787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0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F84B8C-FA91-C54A-BD6B-A1BC753E5B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7D8984-ADB0-3045-B90A-B42AE6A3D17A}"/>
              </a:ext>
            </a:extLst>
          </p:cNvPr>
          <p:cNvSpPr/>
          <p:nvPr userDrawn="1"/>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pic>
        <p:nvPicPr>
          <p:cNvPr id="10" name="Picture 9">
            <a:extLst>
              <a:ext uri="{FF2B5EF4-FFF2-40B4-BE49-F238E27FC236}">
                <a16:creationId xmlns:a16="http://schemas.microsoft.com/office/drawing/2014/main" id="{94D5E7C4-AA3A-714B-AB65-881F761FB1FA}"/>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D1C8BA7-EEFD-584D-BDC5-F7B7AAD50252}"/>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a:latin typeface="Arial" panose="020B0604020202020204" pitchFamily="34" charset="0"/>
            </a:endParaRPr>
          </a:p>
        </p:txBody>
      </p:sp>
      <p:sp>
        <p:nvSpPr>
          <p:cNvPr id="4" name="Title 1">
            <a:extLst>
              <a:ext uri="{FF2B5EF4-FFF2-40B4-BE49-F238E27FC236}">
                <a16:creationId xmlns:a16="http://schemas.microsoft.com/office/drawing/2014/main" id="{881D9BB0-FDB4-1643-A5BC-76B17B0E9E7A}"/>
              </a:ext>
            </a:extLst>
          </p:cNvPr>
          <p:cNvSpPr>
            <a:spLocks noGrp="1"/>
          </p:cNvSpPr>
          <p:nvPr>
            <p:ph type="ctrTitle" hasCustomPrompt="1"/>
          </p:nvPr>
        </p:nvSpPr>
        <p:spPr>
          <a:xfrm>
            <a:off x="2815271" y="2289120"/>
            <a:ext cx="6402301" cy="1655763"/>
          </a:xfrm>
          <a:prstGeom prst="rect">
            <a:avLst/>
          </a:prstGeom>
        </p:spPr>
        <p:txBody>
          <a:bodyPr lIns="0" tIns="0" rIns="0" bIns="0" anchor="t">
            <a:normAutofit/>
          </a:bodyPr>
          <a:lstStyle>
            <a:lvl1pPr algn="ctr">
              <a:defRPr sz="5400" b="1">
                <a:solidFill>
                  <a:schemeClr val="bg1"/>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5" name="Text Placeholder 9">
            <a:extLst>
              <a:ext uri="{FF2B5EF4-FFF2-40B4-BE49-F238E27FC236}">
                <a16:creationId xmlns:a16="http://schemas.microsoft.com/office/drawing/2014/main" id="{145D1793-C324-2F44-822B-E01A274F1641}"/>
              </a:ext>
            </a:extLst>
          </p:cNvPr>
          <p:cNvSpPr>
            <a:spLocks noGrp="1"/>
          </p:cNvSpPr>
          <p:nvPr>
            <p:ph type="body" sz="quarter" idx="11" hasCustomPrompt="1"/>
          </p:nvPr>
        </p:nvSpPr>
        <p:spPr>
          <a:xfrm>
            <a:off x="4565242" y="1611477"/>
            <a:ext cx="2902358" cy="295275"/>
          </a:xfrm>
          <a:prstGeom prst="rect">
            <a:avLst/>
          </a:prstGeom>
        </p:spPr>
        <p:txBody>
          <a:bodyPr lIns="0" tIns="0" rIns="0" bIns="0">
            <a:normAutofit/>
          </a:bodyPr>
          <a:lstStyle>
            <a:lvl1pPr marL="0" indent="0" algn="ctr">
              <a:buFontTx/>
              <a:buNone/>
              <a:defRPr sz="18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sp>
        <p:nvSpPr>
          <p:cNvPr id="6" name="Subtitle 2">
            <a:extLst>
              <a:ext uri="{FF2B5EF4-FFF2-40B4-BE49-F238E27FC236}">
                <a16:creationId xmlns:a16="http://schemas.microsoft.com/office/drawing/2014/main" id="{12BC1185-857F-BF4F-A097-153EFBDA80F6}"/>
              </a:ext>
            </a:extLst>
          </p:cNvPr>
          <p:cNvSpPr>
            <a:spLocks noGrp="1"/>
          </p:cNvSpPr>
          <p:nvPr>
            <p:ph type="subTitle" idx="1" hasCustomPrompt="1"/>
          </p:nvPr>
        </p:nvSpPr>
        <p:spPr>
          <a:xfrm>
            <a:off x="3635828" y="4195872"/>
            <a:ext cx="4920344" cy="607572"/>
          </a:xfrm>
          <a:prstGeom prst="rect">
            <a:avLst/>
          </a:prstGeom>
        </p:spPr>
        <p:txBody>
          <a:bodyPr lIns="0" tIns="0" rIns="0" bIns="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pic>
        <p:nvPicPr>
          <p:cNvPr id="7" name="Picture 6">
            <a:extLst>
              <a:ext uri="{FF2B5EF4-FFF2-40B4-BE49-F238E27FC236}">
                <a16:creationId xmlns:a16="http://schemas.microsoft.com/office/drawing/2014/main" id="{A5D443CC-0BC6-3D4A-A896-85EAC5F854CA}"/>
              </a:ext>
            </a:extLst>
          </p:cNvPr>
          <p:cNvPicPr>
            <a:picLocks noChangeAspect="1"/>
          </p:cNvPicPr>
          <p:nvPr/>
        </p:nvPicPr>
        <p:blipFill>
          <a:blip r:embed="rId3"/>
          <a:stretch>
            <a:fillRect/>
          </a:stretch>
        </p:blipFill>
        <p:spPr>
          <a:xfrm>
            <a:off x="5657850" y="5246523"/>
            <a:ext cx="876300" cy="876300"/>
          </a:xfrm>
          <a:prstGeom prst="rect">
            <a:avLst/>
          </a:prstGeom>
        </p:spPr>
      </p:pic>
      <p:pic>
        <p:nvPicPr>
          <p:cNvPr id="12" name="Picture 11" descr="Red UIC circle mark">
            <a:extLst>
              <a:ext uri="{FF2B5EF4-FFF2-40B4-BE49-F238E27FC236}">
                <a16:creationId xmlns:a16="http://schemas.microsoft.com/office/drawing/2014/main" id="{F19FAC25-A7F3-C24E-B4E9-8EC49C30E529}"/>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657850" y="5246523"/>
            <a:ext cx="876300" cy="876300"/>
          </a:xfrm>
          <a:prstGeom prst="rect">
            <a:avLst/>
          </a:prstGeom>
        </p:spPr>
      </p:pic>
    </p:spTree>
    <p:extLst>
      <p:ext uri="{BB962C8B-B14F-4D97-AF65-F5344CB8AC3E}">
        <p14:creationId xmlns:p14="http://schemas.microsoft.com/office/powerpoint/2010/main" val="4579005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Proxima Nova Rg" panose="02000506030000020004" pitchFamily="2" charset="0"/>
              </a:defRPr>
            </a:lvl1pPr>
            <a:lvl2pPr marL="800078" indent="-342900">
              <a:lnSpc>
                <a:spcPct val="100000"/>
              </a:lnSpc>
              <a:buFont typeface="Arial" panose="020B0604020202020204" pitchFamily="34" charset="0"/>
              <a:buChar char="•"/>
              <a:defRPr b="0" i="0">
                <a:latin typeface="Proxima Nova Rg" panose="02000506030000020004" pitchFamily="2" charset="0"/>
              </a:defRPr>
            </a:lvl2pPr>
            <a:lvl3pPr marL="1200104" indent="-285750">
              <a:lnSpc>
                <a:spcPct val="100000"/>
              </a:lnSpc>
              <a:buFont typeface="Arial" panose="020B0604020202020204" pitchFamily="34" charset="0"/>
              <a:buChar char="•"/>
              <a:defRPr b="0" i="0">
                <a:latin typeface="Proxima Nova Rg" panose="02000506030000020004" pitchFamily="2" charset="0"/>
              </a:defRPr>
            </a:lvl3pPr>
            <a:lvl4pPr marL="1657282" indent="-285750">
              <a:lnSpc>
                <a:spcPct val="100000"/>
              </a:lnSpc>
              <a:buFont typeface="Arial" panose="020B0604020202020204" pitchFamily="34" charset="0"/>
              <a:buChar char="•"/>
              <a:defRPr b="0" i="0">
                <a:latin typeface="Proxima Nova Rg" panose="02000506030000020004" pitchFamily="2" charset="0"/>
              </a:defRPr>
            </a:lvl4pPr>
            <a:lvl5pPr marL="2114459" indent="-285750">
              <a:lnSpc>
                <a:spcPct val="100000"/>
              </a:lnSpc>
              <a:buFont typeface="Arial" panose="020B0604020202020204" pitchFamily="34" charset="0"/>
              <a:buChar char="•"/>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right</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b="0" i="0">
                <a:latin typeface="Proxima Nova Rg" panose="02000506030000020004" pitchFamily="2" charset="0"/>
              </a:defRPr>
            </a:lvl1pPr>
          </a:lstStyle>
          <a:p>
            <a:r>
              <a:rPr lang="en-US"/>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62088128"/>
      </p:ext>
    </p:extLst>
  </p:cSld>
  <p:clrMapOvr>
    <a:masterClrMapping/>
  </p:clrMapOvr>
  <p:transition spd="slow">
    <p:push dir="u"/>
  </p:transition>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875337626"/>
      </p:ext>
    </p:extLst>
  </p:cSld>
  <p:clrMapOvr>
    <a:masterClrMapping/>
  </p:clrMapOvr>
  <p:transition spd="slow">
    <p:push dir="u"/>
  </p:transition>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b="1" i="0">
                <a:latin typeface="Proxima Nova Rg" panose="02000506030000020004" pitchFamily="2" charset="0"/>
              </a:defRPr>
            </a:lvl1pPr>
          </a:lstStyle>
          <a:p>
            <a:r>
              <a:rPr lang="en-US"/>
              <a:t>Click to edit Master title style</a:t>
            </a:r>
            <a:endParaRPr lang="en-GB"/>
          </a:p>
        </p:txBody>
      </p:sp>
    </p:spTree>
    <p:extLst>
      <p:ext uri="{BB962C8B-B14F-4D97-AF65-F5344CB8AC3E}">
        <p14:creationId xmlns:p14="http://schemas.microsoft.com/office/powerpoint/2010/main" val="343141842"/>
      </p:ext>
    </p:extLst>
  </p:cSld>
  <p:clrMapOvr>
    <a:masterClrMapping/>
  </p:clrMapOvr>
  <p:transition spd="slow">
    <p:push dir="u"/>
  </p:transition>
  <p:extLst>
    <p:ext uri="{DCECCB84-F9BA-43D5-87BE-67443E8EF086}">
      <p15:sldGuideLst xmlns:p15="http://schemas.microsoft.com/office/powerpoint/2012/main">
        <p15:guide id="1" pos="339">
          <p15:clr>
            <a:srgbClr val="FBAE40"/>
          </p15:clr>
        </p15:guide>
        <p15:guide id="2" orient="horz" pos="432">
          <p15:clr>
            <a:srgbClr val="FBAE40"/>
          </p15:clr>
        </p15:guide>
        <p15:guide id="3" pos="7159">
          <p15:clr>
            <a:srgbClr val="FBAE40"/>
          </p15:clr>
        </p15:guide>
        <p15:guide id="4" pos="7039">
          <p15:clr>
            <a:srgbClr val="FBAE40"/>
          </p15:clr>
        </p15:guide>
        <p15:guide id="5" pos="73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and Table – Option 2</a:t>
            </a:r>
          </a:p>
        </p:txBody>
      </p: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b="0" i="0">
                <a:latin typeface="Proxima Nova Rg" panose="02000506030000020004" pitchFamily="2" charset="0"/>
              </a:defRPr>
            </a:lvl1pPr>
          </a:lstStyle>
          <a:p>
            <a:r>
              <a:rPr lang="en-US"/>
              <a:t>Click icon to add table</a:t>
            </a:r>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4158120"/>
      </p:ext>
    </p:extLst>
  </p:cSld>
  <p:clrMapOvr>
    <a:masterClrMapping/>
  </p:clrMapOvr>
  <p:transition spd="slow">
    <p:push dir="u"/>
  </p:transition>
  <p:extLst>
    <p:ext uri="{DCECCB84-F9BA-43D5-87BE-67443E8EF086}">
      <p15:sldGuideLst xmlns:p15="http://schemas.microsoft.com/office/powerpoint/2012/main">
        <p15:guide id="1" orient="horz" pos="1033">
          <p15:clr>
            <a:srgbClr val="FBAE40"/>
          </p15:clr>
        </p15:guide>
        <p15:guide id="2" pos="7159">
          <p15:clr>
            <a:srgbClr val="FBAE40"/>
          </p15:clr>
        </p15:guide>
        <p15:guide id="3" orient="horz" pos="4252">
          <p15:clr>
            <a:srgbClr val="FBAE40"/>
          </p15:clr>
        </p15:guide>
        <p15:guide id="4" orient="horz" pos="432">
          <p15:clr>
            <a:srgbClr val="FBAE40"/>
          </p15:clr>
        </p15:guide>
        <p15:guide id="5" orient="horz" pos="3778">
          <p15:clr>
            <a:srgbClr val="FBAE40"/>
          </p15:clr>
        </p15:guide>
        <p15:guide id="6" pos="339">
          <p15:clr>
            <a:srgbClr val="FBAE40"/>
          </p15:clr>
        </p15:guide>
        <p15:guide id="7" pos="2771">
          <p15:clr>
            <a:srgbClr val="FBAE40"/>
          </p15:clr>
        </p15:guide>
        <p15:guide id="8" pos="2999">
          <p15:clr>
            <a:srgbClr val="FBAE40"/>
          </p15:clr>
        </p15:guide>
        <p15:guide id="9" pos="7039">
          <p15:clr>
            <a:srgbClr val="FBAE40"/>
          </p15:clr>
        </p15:guide>
        <p15:guide id="10" pos="731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Proxima Nova Rg" panose="02000506030000020004" pitchFamily="2" charset="0"/>
              </a:defRPr>
            </a:lvl1pPr>
            <a:lvl2pPr>
              <a:lnSpc>
                <a:spcPct val="100000"/>
              </a:lnSpc>
              <a:defRPr b="0" i="0">
                <a:latin typeface="Proxima Nova Rg" panose="02000506030000020004" pitchFamily="2" charset="0"/>
              </a:defRPr>
            </a:lvl2pPr>
            <a:lvl3pPr>
              <a:lnSpc>
                <a:spcPct val="100000"/>
              </a:lnSpc>
              <a:defRPr b="0" i="0">
                <a:latin typeface="Proxima Nova Rg" panose="02000506030000020004" pitchFamily="2" charset="0"/>
              </a:defRPr>
            </a:lvl3pPr>
            <a:lvl4pPr>
              <a:lnSpc>
                <a:spcPct val="100000"/>
              </a:lnSpc>
              <a:defRPr b="0" i="0">
                <a:latin typeface="Proxima Nova Rg" panose="02000506030000020004" pitchFamily="2" charset="0"/>
              </a:defRPr>
            </a:lvl4pPr>
            <a:lvl5pPr>
              <a:lnSpc>
                <a:spcPct val="100000"/>
              </a:lnSpc>
              <a:defRPr b="0" i="0">
                <a:latin typeface="Proxima Nova Rg"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632590206"/>
      </p:ext>
    </p:extLst>
  </p:cSld>
  <p:clrMapOvr>
    <a:masterClrMapping/>
  </p:clrMapOvr>
  <p:transition spd="slow">
    <p:push dir="u"/>
  </p:transition>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Proxima Nova Rg" panose="02000506030000020004" pitchFamily="2" charset="0"/>
              </a:defRPr>
            </a:lvl1pPr>
          </a:lstStyle>
          <a:p>
            <a:r>
              <a:rPr lang="en-US"/>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Proxima Nova Rg" panose="02000506030000020004" pitchFamily="2"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1239888945"/>
      </p:ext>
    </p:extLst>
  </p:cSld>
  <p:clrMapOvr>
    <a:masterClrMapping/>
  </p:clrMapOvr>
  <p:transition spd="slow">
    <p:push dir="u"/>
  </p:transition>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i="0">
                <a:solidFill>
                  <a:schemeClr val="bg1"/>
                </a:solidFill>
                <a:latin typeface="Proxima Nova Rg" panose="02000506030000020004" pitchFamily="2" charset="0"/>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
        <p:nvSpPr>
          <p:cNvPr id="2" name="Title 1">
            <a:extLst>
              <a:ext uri="{FF2B5EF4-FFF2-40B4-BE49-F238E27FC236}">
                <a16:creationId xmlns:a16="http://schemas.microsoft.com/office/drawing/2014/main" id="{3935983A-D504-986A-B0F5-4A023100AF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469714"/>
      </p:ext>
    </p:extLst>
  </p:cSld>
  <p:clrMapOvr>
    <a:masterClrMapping/>
  </p:clrMapOvr>
  <p:transition spd="slow">
    <p:push dir="u"/>
  </p:transition>
  <p:extLst>
    <p:ext uri="{DCECCB84-F9BA-43D5-87BE-67443E8EF086}">
      <p15:sldGuideLst xmlns:p15="http://schemas.microsoft.com/office/powerpoint/2012/main">
        <p15:guide id="1" pos="339">
          <p15:clr>
            <a:srgbClr val="FBAE40"/>
          </p15:clr>
        </p15:guide>
        <p15:guide id="2" orient="horz" pos="4252">
          <p15:clr>
            <a:srgbClr val="FBAE40"/>
          </p15:clr>
        </p15:guide>
        <p15:guide id="3" orient="horz" pos="3795">
          <p15:clr>
            <a:srgbClr val="FBAE40"/>
          </p15:clr>
        </p15:guide>
        <p15:guide id="4" orient="horz" pos="2507">
          <p15:clr>
            <a:srgbClr val="FBAE40"/>
          </p15:clr>
        </p15:guide>
        <p15:guide id="5" orient="horz" pos="2338">
          <p15:clr>
            <a:srgbClr val="FBAE40"/>
          </p15:clr>
        </p15:guide>
        <p15:guide id="6" orient="horz" pos="1050">
          <p15:clr>
            <a:srgbClr val="FBAE40"/>
          </p15:clr>
        </p15:guide>
        <p15:guide id="7" pos="3752">
          <p15:clr>
            <a:srgbClr val="FBAE40"/>
          </p15:clr>
        </p15:guide>
        <p15:guide id="8" pos="3923">
          <p15:clr>
            <a:srgbClr val="FBAE40"/>
          </p15:clr>
        </p15:guide>
        <p15:guide id="9" pos="7159">
          <p15:clr>
            <a:srgbClr val="FBAE40"/>
          </p15:clr>
        </p15:guide>
        <p15:guide id="10" pos="7039">
          <p15:clr>
            <a:srgbClr val="FBAE40"/>
          </p15:clr>
        </p15:guide>
        <p15:guide id="11" pos="7344">
          <p15:clr>
            <a:srgbClr val="FBAE40"/>
          </p15:clr>
        </p15:guide>
        <p15:guide id="12" orient="horz" pos="4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b="0" i="0">
                <a:latin typeface="Proxima Nova Rg" panose="02000506030000020004" pitchFamily="2" charset="0"/>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Proxima Nova Rg" panose="02000506030000020004" pitchFamily="2" charset="0"/>
              </a:defRPr>
            </a:lvl1pPr>
          </a:lstStyle>
          <a:p>
            <a:r>
              <a:rPr lang="en-US"/>
              <a:t>Text with Picture Horizontal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b="0" i="0">
                <a:latin typeface="Proxima Nova Rg" panose="02000506030000020004" pitchFamily="2" charset="0"/>
              </a:defRPr>
            </a:lvl1pPr>
          </a:lstStyle>
          <a:p>
            <a:r>
              <a:rPr lang="en-US"/>
              <a:t>Click icon to add picture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263944113"/>
      </p:ext>
    </p:extLst>
  </p:cSld>
  <p:clrMapOvr>
    <a:masterClrMapping/>
  </p:clrMapOvr>
  <p:transition spd="slow">
    <p:push dir="u"/>
  </p:transition>
  <p:extLst>
    <p:ext uri="{DCECCB84-F9BA-43D5-87BE-67443E8EF086}">
      <p15:sldGuideLst xmlns:p15="http://schemas.microsoft.com/office/powerpoint/2012/main">
        <p15:guide id="1" pos="339">
          <p15:clr>
            <a:srgbClr val="FBAE40"/>
          </p15:clr>
        </p15:guide>
        <p15:guide id="2" orient="horz" pos="2160">
          <p15:clr>
            <a:srgbClr val="FBAE40"/>
          </p15:clr>
        </p15:guide>
        <p15:guide id="3" pos="7159">
          <p15:clr>
            <a:srgbClr val="FBAE40"/>
          </p15:clr>
        </p15:guide>
        <p15:guide id="4" pos="7344">
          <p15:clr>
            <a:srgbClr val="FBAE40"/>
          </p15:clr>
        </p15:guide>
        <p15:guide id="5" pos="7039">
          <p15:clr>
            <a:srgbClr val="FBAE40"/>
          </p15:clr>
        </p15:guide>
        <p15:guide id="6" orient="horz" pos="1033">
          <p15:clr>
            <a:srgbClr val="FBAE40"/>
          </p15:clr>
        </p15:guide>
        <p15:guide id="7" orient="horz" pos="432">
          <p15:clr>
            <a:srgbClr val="FBAE40"/>
          </p15:clr>
        </p15:guide>
        <p15:guide id="8" orient="horz" pos="2033">
          <p15:clr>
            <a:srgbClr val="FBAE40"/>
          </p15:clr>
        </p15:guide>
        <p15:guide id="9" orient="horz" pos="42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rgbClr val="D500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5D4C-E2BA-FC41-B781-35F9710CC052}"/>
              </a:ext>
            </a:extLst>
          </p:cNvPr>
          <p:cNvSpPr>
            <a:spLocks noGrp="1"/>
          </p:cNvSpPr>
          <p:nvPr>
            <p:ph type="ctrTitle" hasCustomPrompt="1"/>
          </p:nvPr>
        </p:nvSpPr>
        <p:spPr>
          <a:xfrm>
            <a:off x="1732705" y="2205037"/>
            <a:ext cx="5876785" cy="1655763"/>
          </a:xfrm>
          <a:prstGeom prst="rect">
            <a:avLst/>
          </a:prstGeom>
        </p:spPr>
        <p:txBody>
          <a:bodyPr lIns="0" tIns="0" rIns="0" bIns="0" anchor="t">
            <a:normAutofit/>
          </a:bodyPr>
          <a:lstStyle>
            <a:lvl1pPr algn="l">
              <a:defRPr sz="5400" b="1">
                <a:solidFill>
                  <a:schemeClr val="bg1"/>
                </a:solidFill>
                <a:latin typeface="Arial" panose="020B0604020202020204" pitchFamily="34" charset="0"/>
                <a:cs typeface="Arial" panose="020B0604020202020204" pitchFamily="34" charset="0"/>
              </a:defRPr>
            </a:lvl1pPr>
          </a:lstStyle>
          <a:p>
            <a:r>
              <a:rPr lang="en-US"/>
              <a:t>Your presentation title goes here</a:t>
            </a:r>
            <a:br>
              <a:rPr lang="en-US"/>
            </a:br>
            <a:br>
              <a:rPr lang="en-US"/>
            </a:br>
            <a:endParaRPr lang="en-US"/>
          </a:p>
        </p:txBody>
      </p:sp>
      <p:sp>
        <p:nvSpPr>
          <p:cNvPr id="3" name="Subtitle 2">
            <a:extLst>
              <a:ext uri="{FF2B5EF4-FFF2-40B4-BE49-F238E27FC236}">
                <a16:creationId xmlns:a16="http://schemas.microsoft.com/office/drawing/2014/main" id="{CF14086E-82B4-ED47-AD55-AB40607C0484}"/>
              </a:ext>
            </a:extLst>
          </p:cNvPr>
          <p:cNvSpPr>
            <a:spLocks noGrp="1"/>
          </p:cNvSpPr>
          <p:nvPr>
            <p:ph type="subTitle" idx="1" hasCustomPrompt="1"/>
          </p:nvPr>
        </p:nvSpPr>
        <p:spPr>
          <a:xfrm>
            <a:off x="1732705" y="4099548"/>
            <a:ext cx="5876784" cy="607572"/>
          </a:xfrm>
          <a:prstGeom prst="rect">
            <a:avLst/>
          </a:prstGeom>
        </p:spPr>
        <p:txBody>
          <a:bodyPr lIns="0" tIns="0" rIns="0" b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name(s) here</a:t>
            </a:r>
          </a:p>
        </p:txBody>
      </p:sp>
      <p:sp>
        <p:nvSpPr>
          <p:cNvPr id="4" name="Text Placeholder 9">
            <a:extLst>
              <a:ext uri="{FF2B5EF4-FFF2-40B4-BE49-F238E27FC236}">
                <a16:creationId xmlns:a16="http://schemas.microsoft.com/office/drawing/2014/main" id="{20A15A9D-096D-4642-BCED-084CA3DB7794}"/>
              </a:ext>
            </a:extLst>
          </p:cNvPr>
          <p:cNvSpPr>
            <a:spLocks noGrp="1"/>
          </p:cNvSpPr>
          <p:nvPr>
            <p:ph type="body" sz="quarter" idx="11" hasCustomPrompt="1"/>
          </p:nvPr>
        </p:nvSpPr>
        <p:spPr>
          <a:xfrm>
            <a:off x="1732705" y="4945868"/>
            <a:ext cx="2902358" cy="295275"/>
          </a:xfrm>
          <a:prstGeom prst="rect">
            <a:avLst/>
          </a:prstGeom>
        </p:spPr>
        <p:txBody>
          <a:bodyPr lIns="0" tIns="0" rIns="0" bIns="0"/>
          <a:lstStyle>
            <a:lvl1pPr marL="0" indent="0">
              <a:buFontTx/>
              <a:buNone/>
              <a:defRPr sz="14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a:t>DATE</a:t>
            </a:r>
          </a:p>
        </p:txBody>
      </p:sp>
      <p:pic>
        <p:nvPicPr>
          <p:cNvPr id="5" name="Picture 4">
            <a:extLst>
              <a:ext uri="{FF2B5EF4-FFF2-40B4-BE49-F238E27FC236}">
                <a16:creationId xmlns:a16="http://schemas.microsoft.com/office/drawing/2014/main" id="{BF33A904-EC83-5743-9E0B-7E8D3EF4724E}"/>
              </a:ext>
            </a:extLst>
          </p:cNvPr>
          <p:cNvPicPr>
            <a:picLocks noChangeAspect="1"/>
          </p:cNvPicPr>
          <p:nvPr/>
        </p:nvPicPr>
        <p:blipFill rotWithShape="1">
          <a:blip r:embed="rId2"/>
          <a:srcRect l="13534" t="1686" r="76195" b="71329"/>
          <a:stretch/>
        </p:blipFill>
        <p:spPr>
          <a:xfrm>
            <a:off x="1650124" y="115614"/>
            <a:ext cx="1252234" cy="1850675"/>
          </a:xfrm>
          <a:prstGeom prst="rect">
            <a:avLst/>
          </a:prstGeom>
        </p:spPr>
      </p:pic>
      <p:pic>
        <p:nvPicPr>
          <p:cNvPr id="7" name="Picture 6">
            <a:extLst>
              <a:ext uri="{FF2B5EF4-FFF2-40B4-BE49-F238E27FC236}">
                <a16:creationId xmlns:a16="http://schemas.microsoft.com/office/drawing/2014/main" id="{67278586-14BC-D246-91E3-D3363FB09E18}"/>
              </a:ext>
            </a:extLst>
          </p:cNvPr>
          <p:cNvPicPr>
            <a:picLocks noChangeAspect="1"/>
          </p:cNvPicPr>
          <p:nvPr/>
        </p:nvPicPr>
        <p:blipFill>
          <a:blip r:embed="rId3"/>
          <a:stretch>
            <a:fillRect/>
          </a:stretch>
        </p:blipFill>
        <p:spPr>
          <a:xfrm>
            <a:off x="8577469" y="5865392"/>
            <a:ext cx="3091621" cy="595871"/>
          </a:xfrm>
          <a:prstGeom prst="rect">
            <a:avLst/>
          </a:prstGeom>
        </p:spPr>
      </p:pic>
      <p:pic>
        <p:nvPicPr>
          <p:cNvPr id="8" name="Picture 7">
            <a:extLst>
              <a:ext uri="{FF2B5EF4-FFF2-40B4-BE49-F238E27FC236}">
                <a16:creationId xmlns:a16="http://schemas.microsoft.com/office/drawing/2014/main" id="{E828457E-57CF-E648-BAF2-42E9BED8C4C8}"/>
              </a:ext>
              <a:ext uri="{C183D7F6-B498-43B3-948B-1728B52AA6E4}">
                <adec:decorative xmlns:adec="http://schemas.microsoft.com/office/drawing/2017/decorative" val="1"/>
              </a:ext>
            </a:extLst>
          </p:cNvPr>
          <p:cNvPicPr>
            <a:picLocks noChangeAspect="1"/>
          </p:cNvPicPr>
          <p:nvPr userDrawn="1"/>
        </p:nvPicPr>
        <p:blipFill rotWithShape="1">
          <a:blip r:embed="rId2"/>
          <a:srcRect l="13534" t="1686" r="76195" b="71329"/>
          <a:stretch/>
        </p:blipFill>
        <p:spPr>
          <a:xfrm>
            <a:off x="1650124" y="115614"/>
            <a:ext cx="1252234" cy="1850675"/>
          </a:xfrm>
          <a:prstGeom prst="rect">
            <a:avLst/>
          </a:prstGeom>
        </p:spPr>
      </p:pic>
      <p:pic>
        <p:nvPicPr>
          <p:cNvPr id="9" name="Picture 8" descr="UIC logo">
            <a:extLst>
              <a:ext uri="{FF2B5EF4-FFF2-40B4-BE49-F238E27FC236}">
                <a16:creationId xmlns:a16="http://schemas.microsoft.com/office/drawing/2014/main" id="{46EDB8EA-EADE-B64F-8B29-2877668CCB48}"/>
              </a:ext>
            </a:extLst>
          </p:cNvPr>
          <p:cNvPicPr>
            <a:picLocks noChangeAspect="1"/>
          </p:cNvPicPr>
          <p:nvPr userDrawn="1"/>
        </p:nvPicPr>
        <p:blipFill>
          <a:blip r:embed="rId3"/>
          <a:stretch>
            <a:fillRect/>
          </a:stretch>
        </p:blipFill>
        <p:spPr>
          <a:xfrm>
            <a:off x="8577469" y="5865392"/>
            <a:ext cx="3091621" cy="595871"/>
          </a:xfrm>
          <a:prstGeom prst="rect">
            <a:avLst/>
          </a:prstGeom>
        </p:spPr>
      </p:pic>
    </p:spTree>
    <p:extLst>
      <p:ext uri="{BB962C8B-B14F-4D97-AF65-F5344CB8AC3E}">
        <p14:creationId xmlns:p14="http://schemas.microsoft.com/office/powerpoint/2010/main" val="220405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E95BB1C-7367-174E-86AC-B5EAD9C7E3E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2" name="Text Placeholder 2" descr="if picture or chart you must type your ADA compliant description here.">
            <a:extLst>
              <a:ext uri="{FF2B5EF4-FFF2-40B4-BE49-F238E27FC236}">
                <a16:creationId xmlns:a16="http://schemas.microsoft.com/office/drawing/2014/main" id="{13923FF0-91A2-FC4E-B343-37CB42E6761F}"/>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0948324"/>
      </p:ext>
    </p:extLst>
  </p:cSld>
  <p:clrMapOvr>
    <a:masterClrMapping/>
  </p:clrMapOvr>
  <p:extLst>
    <p:ext uri="{DCECCB84-F9BA-43D5-87BE-67443E8EF086}">
      <p15:sldGuideLst xmlns:p15="http://schemas.microsoft.com/office/powerpoint/2012/main">
        <p15:guide id="3" orient="horz" pos="264">
          <p15:clr>
            <a:srgbClr val="FBAE40"/>
          </p15:clr>
        </p15:guide>
        <p15:guide id="4"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8F257AB-AF45-934E-BFF1-AE4DC3D9D764}"/>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5" name="Text Placeholder 2" descr="if picture or chart you must type your ADA compliant description here.">
            <a:extLst>
              <a:ext uri="{FF2B5EF4-FFF2-40B4-BE49-F238E27FC236}">
                <a16:creationId xmlns:a16="http://schemas.microsoft.com/office/drawing/2014/main" id="{4F372C3B-4935-CC40-AD8B-F5A0EA68A95A}"/>
              </a:ext>
            </a:extLst>
          </p:cNvPr>
          <p:cNvSpPr>
            <a:spLocks noGrp="1"/>
          </p:cNvSpPr>
          <p:nvPr>
            <p:ph idx="1"/>
          </p:nvPr>
        </p:nvSpPr>
        <p:spPr>
          <a:xfrm>
            <a:off x="5715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17" name="Text Placeholder 2" descr="if picture or chart you must type your ADA compliant description here.">
            <a:extLst>
              <a:ext uri="{FF2B5EF4-FFF2-40B4-BE49-F238E27FC236}">
                <a16:creationId xmlns:a16="http://schemas.microsoft.com/office/drawing/2014/main" id="{9959763C-470E-8D47-8354-F06F0B2376C3}"/>
              </a:ext>
            </a:extLst>
          </p:cNvPr>
          <p:cNvSpPr>
            <a:spLocks noGrp="1"/>
          </p:cNvSpPr>
          <p:nvPr>
            <p:ph idx="10"/>
          </p:nvPr>
        </p:nvSpPr>
        <p:spPr>
          <a:xfrm>
            <a:off x="6388100" y="1437126"/>
            <a:ext cx="52578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0779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F6C8-2EBB-C945-9D96-59D1AC7D5F51}"/>
              </a:ext>
            </a:extLst>
          </p:cNvPr>
          <p:cNvSpPr>
            <a:spLocks noGrp="1"/>
          </p:cNvSpPr>
          <p:nvPr>
            <p:ph type="title"/>
          </p:nvPr>
        </p:nvSpPr>
        <p:spPr/>
        <p:txBody>
          <a:bodyPr/>
          <a:lstStyle/>
          <a:p>
            <a:r>
              <a:rPr lang="en-US"/>
              <a:t>Click to edit Master title style</a:t>
            </a:r>
          </a:p>
        </p:txBody>
      </p:sp>
      <p:sp>
        <p:nvSpPr>
          <p:cNvPr id="3" name="Text Placeholder 2" descr="if picture or chart you must type your ADA compliant description here.">
            <a:extLst>
              <a:ext uri="{FF2B5EF4-FFF2-40B4-BE49-F238E27FC236}">
                <a16:creationId xmlns:a16="http://schemas.microsoft.com/office/drawing/2014/main" id="{CBEFCDC9-0012-9940-B483-68070FCFA483}"/>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353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D562A-841F-164A-BD9C-341DA56A807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093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670E8F9-5D9E-104F-82AD-62803F277A1F}"/>
              </a:ext>
            </a:extLst>
          </p:cNvPr>
          <p:cNvCxnSpPr/>
          <p:nvPr/>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
        <p:nvSpPr>
          <p:cNvPr id="7" name="Text Placeholder 9">
            <a:extLst>
              <a:ext uri="{FF2B5EF4-FFF2-40B4-BE49-F238E27FC236}">
                <a16:creationId xmlns:a16="http://schemas.microsoft.com/office/drawing/2014/main" id="{4152CFAA-0912-6041-857E-9E2DB17FF3E5}"/>
              </a:ext>
            </a:extLst>
          </p:cNvPr>
          <p:cNvSpPr>
            <a:spLocks noGrp="1"/>
          </p:cNvSpPr>
          <p:nvPr>
            <p:ph type="body" sz="quarter" idx="12" hasCustomPrompt="1"/>
          </p:nvPr>
        </p:nvSpPr>
        <p:spPr>
          <a:xfrm>
            <a:off x="6926811" y="1439648"/>
            <a:ext cx="4350773" cy="1228725"/>
          </a:xfrm>
          <a:prstGeom prst="rect">
            <a:avLst/>
          </a:prstGeom>
        </p:spPr>
        <p:txBody>
          <a:bodyPr>
            <a:normAutofit/>
          </a:bodyPr>
          <a:lstStyle>
            <a:lvl1pPr>
              <a:defRPr sz="3600" b="1">
                <a:solidFill>
                  <a:srgbClr val="001E62"/>
                </a:solidFill>
              </a:defRPr>
            </a:lvl1pPr>
          </a:lstStyle>
          <a:p>
            <a:pPr lvl="0"/>
            <a:r>
              <a:rPr lang="en-US"/>
              <a:t>Headline goes here and here</a:t>
            </a:r>
          </a:p>
        </p:txBody>
      </p:sp>
      <p:sp>
        <p:nvSpPr>
          <p:cNvPr id="8" name="Content Placeholder 11" descr="if picture or chart you must type your ADA compliant description here.">
            <a:extLst>
              <a:ext uri="{FF2B5EF4-FFF2-40B4-BE49-F238E27FC236}">
                <a16:creationId xmlns:a16="http://schemas.microsoft.com/office/drawing/2014/main" id="{4534FDD0-98EB-0E4B-BA13-8EFEC697F5A6}"/>
              </a:ext>
            </a:extLst>
          </p:cNvPr>
          <p:cNvSpPr>
            <a:spLocks noGrp="1"/>
          </p:cNvSpPr>
          <p:nvPr>
            <p:ph sz="quarter" idx="13"/>
          </p:nvPr>
        </p:nvSpPr>
        <p:spPr>
          <a:xfrm>
            <a:off x="6926262" y="2759720"/>
            <a:ext cx="4351333" cy="291147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p:txBody>
      </p:sp>
      <p:sp>
        <p:nvSpPr>
          <p:cNvPr id="11" name="Picture Placeholder 4" descr=" you must type your ADA compliant description here.">
            <a:extLst>
              <a:ext uri="{FF2B5EF4-FFF2-40B4-BE49-F238E27FC236}">
                <a16:creationId xmlns:a16="http://schemas.microsoft.com/office/drawing/2014/main" id="{2AE6B37B-7A9E-AC4A-8603-521DF936A0CE}"/>
              </a:ext>
            </a:extLst>
          </p:cNvPr>
          <p:cNvSpPr>
            <a:spLocks noGrp="1"/>
          </p:cNvSpPr>
          <p:nvPr>
            <p:ph type="pic" sz="quarter" idx="10"/>
          </p:nvPr>
        </p:nvSpPr>
        <p:spPr>
          <a:xfrm>
            <a:off x="571500" y="996585"/>
            <a:ext cx="4838700" cy="4864830"/>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cxnSp>
        <p:nvCxnSpPr>
          <p:cNvPr id="9" name="Straight Connector 8">
            <a:extLst>
              <a:ext uri="{FF2B5EF4-FFF2-40B4-BE49-F238E27FC236}">
                <a16:creationId xmlns:a16="http://schemas.microsoft.com/office/drawing/2014/main" id="{E503B19A-E5F1-7849-87E8-BC837A98B735}"/>
              </a:ext>
            </a:extLst>
          </p:cNvPr>
          <p:cNvCxnSpPr/>
          <p:nvPr userDrawn="1"/>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7483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8475C8-B220-2F40-8250-A8DABF108741}"/>
              </a:ext>
              <a:ext uri="{C183D7F6-B498-43B3-948B-1728B52AA6E4}">
                <adec:decorative xmlns:adec="http://schemas.microsoft.com/office/drawing/2017/decorative" val="1"/>
              </a:ext>
            </a:extLst>
          </p:cNvPr>
          <p:cNvPicPr>
            <a:picLocks noChangeAspect="1"/>
          </p:cNvPicPr>
          <p:nvPr/>
        </p:nvPicPr>
        <p:blipFill rotWithShape="1">
          <a:blip r:embed="rId2"/>
          <a:srcRect t="-2" r="80192" b="1"/>
          <a:stretch/>
        </p:blipFill>
        <p:spPr>
          <a:xfrm>
            <a:off x="0" y="1"/>
            <a:ext cx="2414954" cy="6857999"/>
          </a:xfrm>
          <a:prstGeom prst="rect">
            <a:avLst/>
          </a:prstGeom>
        </p:spPr>
      </p:pic>
      <p:sp>
        <p:nvSpPr>
          <p:cNvPr id="3" name="Rectangle 2">
            <a:extLst>
              <a:ext uri="{FF2B5EF4-FFF2-40B4-BE49-F238E27FC236}">
                <a16:creationId xmlns:a16="http://schemas.microsoft.com/office/drawing/2014/main" id="{DCE3E459-9CC3-0140-8DAD-816081458959}"/>
              </a:ext>
            </a:extLst>
          </p:cNvPr>
          <p:cNvSpPr/>
          <p:nvPr userDrawn="1"/>
        </p:nvSpPr>
        <p:spPr>
          <a:xfrm>
            <a:off x="196645" y="6439768"/>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7" name="TextBox 6">
            <a:extLst>
              <a:ext uri="{FF2B5EF4-FFF2-40B4-BE49-F238E27FC236}">
                <a16:creationId xmlns:a16="http://schemas.microsoft.com/office/drawing/2014/main" id="{E0F14035-00BE-DA4B-8DEA-5CF7088969E9}"/>
              </a:ext>
            </a:extLst>
          </p:cNvPr>
          <p:cNvSpPr txBox="1"/>
          <p:nvPr userDrawn="1"/>
        </p:nvSpPr>
        <p:spPr>
          <a:xfrm>
            <a:off x="157317" y="6409911"/>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EDD3743E-57E4-804E-B8B7-FE965FD0802B}"/>
              </a:ext>
            </a:extLst>
          </p:cNvPr>
          <p:cNvSpPr>
            <a:spLocks noGrp="1"/>
          </p:cNvSpPr>
          <p:nvPr>
            <p:ph type="body" sz="quarter" idx="12" hasCustomPrompt="1"/>
          </p:nvPr>
        </p:nvSpPr>
        <p:spPr>
          <a:xfrm>
            <a:off x="5637229" y="1439648"/>
            <a:ext cx="5948313" cy="1228725"/>
          </a:xfrm>
          <a:prstGeom prst="rect">
            <a:avLst/>
          </a:prstGeom>
        </p:spPr>
        <p:txBody>
          <a:bodyPr>
            <a:normAutofit/>
          </a:bodyPr>
          <a:lstStyle>
            <a:lvl1pPr>
              <a:defRPr sz="3600" b="1">
                <a:solidFill>
                  <a:srgbClr val="001E62"/>
                </a:solidFill>
              </a:defRPr>
            </a:lvl1pPr>
          </a:lstStyle>
          <a:p>
            <a:pPr lvl="0"/>
            <a:r>
              <a:rPr lang="en-US"/>
              <a:t>Headline goes here and here</a:t>
            </a:r>
          </a:p>
        </p:txBody>
      </p:sp>
      <p:sp>
        <p:nvSpPr>
          <p:cNvPr id="11" name="Content Placeholder 11" descr="if picture or chart you must type your ADA compliant description here.">
            <a:extLst>
              <a:ext uri="{FF2B5EF4-FFF2-40B4-BE49-F238E27FC236}">
                <a16:creationId xmlns:a16="http://schemas.microsoft.com/office/drawing/2014/main" id="{8CD0619C-95A7-664C-8775-F34BF89EE6A4}"/>
              </a:ext>
            </a:extLst>
          </p:cNvPr>
          <p:cNvSpPr>
            <a:spLocks noGrp="1"/>
          </p:cNvSpPr>
          <p:nvPr>
            <p:ph sz="quarter" idx="13"/>
          </p:nvPr>
        </p:nvSpPr>
        <p:spPr>
          <a:xfrm>
            <a:off x="5637230" y="2759720"/>
            <a:ext cx="5948312" cy="3169740"/>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8" name="Picture Placeholder 9" descr="you must type your ADA compliant description here.">
            <a:extLst>
              <a:ext uri="{FF2B5EF4-FFF2-40B4-BE49-F238E27FC236}">
                <a16:creationId xmlns:a16="http://schemas.microsoft.com/office/drawing/2014/main" id="{F74CC7FA-159A-A245-AC24-50F9BEA24315}"/>
              </a:ext>
            </a:extLst>
          </p:cNvPr>
          <p:cNvSpPr>
            <a:spLocks noGrp="1"/>
          </p:cNvSpPr>
          <p:nvPr>
            <p:ph type="pic" sz="quarter" idx="11"/>
          </p:nvPr>
        </p:nvSpPr>
        <p:spPr>
          <a:xfrm>
            <a:off x="839435" y="1439648"/>
            <a:ext cx="3859565" cy="3970552"/>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pattFill prst="pct20">
            <a:fgClr>
              <a:schemeClr val="accent1"/>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spTree>
    <p:extLst>
      <p:ext uri="{BB962C8B-B14F-4D97-AF65-F5344CB8AC3E}">
        <p14:creationId xmlns:p14="http://schemas.microsoft.com/office/powerpoint/2010/main" val="315423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18E8F-10A9-6445-A422-50AED2FB7719}"/>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DBB5935-E507-3B44-AD51-1D3B1F0405E1}"/>
              </a:ext>
            </a:extLst>
          </p:cNvPr>
          <p:cNvPicPr>
            <a:picLocks noChangeAspect="1"/>
          </p:cNvPicPr>
          <p:nvPr/>
        </p:nvPicPr>
        <p:blipFill>
          <a:blip r:embed="rId29"/>
          <a:stretch>
            <a:fillRect/>
          </a:stretch>
        </p:blipFill>
        <p:spPr>
          <a:xfrm>
            <a:off x="11462017" y="6126480"/>
            <a:ext cx="604558" cy="589280"/>
          </a:xfrm>
          <a:prstGeom prst="rect">
            <a:avLst/>
          </a:prstGeom>
        </p:spPr>
      </p:pic>
      <p:sp>
        <p:nvSpPr>
          <p:cNvPr id="9" name="Title Placeholder 1">
            <a:extLst>
              <a:ext uri="{FF2B5EF4-FFF2-40B4-BE49-F238E27FC236}">
                <a16:creationId xmlns:a16="http://schemas.microsoft.com/office/drawing/2014/main" id="{DBA86899-E688-504E-A570-178B715EA3C8}"/>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a:t>Slide Title</a:t>
            </a:r>
          </a:p>
        </p:txBody>
      </p:sp>
      <p:sp>
        <p:nvSpPr>
          <p:cNvPr id="10" name="Text Placeholder 2">
            <a:extLst>
              <a:ext uri="{FF2B5EF4-FFF2-40B4-BE49-F238E27FC236}">
                <a16:creationId xmlns:a16="http://schemas.microsoft.com/office/drawing/2014/main" id="{005117A9-42CA-BD41-9D8D-547D5CDB2A2B}"/>
              </a:ext>
            </a:extLst>
          </p:cNvPr>
          <p:cNvSpPr>
            <a:spLocks noGrp="1"/>
          </p:cNvSpPr>
          <p:nvPr>
            <p:ph type="body" idx="1"/>
          </p:nvPr>
        </p:nvSpPr>
        <p:spPr>
          <a:xfrm>
            <a:off x="571500" y="1437126"/>
            <a:ext cx="11049000" cy="449070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8" name="Picture 7" descr="red UIC circle mark">
            <a:extLst>
              <a:ext uri="{FF2B5EF4-FFF2-40B4-BE49-F238E27FC236}">
                <a16:creationId xmlns:a16="http://schemas.microsoft.com/office/drawing/2014/main" id="{51353ED9-6758-5C4A-B0DC-BD4F58B26932}"/>
              </a:ext>
            </a:extLst>
          </p:cNvPr>
          <p:cNvPicPr>
            <a:picLocks noChangeAspect="1"/>
          </p:cNvPicPr>
          <p:nvPr userDrawn="1"/>
        </p:nvPicPr>
        <p:blipFill>
          <a:blip r:embed="rId29"/>
          <a:stretch>
            <a:fillRect/>
          </a:stretch>
        </p:blipFill>
        <p:spPr>
          <a:xfrm>
            <a:off x="11462017" y="6126480"/>
            <a:ext cx="604558" cy="589280"/>
          </a:xfrm>
          <a:prstGeom prst="rect">
            <a:avLst/>
          </a:prstGeom>
        </p:spPr>
      </p:pic>
      <p:sp>
        <p:nvSpPr>
          <p:cNvPr id="2" name="Footer Placeholder 1">
            <a:extLst>
              <a:ext uri="{FF2B5EF4-FFF2-40B4-BE49-F238E27FC236}">
                <a16:creationId xmlns:a16="http://schemas.microsoft.com/office/drawing/2014/main" id="{C7EA0ADE-DED0-334D-AE1C-0EBE7C7C1CF1}"/>
              </a:ext>
            </a:extLst>
          </p:cNvPr>
          <p:cNvSpPr>
            <a:spLocks noGrp="1"/>
          </p:cNvSpPr>
          <p:nvPr>
            <p:ph type="ftr" sz="quarter" idx="3"/>
          </p:nvPr>
        </p:nvSpPr>
        <p:spPr>
          <a:xfrm>
            <a:off x="571499" y="6419410"/>
            <a:ext cx="41148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Department of Computer Science – Ahmedur Rahman Shovon</a:t>
            </a:r>
          </a:p>
        </p:txBody>
      </p:sp>
    </p:spTree>
    <p:extLst>
      <p:ext uri="{BB962C8B-B14F-4D97-AF65-F5344CB8AC3E}">
        <p14:creationId xmlns:p14="http://schemas.microsoft.com/office/powerpoint/2010/main" val="23051791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21" r:id="rId6"/>
    <p:sldLayoutId id="214748371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6" r:id="rId16"/>
    <p:sldLayoutId id="2147483718" r:id="rId17"/>
    <p:sldLayoutId id="2147483719" r:id="rId18"/>
    <p:sldLayoutId id="2147483720" r:id="rId19"/>
    <p:sldLayoutId id="2147483722" r:id="rId20"/>
    <p:sldLayoutId id="2147483724" r:id="rId21"/>
    <p:sldLayoutId id="2147483725" r:id="rId22"/>
    <p:sldLayoutId id="2147483726" r:id="rId23"/>
    <p:sldLayoutId id="2147483729" r:id="rId24"/>
    <p:sldLayoutId id="2147483731" r:id="rId25"/>
    <p:sldLayoutId id="2147483732" r:id="rId26"/>
    <p:sldLayoutId id="2147483733" r:id="rId27"/>
  </p:sldLayoutIdLst>
  <p:hf hdr="0" ftr="0" dt="0"/>
  <p:txStyles>
    <p:title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0"/>
        </a:spcBef>
        <a:buFontTx/>
        <a:buNone/>
        <a:defRPr sz="2000" b="0" i="0" kern="1200">
          <a:solidFill>
            <a:schemeClr val="tx1"/>
          </a:solidFill>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4">
          <p15:clr>
            <a:srgbClr val="F26B43"/>
          </p15:clr>
        </p15:guide>
        <p15:guide id="4" pos="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1.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81.xml"/><Relationship Id="rId2" Type="http://schemas.openxmlformats.org/officeDocument/2006/relationships/diagramData" Target="../diagrams/data81.xml"/><Relationship Id="rId1" Type="http://schemas.openxmlformats.org/officeDocument/2006/relationships/slideLayout" Target="../slideLayouts/slideLayout21.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1.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oneapi-sycl-hackathon.devpost.com/" TargetMode="External"/><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1.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27.svg"/><Relationship Id="rId7" Type="http://schemas.openxmlformats.org/officeDocument/2006/relationships/diagramColors" Target="../diagrams/colors11.xml"/><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1.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1.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hyperlink" Target="https://www.salesforce.com/products/platform/best-practices/declarative-programming-vs-imperative-programmin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8.png"/><Relationship Id="rId7" Type="http://schemas.openxmlformats.org/officeDocument/2006/relationships/diagramQuickStyle" Target="../diagrams/quickStyle19.xml"/><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29.png"/><Relationship Id="rId9" Type="http://schemas.microsoft.com/office/2007/relationships/diagramDrawing" Target="../diagrams/drawing1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1.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alesforce.com/products/platform/best-practices/declarative-programming-vs-imperative-programming/" TargetMode="Externa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1.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1.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30.png"/><Relationship Id="rId2" Type="http://schemas.openxmlformats.org/officeDocument/2006/relationships/diagramData" Target="../diagrams/data26.xml"/><Relationship Id="rId1" Type="http://schemas.openxmlformats.org/officeDocument/2006/relationships/slideLayout" Target="../slideLayouts/slideLayout21.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30.png"/><Relationship Id="rId2" Type="http://schemas.openxmlformats.org/officeDocument/2006/relationships/diagramData" Target="../diagrams/data27.xml"/><Relationship Id="rId1" Type="http://schemas.openxmlformats.org/officeDocument/2006/relationships/slideLayout" Target="../slideLayouts/slideLayout2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30.png"/><Relationship Id="rId2" Type="http://schemas.openxmlformats.org/officeDocument/2006/relationships/diagramData" Target="../diagrams/data28.xml"/><Relationship Id="rId1" Type="http://schemas.openxmlformats.org/officeDocument/2006/relationships/slideLayout" Target="../slideLayouts/slideLayout21.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30.png"/><Relationship Id="rId2" Type="http://schemas.openxmlformats.org/officeDocument/2006/relationships/diagramData" Target="../diagrams/data29.xml"/><Relationship Id="rId1" Type="http://schemas.openxmlformats.org/officeDocument/2006/relationships/slideLayout" Target="../slideLayouts/slideLayout2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1.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3.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1.png"/><Relationship Id="rId7" Type="http://schemas.openxmlformats.org/officeDocument/2006/relationships/diagramColors" Target="../diagrams/colors31.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7.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6.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2.png"/><Relationship Id="rId7" Type="http://schemas.openxmlformats.org/officeDocument/2006/relationships/diagramColors" Target="../diagrams/colors3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image" Target="../media/image33.png"/><Relationship Id="rId7" Type="http://schemas.openxmlformats.org/officeDocument/2006/relationships/diagramQuickStyle" Target="../diagrams/quickStyle34.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image" Target="../media/image34.png"/><Relationship Id="rId9" Type="http://schemas.microsoft.com/office/2007/relationships/diagramDrawing" Target="../diagrams/drawing34.xml"/></Relationships>
</file>

<file path=ppt/slides/_rels/slide48.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5.png"/><Relationship Id="rId7" Type="http://schemas.openxmlformats.org/officeDocument/2006/relationships/diagramColors" Target="../diagrams/colors35.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36.jpeg"/><Relationship Id="rId1" Type="http://schemas.openxmlformats.org/officeDocument/2006/relationships/slideLayout" Target="../slideLayouts/slideLayout4.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6.png"/><Relationship Id="rId7" Type="http://schemas.openxmlformats.org/officeDocument/2006/relationships/diagramQuickStyle" Target="../diagrams/quickStyle1.xm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52.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hyperlink" Target="https://rapids.ai/" TargetMode="External"/><Relationship Id="rId7" Type="http://schemas.openxmlformats.org/officeDocument/2006/relationships/diagramColors" Target="../diagrams/colors39.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1.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7.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4.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4.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4.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4.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4.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65.xml.rels><?xml version="1.0" encoding="UTF-8" standalone="yes"?>
<Relationships xmlns="http://schemas.openxmlformats.org/package/2006/relationships"><Relationship Id="rId8" Type="http://schemas.openxmlformats.org/officeDocument/2006/relationships/diagramLayout" Target="../diagrams/layout54.xml"/><Relationship Id="rId3" Type="http://schemas.openxmlformats.org/officeDocument/2006/relationships/diagramLayout" Target="../diagrams/layout53.xml"/><Relationship Id="rId7" Type="http://schemas.openxmlformats.org/officeDocument/2006/relationships/diagramData" Target="../diagrams/data54.xml"/><Relationship Id="rId2" Type="http://schemas.openxmlformats.org/officeDocument/2006/relationships/diagramData" Target="../diagrams/data53.xml"/><Relationship Id="rId1" Type="http://schemas.openxmlformats.org/officeDocument/2006/relationships/slideLayout" Target="../slideLayouts/slideLayout4.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4.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67.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39.png"/><Relationship Id="rId7" Type="http://schemas.openxmlformats.org/officeDocument/2006/relationships/diagramColors" Target="../diagrams/colors5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9.xml.rels><?xml version="1.0" encoding="UTF-8" standalone="yes"?>
<Relationships xmlns="http://schemas.openxmlformats.org/package/2006/relationships"><Relationship Id="rId8" Type="http://schemas.openxmlformats.org/officeDocument/2006/relationships/diagramData" Target="../diagrams/data59.xml"/><Relationship Id="rId3" Type="http://schemas.openxmlformats.org/officeDocument/2006/relationships/diagramData" Target="../diagrams/data58.xml"/><Relationship Id="rId7" Type="http://schemas.microsoft.com/office/2007/relationships/diagramDrawing" Target="../diagrams/drawing58.xml"/><Relationship Id="rId12" Type="http://schemas.microsoft.com/office/2007/relationships/diagramDrawing" Target="../diagrams/drawing59.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Colors" Target="../diagrams/colors58.xml"/><Relationship Id="rId11" Type="http://schemas.openxmlformats.org/officeDocument/2006/relationships/diagramColors" Target="../diagrams/colors59.xml"/><Relationship Id="rId5" Type="http://schemas.openxmlformats.org/officeDocument/2006/relationships/diagramQuickStyle" Target="../diagrams/quickStyle58.xml"/><Relationship Id="rId10" Type="http://schemas.openxmlformats.org/officeDocument/2006/relationships/diagramQuickStyle" Target="../diagrams/quickStyle59.xml"/><Relationship Id="rId4" Type="http://schemas.openxmlformats.org/officeDocument/2006/relationships/diagramLayout" Target="../diagrams/layout58.xml"/><Relationship Id="rId9" Type="http://schemas.openxmlformats.org/officeDocument/2006/relationships/diagramLayout" Target="../diagrams/layout59.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9.png"/><Relationship Id="rId7" Type="http://schemas.openxmlformats.org/officeDocument/2006/relationships/diagramQuickStyle" Target="../diagrams/quickStyle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liquidweb.com/blog/gpu-vs-cpu/" TargetMode="External"/><Relationship Id="rId9" Type="http://schemas.microsoft.com/office/2007/relationships/diagramDrawing" Target="../diagrams/drawing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61.xml"/><Relationship Id="rId3" Type="http://schemas.openxmlformats.org/officeDocument/2006/relationships/diagramLayout" Target="../diagrams/layout60.xml"/><Relationship Id="rId7" Type="http://schemas.openxmlformats.org/officeDocument/2006/relationships/diagramData" Target="../diagrams/data61.xml"/><Relationship Id="rId2" Type="http://schemas.openxmlformats.org/officeDocument/2006/relationships/diagramData" Target="../diagrams/data60.xml"/><Relationship Id="rId1" Type="http://schemas.openxmlformats.org/officeDocument/2006/relationships/slideLayout" Target="../slideLayouts/slideLayout21.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s>
</file>

<file path=ppt/slides/_rels/slide72.xml.rels><?xml version="1.0" encoding="UTF-8" standalone="yes"?>
<Relationships xmlns="http://schemas.openxmlformats.org/package/2006/relationships"><Relationship Id="rId8" Type="http://schemas.openxmlformats.org/officeDocument/2006/relationships/diagramLayout" Target="../diagrams/layout63.xml"/><Relationship Id="rId3" Type="http://schemas.openxmlformats.org/officeDocument/2006/relationships/diagramLayout" Target="../diagrams/layout62.xml"/><Relationship Id="rId7" Type="http://schemas.openxmlformats.org/officeDocument/2006/relationships/diagramData" Target="../diagrams/data63.xml"/><Relationship Id="rId2" Type="http://schemas.openxmlformats.org/officeDocument/2006/relationships/diagramData" Target="../diagrams/data62.xml"/><Relationship Id="rId1" Type="http://schemas.openxmlformats.org/officeDocument/2006/relationships/slideLayout" Target="../slideLayouts/slideLayout21.xml"/><Relationship Id="rId6" Type="http://schemas.microsoft.com/office/2007/relationships/diagramDrawing" Target="../diagrams/drawing62.xml"/><Relationship Id="rId11" Type="http://schemas.microsoft.com/office/2007/relationships/diagramDrawing" Target="../diagrams/drawing63.xml"/><Relationship Id="rId5" Type="http://schemas.openxmlformats.org/officeDocument/2006/relationships/diagramColors" Target="../diagrams/colors62.xml"/><Relationship Id="rId10" Type="http://schemas.openxmlformats.org/officeDocument/2006/relationships/diagramColors" Target="../diagrams/colors63.xml"/><Relationship Id="rId4" Type="http://schemas.openxmlformats.org/officeDocument/2006/relationships/diagramQuickStyle" Target="../diagrams/quickStyle62.xml"/><Relationship Id="rId9" Type="http://schemas.openxmlformats.org/officeDocument/2006/relationships/diagramQuickStyle" Target="../diagrams/quickStyl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1.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8" Type="http://schemas.openxmlformats.org/officeDocument/2006/relationships/diagramLayout" Target="../diagrams/layout66.xml"/><Relationship Id="rId3" Type="http://schemas.openxmlformats.org/officeDocument/2006/relationships/diagramLayout" Target="../diagrams/layout65.xml"/><Relationship Id="rId7" Type="http://schemas.openxmlformats.org/officeDocument/2006/relationships/diagramData" Target="../diagrams/data66.xml"/><Relationship Id="rId2" Type="http://schemas.openxmlformats.org/officeDocument/2006/relationships/diagramData" Target="../diagrams/data65.xml"/><Relationship Id="rId1" Type="http://schemas.openxmlformats.org/officeDocument/2006/relationships/slideLayout" Target="../slideLayouts/slideLayout21.xml"/><Relationship Id="rId6" Type="http://schemas.microsoft.com/office/2007/relationships/diagramDrawing" Target="../diagrams/drawing65.xml"/><Relationship Id="rId11" Type="http://schemas.microsoft.com/office/2007/relationships/diagramDrawing" Target="../diagrams/drawing66.xml"/><Relationship Id="rId5" Type="http://schemas.openxmlformats.org/officeDocument/2006/relationships/diagramColors" Target="../diagrams/colors65.xml"/><Relationship Id="rId10" Type="http://schemas.openxmlformats.org/officeDocument/2006/relationships/diagramColors" Target="../diagrams/colors66.xml"/><Relationship Id="rId4" Type="http://schemas.openxmlformats.org/officeDocument/2006/relationships/diagramQuickStyle" Target="../diagrams/quickStyle65.xml"/><Relationship Id="rId9" Type="http://schemas.openxmlformats.org/officeDocument/2006/relationships/diagramQuickStyle" Target="../diagrams/quickStyl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1.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1.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yongjin-shin.github.io/programming/CPU-Core-Processor-Process-Thread/" TargetMode="Externa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89.xml.rels><?xml version="1.0" encoding="UTF-8" standalone="yes"?>
<Relationships xmlns="http://schemas.openxmlformats.org/package/2006/relationships"><Relationship Id="rId8" Type="http://schemas.openxmlformats.org/officeDocument/2006/relationships/diagramLayout" Target="../diagrams/layout72.xml"/><Relationship Id="rId3" Type="http://schemas.openxmlformats.org/officeDocument/2006/relationships/diagramLayout" Target="../diagrams/layout71.xml"/><Relationship Id="rId7" Type="http://schemas.openxmlformats.org/officeDocument/2006/relationships/diagramData" Target="../diagrams/data72.xml"/><Relationship Id="rId2" Type="http://schemas.openxmlformats.org/officeDocument/2006/relationships/diagramData" Target="../diagrams/data71.xml"/><Relationship Id="rId1" Type="http://schemas.openxmlformats.org/officeDocument/2006/relationships/slideLayout" Target="../slideLayouts/slideLayout4.xml"/><Relationship Id="rId6" Type="http://schemas.microsoft.com/office/2007/relationships/diagramDrawing" Target="../diagrams/drawing71.xml"/><Relationship Id="rId11" Type="http://schemas.microsoft.com/office/2007/relationships/diagramDrawing" Target="../diagrams/drawing72.xml"/><Relationship Id="rId5" Type="http://schemas.openxmlformats.org/officeDocument/2006/relationships/diagramColors" Target="../diagrams/colors71.xml"/><Relationship Id="rId10" Type="http://schemas.openxmlformats.org/officeDocument/2006/relationships/diagramColors" Target="../diagrams/colors72.xml"/><Relationship Id="rId4" Type="http://schemas.openxmlformats.org/officeDocument/2006/relationships/diagramQuickStyle" Target="../diagrams/quickStyle71.xml"/><Relationship Id="rId9" Type="http://schemas.openxmlformats.org/officeDocument/2006/relationships/diagramQuickStyle" Target="../diagrams/quickStyle7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0.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4.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4.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4.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4.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4.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4.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79.xml"/><Relationship Id="rId2" Type="http://schemas.openxmlformats.org/officeDocument/2006/relationships/diagramData" Target="../diagrams/data79.xml"/><Relationship Id="rId1" Type="http://schemas.openxmlformats.org/officeDocument/2006/relationships/slideLayout" Target="../slideLayouts/slideLayout4.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D8CEBF6-E272-40D5-F419-32F6266EE06F}"/>
              </a:ext>
            </a:extLst>
          </p:cNvPr>
          <p:cNvPicPr>
            <a:picLocks noGrp="1" noChangeAspect="1"/>
          </p:cNvPicPr>
          <p:nvPr>
            <p:ph type="pic" sz="quarter" idx="12"/>
          </p:nvPr>
        </p:nvPicPr>
        <p:blipFill>
          <a:blip r:embed="rId2"/>
          <a:srcRect l="24435" r="24435"/>
          <a:stretch/>
        </p:blipFill>
        <p:spPr>
          <a:xfrm>
            <a:off x="-803275" y="0"/>
            <a:ext cx="6248908" cy="6874625"/>
          </a:xfrm>
        </p:spPr>
      </p:pic>
      <p:sp>
        <p:nvSpPr>
          <p:cNvPr id="3" name="Title 2">
            <a:extLst>
              <a:ext uri="{FF2B5EF4-FFF2-40B4-BE49-F238E27FC236}">
                <a16:creationId xmlns:a16="http://schemas.microsoft.com/office/drawing/2014/main" id="{265CAB02-2979-F743-BCBE-6123B624788C}"/>
              </a:ext>
            </a:extLst>
          </p:cNvPr>
          <p:cNvSpPr>
            <a:spLocks noGrp="1"/>
          </p:cNvSpPr>
          <p:nvPr>
            <p:ph type="ctrTitle"/>
          </p:nvPr>
        </p:nvSpPr>
        <p:spPr>
          <a:xfrm>
            <a:off x="6095239" y="1179268"/>
            <a:ext cx="4920343" cy="1655763"/>
          </a:xfrm>
        </p:spPr>
        <p:txBody>
          <a:bodyPr>
            <a:normAutofit fontScale="90000"/>
          </a:bodyPr>
          <a:lstStyle/>
          <a:p>
            <a:r>
              <a:rPr lang="en-US" b="0">
                <a:latin typeface="Arial"/>
                <a:cs typeface="Arial"/>
              </a:rPr>
              <a:t>Declarative Analytics on Heterogeneous </a:t>
            </a:r>
            <a:r>
              <a:rPr lang="en-US" b="0" err="1">
                <a:latin typeface="Arial"/>
                <a:cs typeface="Arial"/>
              </a:rPr>
              <a:t>Exascale</a:t>
            </a:r>
            <a:br>
              <a:rPr lang="en-US" b="0">
                <a:latin typeface="Arial"/>
                <a:cs typeface="Arial"/>
              </a:rPr>
            </a:br>
            <a:r>
              <a:rPr lang="en-US" b="0">
                <a:latin typeface="Arial"/>
                <a:cs typeface="Arial"/>
              </a:rPr>
              <a:t>Systems</a:t>
            </a:r>
          </a:p>
        </p:txBody>
      </p:sp>
      <p:sp>
        <p:nvSpPr>
          <p:cNvPr id="4" name="Subtitle 3">
            <a:extLst>
              <a:ext uri="{FF2B5EF4-FFF2-40B4-BE49-F238E27FC236}">
                <a16:creationId xmlns:a16="http://schemas.microsoft.com/office/drawing/2014/main" id="{47C3D5BC-402D-A04F-BB9A-D625ED16760C}"/>
              </a:ext>
            </a:extLst>
          </p:cNvPr>
          <p:cNvSpPr>
            <a:spLocks noGrp="1"/>
          </p:cNvSpPr>
          <p:nvPr>
            <p:ph type="subTitle" idx="1"/>
          </p:nvPr>
        </p:nvSpPr>
        <p:spPr>
          <a:xfrm>
            <a:off x="6095239" y="2691442"/>
            <a:ext cx="4920344" cy="2475781"/>
          </a:xfrm>
        </p:spPr>
        <p:txBody>
          <a:bodyPr vert="horz" lIns="0" tIns="0" rIns="0" bIns="0" rtlCol="0" anchor="t">
            <a:normAutofit fontScale="92500" lnSpcReduction="10000"/>
          </a:bodyPr>
          <a:lstStyle/>
          <a:p>
            <a:r>
              <a:rPr lang="en-US">
                <a:latin typeface="Arial"/>
                <a:cs typeface="Arial"/>
              </a:rPr>
              <a:t>Ahmedur Rahman Shovon</a:t>
            </a:r>
            <a:br>
              <a:rPr lang="en-US">
                <a:latin typeface="Arial"/>
                <a:cs typeface="Arial"/>
              </a:rPr>
            </a:br>
            <a:endParaRPr lang="en-US">
              <a:latin typeface="Arial"/>
              <a:cs typeface="Arial"/>
            </a:endParaRPr>
          </a:p>
          <a:p>
            <a:r>
              <a:rPr lang="en-US" b="1">
                <a:latin typeface="Arial"/>
                <a:cs typeface="Arial"/>
              </a:rPr>
              <a:t>WCP Committee:</a:t>
            </a:r>
          </a:p>
          <a:p>
            <a:r>
              <a:rPr lang="en-US">
                <a:latin typeface="Arial"/>
                <a:cs typeface="Arial"/>
              </a:rPr>
              <a:t>Dr. Michael </a:t>
            </a:r>
            <a:r>
              <a:rPr lang="en-US" err="1">
                <a:latin typeface="Arial"/>
                <a:cs typeface="Arial"/>
              </a:rPr>
              <a:t>Papka</a:t>
            </a:r>
            <a:r>
              <a:rPr lang="en-US">
                <a:latin typeface="Arial"/>
                <a:cs typeface="Arial"/>
              </a:rPr>
              <a:t> (Chair)</a:t>
            </a:r>
          </a:p>
          <a:p>
            <a:r>
              <a:rPr lang="en-US">
                <a:latin typeface="Arial"/>
                <a:cs typeface="Arial"/>
              </a:rPr>
              <a:t>Dr. Sidharth Kumar (Advisor)</a:t>
            </a:r>
          </a:p>
          <a:p>
            <a:r>
              <a:rPr lang="en-US">
                <a:latin typeface="Arial"/>
                <a:cs typeface="Arial"/>
              </a:rPr>
              <a:t>Dr. </a:t>
            </a:r>
            <a:r>
              <a:rPr lang="en-US" err="1">
                <a:latin typeface="Arial"/>
                <a:cs typeface="Arial"/>
              </a:rPr>
              <a:t>Pedram</a:t>
            </a:r>
            <a:r>
              <a:rPr lang="en-US">
                <a:latin typeface="Arial"/>
                <a:cs typeface="Arial"/>
              </a:rPr>
              <a:t> </a:t>
            </a:r>
            <a:r>
              <a:rPr lang="en-US" err="1">
                <a:latin typeface="Arial"/>
                <a:cs typeface="Arial"/>
              </a:rPr>
              <a:t>Rooshenas</a:t>
            </a:r>
            <a:endParaRPr lang="en-US">
              <a:latin typeface="Arial"/>
              <a:cs typeface="Arial"/>
            </a:endParaRPr>
          </a:p>
        </p:txBody>
      </p:sp>
      <p:sp>
        <p:nvSpPr>
          <p:cNvPr id="5" name="Text Placeholder 4">
            <a:extLst>
              <a:ext uri="{FF2B5EF4-FFF2-40B4-BE49-F238E27FC236}">
                <a16:creationId xmlns:a16="http://schemas.microsoft.com/office/drawing/2014/main" id="{6A5D0CAF-757B-8D44-A9F8-107B346FC99D}"/>
              </a:ext>
            </a:extLst>
          </p:cNvPr>
          <p:cNvSpPr>
            <a:spLocks noGrp="1"/>
          </p:cNvSpPr>
          <p:nvPr>
            <p:ph type="body" sz="quarter" idx="11"/>
          </p:nvPr>
        </p:nvSpPr>
        <p:spPr>
          <a:xfrm>
            <a:off x="6095239" y="429400"/>
            <a:ext cx="2902358" cy="295275"/>
          </a:xfrm>
        </p:spPr>
        <p:txBody>
          <a:bodyPr vert="horz" lIns="0" tIns="0" rIns="0" bIns="0" rtlCol="0" anchor="t">
            <a:normAutofit/>
          </a:bodyPr>
          <a:lstStyle/>
          <a:p>
            <a:r>
              <a:rPr lang="en-US">
                <a:latin typeface="Arial"/>
                <a:cs typeface="Arial"/>
              </a:rPr>
              <a:t>01/26/2024</a:t>
            </a:r>
            <a:endParaRPr lang="en-US"/>
          </a:p>
        </p:txBody>
      </p:sp>
    </p:spTree>
    <p:extLst>
      <p:ext uri="{BB962C8B-B14F-4D97-AF65-F5344CB8AC3E}">
        <p14:creationId xmlns:p14="http://schemas.microsoft.com/office/powerpoint/2010/main" val="2999471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mj-lt"/>
              </a:rPr>
              <a:t>GPU Programming Model</a:t>
            </a:r>
          </a:p>
        </p:txBody>
      </p:sp>
      <p:sp>
        <p:nvSpPr>
          <p:cNvPr id="11" name="Content Placeholder 10"/>
          <p:cNvSpPr>
            <a:spLocks noGrp="1"/>
          </p:cNvSpPr>
          <p:nvPr>
            <p:ph idx="1"/>
          </p:nvPr>
        </p:nvSpPr>
        <p:spPr/>
        <p:txBody>
          <a:bodyPr vert="horz" lIns="0" tIns="0" rIns="0" bIns="0" rtlCol="0" anchor="t">
            <a:normAutofit/>
          </a:bodyPr>
          <a:lstStyle/>
          <a:p>
            <a:pPr marL="342900" indent="-342900">
              <a:buFont typeface="Arial" panose="020B0604020202020204" pitchFamily="34" charset="0"/>
              <a:buChar char="•"/>
            </a:pPr>
            <a:r>
              <a:rPr lang="en-US">
                <a:solidFill>
                  <a:srgbClr val="FF0000"/>
                </a:solidFill>
                <a:latin typeface="Proxima Nova Rg"/>
              </a:rPr>
              <a:t>Globally Sequential Locally Parallel</a:t>
            </a:r>
            <a:r>
              <a:rPr lang="en-US">
                <a:latin typeface="Proxima Nova Rg"/>
              </a:rPr>
              <a:t> programming pattern</a:t>
            </a:r>
          </a:p>
          <a:p>
            <a:pPr marL="342900" indent="-342900">
              <a:buFont typeface="Arial" panose="020B0604020202020204" pitchFamily="34" charset="0"/>
              <a:buChar char="•"/>
            </a:pPr>
            <a:r>
              <a:rPr lang="en-US">
                <a:latin typeface="Proxima Nova Rg"/>
              </a:rPr>
              <a:t>Invokes parallel </a:t>
            </a:r>
            <a:r>
              <a:rPr lang="en-US">
                <a:solidFill>
                  <a:srgbClr val="FF0000"/>
                </a:solidFill>
                <a:latin typeface="Proxima Nova Rg"/>
              </a:rPr>
              <a:t>kernels </a:t>
            </a:r>
            <a:r>
              <a:rPr lang="en-US">
                <a:latin typeface="Proxima Nova Rg"/>
              </a:rPr>
              <a:t>that execute across a set of threads</a:t>
            </a:r>
          </a:p>
          <a:p>
            <a:pPr marL="342900" indent="-342900">
              <a:buFont typeface="Arial" panose="020B0604020202020204" pitchFamily="34" charset="0"/>
              <a:buChar char="•"/>
            </a:pPr>
            <a:r>
              <a:rPr lang="en-US">
                <a:latin typeface="Proxima Nova Rg"/>
              </a:rPr>
              <a:t>Each thread executes an instance of the kernel</a:t>
            </a:r>
            <a:endParaRPr lang="en-US">
              <a:solidFill>
                <a:srgbClr val="FF0000"/>
              </a:solidFill>
              <a:latin typeface="Proxima Nova Rg"/>
            </a:endParaRPr>
          </a:p>
        </p:txBody>
      </p:sp>
      <p:sp>
        <p:nvSpPr>
          <p:cNvPr id="7" name="TextBox 6">
            <a:extLst>
              <a:ext uri="{FF2B5EF4-FFF2-40B4-BE49-F238E27FC236}">
                <a16:creationId xmlns:a16="http://schemas.microsoft.com/office/drawing/2014/main" id="{9FDFD131-3A64-F66F-6930-11AD997276C5}"/>
              </a:ext>
            </a:extLst>
          </p:cNvPr>
          <p:cNvSpPr txBox="1"/>
          <p:nvPr/>
        </p:nvSpPr>
        <p:spPr>
          <a:xfrm>
            <a:off x="571499" y="6519446"/>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Addison-Wesley, Upper Saddle River, NJ, 2011.</a:t>
            </a:r>
          </a:p>
          <a:p>
            <a:pPr marL="171450" indent="-171450">
              <a:buFont typeface="Arial"/>
              <a:buChar char="•"/>
            </a:pPr>
            <a:r>
              <a:rPr lang="en-US" sz="800" err="1">
                <a:latin typeface="Calibri"/>
                <a:cs typeface="Calibri"/>
              </a:rPr>
              <a:t>Jianbin</a:t>
            </a:r>
            <a:r>
              <a:rPr lang="en-US" sz="800">
                <a:latin typeface="Calibri"/>
                <a:cs typeface="Calibri"/>
              </a:rPr>
              <a:t> Fang, Chun Huang, Tao Tang, and Zheng Wang. Parallel programming models for heterogeneous many-cores: a comprehensive survey. CCF Transactions on High Performance Computing, 2(4):382–400, 2020.</a:t>
            </a:r>
            <a:endParaRPr lang="en-US">
              <a:latin typeface="Calibri"/>
              <a:cs typeface="Calibri"/>
            </a:endParaRPr>
          </a:p>
        </p:txBody>
      </p:sp>
      <p:pic>
        <p:nvPicPr>
          <p:cNvPr id="6" name="Picture 8" descr="A picture containing text&#10;&#10;Description automatically generated">
            <a:extLst>
              <a:ext uri="{FF2B5EF4-FFF2-40B4-BE49-F238E27FC236}">
                <a16:creationId xmlns:a16="http://schemas.microsoft.com/office/drawing/2014/main" id="{5525F8F6-BE0F-1BD7-FAF1-4B8DCC2669A8}"/>
              </a:ext>
            </a:extLst>
          </p:cNvPr>
          <p:cNvPicPr>
            <a:picLocks noChangeAspect="1"/>
          </p:cNvPicPr>
          <p:nvPr/>
        </p:nvPicPr>
        <p:blipFill>
          <a:blip r:embed="rId3"/>
          <a:stretch>
            <a:fillRect/>
          </a:stretch>
        </p:blipFill>
        <p:spPr>
          <a:xfrm>
            <a:off x="6092791" y="1644691"/>
            <a:ext cx="6025661" cy="2901518"/>
          </a:xfrm>
          <a:prstGeom prst="rect">
            <a:avLst/>
          </a:prstGeom>
        </p:spPr>
      </p:pic>
      <p:graphicFrame>
        <p:nvGraphicFramePr>
          <p:cNvPr id="27" name="Diagram 26">
            <a:extLst>
              <a:ext uri="{FF2B5EF4-FFF2-40B4-BE49-F238E27FC236}">
                <a16:creationId xmlns:a16="http://schemas.microsoft.com/office/drawing/2014/main" id="{176249FD-5DED-60FE-AAB0-A3331F9F1FC6}"/>
              </a:ext>
            </a:extLst>
          </p:cNvPr>
          <p:cNvGraphicFramePr/>
          <p:nvPr>
            <p:extLst>
              <p:ext uri="{D42A27DB-BD31-4B8C-83A1-F6EECF244321}">
                <p14:modId xmlns:p14="http://schemas.microsoft.com/office/powerpoint/2010/main" val="1956738091"/>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558143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454D3-D322-54A2-D100-09431CFE6F94}"/>
              </a:ext>
            </a:extLst>
          </p:cNvPr>
          <p:cNvSpPr>
            <a:spLocks noGrp="1"/>
          </p:cNvSpPr>
          <p:nvPr>
            <p:ph type="title"/>
          </p:nvPr>
        </p:nvSpPr>
        <p:spPr/>
        <p:txBody>
          <a:bodyPr/>
          <a:lstStyle/>
          <a:p>
            <a:r>
              <a:rPr lang="en-US">
                <a:latin typeface="Proxima Nova Rg"/>
              </a:rPr>
              <a:t>Join on GPUs</a:t>
            </a:r>
            <a:endParaRPr lang="en-US"/>
          </a:p>
        </p:txBody>
      </p:sp>
      <p:sp>
        <p:nvSpPr>
          <p:cNvPr id="2" name="Content Placeholder 1">
            <a:extLst>
              <a:ext uri="{FF2B5EF4-FFF2-40B4-BE49-F238E27FC236}">
                <a16:creationId xmlns:a16="http://schemas.microsoft.com/office/drawing/2014/main" id="{4137B02C-63AB-226F-31E8-11255D3054D5}"/>
              </a:ext>
            </a:extLst>
          </p:cNvPr>
          <p:cNvSpPr>
            <a:spLocks noGrp="1"/>
          </p:cNvSpPr>
          <p:nvPr>
            <p:ph idx="1"/>
          </p:nvPr>
        </p:nvSpPr>
        <p:spPr/>
        <p:txBody>
          <a:bodyPr vert="horz" lIns="0" tIns="0" rIns="0" bIns="0" rtlCol="0" anchor="t">
            <a:normAutofit/>
          </a:bodyPr>
          <a:lstStyle/>
          <a:p>
            <a:pPr marL="227965" indent="-227965"/>
            <a:r>
              <a:rPr lang="en-US">
                <a:latin typeface="Arial"/>
                <a:cs typeface="Arial"/>
              </a:rPr>
              <a:t>GPUs have high memory bandwidth and hierarchy for faster data access</a:t>
            </a:r>
          </a:p>
          <a:p>
            <a:pPr marL="227965" indent="-227965"/>
            <a:r>
              <a:rPr lang="en-US">
                <a:latin typeface="Proxima Nova Rg"/>
              </a:rPr>
              <a:t>GPUs offer parallel architecture for faster join operation</a:t>
            </a:r>
            <a:endParaRPr lang="en-US"/>
          </a:p>
          <a:p>
            <a:pPr marL="227965" indent="-227965"/>
            <a:r>
              <a:rPr lang="en-US">
                <a:latin typeface="Proxima Nova Rg"/>
              </a:rPr>
              <a:t>Data divided into smaller subsets for parallel processing</a:t>
            </a:r>
            <a:endParaRPr lang="en-US"/>
          </a:p>
          <a:p>
            <a:pPr marL="227965" indent="-227965"/>
            <a:r>
              <a:rPr lang="en-US">
                <a:latin typeface="Proxima Nova Rg"/>
              </a:rPr>
              <a:t>GPU-based join operation improves performance and scalability</a:t>
            </a:r>
          </a:p>
        </p:txBody>
      </p:sp>
      <p:sp>
        <p:nvSpPr>
          <p:cNvPr id="4" name="Slide Number Placeholder 3">
            <a:extLst>
              <a:ext uri="{FF2B5EF4-FFF2-40B4-BE49-F238E27FC236}">
                <a16:creationId xmlns:a16="http://schemas.microsoft.com/office/drawing/2014/main" id="{992311F1-65FC-0032-7DB3-D98A985E02C0}"/>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smtClean="0"/>
              <a:pPr/>
              <a:t>100</a:t>
            </a:fld>
            <a:endParaRPr lang="en-US"/>
          </a:p>
        </p:txBody>
      </p:sp>
    </p:spTree>
    <p:extLst>
      <p:ext uri="{BB962C8B-B14F-4D97-AF65-F5344CB8AC3E}">
        <p14:creationId xmlns:p14="http://schemas.microsoft.com/office/powerpoint/2010/main" val="2326233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3AF2A-5EC2-F3C7-BBD6-2099404D16EE}"/>
              </a:ext>
            </a:extLst>
          </p:cNvPr>
          <p:cNvSpPr>
            <a:spLocks noGrp="1"/>
          </p:cNvSpPr>
          <p:nvPr>
            <p:ph idx="1"/>
          </p:nvPr>
        </p:nvSpPr>
        <p:spPr/>
        <p:txBody>
          <a:bodyPr vert="horz" lIns="0" tIns="0" rIns="0" bIns="0" rtlCol="0" anchor="t">
            <a:normAutofit/>
          </a:bodyPr>
          <a:lstStyle/>
          <a:p>
            <a:pPr marL="227965" indent="-227965"/>
            <a:r>
              <a:rPr lang="en-US">
                <a:latin typeface="Proxima Nova Rg"/>
              </a:rPr>
              <a:t>Wu et al. presents </a:t>
            </a:r>
            <a:r>
              <a:rPr lang="en-US">
                <a:solidFill>
                  <a:srgbClr val="FF0000"/>
                </a:solidFill>
                <a:latin typeface="Proxima Nova Rg"/>
              </a:rPr>
              <a:t>Red Fox </a:t>
            </a:r>
            <a:r>
              <a:rPr lang="en-US">
                <a:latin typeface="Proxima Nova Rg"/>
              </a:rPr>
              <a:t>high-performance accelerator core for </a:t>
            </a:r>
            <a:r>
              <a:rPr lang="en-US" err="1">
                <a:solidFill>
                  <a:srgbClr val="FF0000"/>
                </a:solidFill>
                <a:latin typeface="Proxima Nova Rg"/>
              </a:rPr>
              <a:t>LogiQL</a:t>
            </a:r>
            <a:r>
              <a:rPr lang="en-US">
                <a:solidFill>
                  <a:srgbClr val="FF0000"/>
                </a:solidFill>
                <a:latin typeface="Proxima Nova Rg"/>
              </a:rPr>
              <a:t> </a:t>
            </a:r>
            <a:r>
              <a:rPr lang="en-US">
                <a:latin typeface="Proxima Nova Rg"/>
              </a:rPr>
              <a:t>queries</a:t>
            </a:r>
            <a:endParaRPr lang="en-US"/>
          </a:p>
          <a:p>
            <a:pPr marL="227965" indent="-227965"/>
            <a:r>
              <a:rPr lang="en-US">
                <a:latin typeface="Proxima Nova Rg"/>
              </a:rPr>
              <a:t>Outperforms multi-threaded CPU-based implementations</a:t>
            </a:r>
            <a:endParaRPr lang="en-US"/>
          </a:p>
          <a:p>
            <a:pPr marL="227965" indent="-227965"/>
            <a:r>
              <a:rPr lang="en-US">
                <a:latin typeface="Proxima Nova Rg"/>
              </a:rPr>
              <a:t>Novel: multi-predicate join algorithm (worst-case optimal) on GPU</a:t>
            </a:r>
            <a:endParaRPr lang="en-US"/>
          </a:p>
          <a:p>
            <a:pPr marL="227965" indent="-227965"/>
            <a:r>
              <a:rPr lang="en-US">
                <a:latin typeface="Proxima Nova Rg"/>
              </a:rPr>
              <a:t>Issue: deduplication of tuples and maintaining join result in sorted order</a:t>
            </a:r>
            <a:endParaRPr lang="en-US"/>
          </a:p>
          <a:p>
            <a:pPr marL="227965" indent="-227965"/>
            <a:endParaRPr lang="en-US"/>
          </a:p>
        </p:txBody>
      </p:sp>
      <p:sp>
        <p:nvSpPr>
          <p:cNvPr id="3" name="Title 2">
            <a:extLst>
              <a:ext uri="{FF2B5EF4-FFF2-40B4-BE49-F238E27FC236}">
                <a16:creationId xmlns:a16="http://schemas.microsoft.com/office/drawing/2014/main" id="{881182C0-D8F1-0A43-6313-10B98CD55144}"/>
              </a:ext>
            </a:extLst>
          </p:cNvPr>
          <p:cNvSpPr>
            <a:spLocks noGrp="1"/>
          </p:cNvSpPr>
          <p:nvPr>
            <p:ph type="title"/>
          </p:nvPr>
        </p:nvSpPr>
        <p:spPr/>
        <p:txBody>
          <a:bodyPr/>
          <a:lstStyle/>
          <a:p>
            <a:r>
              <a:rPr lang="en-US">
                <a:latin typeface="Proxima Nova Rg"/>
              </a:rPr>
              <a:t>Join on GPUs: </a:t>
            </a:r>
            <a:r>
              <a:rPr lang="en-US" err="1">
                <a:latin typeface="Proxima Nova Rg"/>
              </a:rPr>
              <a:t>LogiQL</a:t>
            </a:r>
            <a:endParaRPr lang="en-US" err="1"/>
          </a:p>
        </p:txBody>
      </p:sp>
      <p:sp>
        <p:nvSpPr>
          <p:cNvPr id="7" name="TextBox 6">
            <a:extLst>
              <a:ext uri="{FF2B5EF4-FFF2-40B4-BE49-F238E27FC236}">
                <a16:creationId xmlns:a16="http://schemas.microsoft.com/office/drawing/2014/main" id="{ADAAD61B-1588-6CFD-934F-3E33F0085A08}"/>
              </a:ext>
            </a:extLst>
          </p:cNvPr>
          <p:cNvSpPr txBox="1"/>
          <p:nvPr/>
        </p:nvSpPr>
        <p:spPr>
          <a:xfrm>
            <a:off x="620172" y="591885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Gregory </a:t>
            </a:r>
            <a:r>
              <a:rPr lang="en-US" sz="800" err="1">
                <a:latin typeface="Calibri"/>
                <a:ea typeface="Calibri"/>
                <a:cs typeface="Calibri"/>
              </a:rPr>
              <a:t>Diamos</a:t>
            </a:r>
            <a:r>
              <a:rPr lang="en-US" sz="800">
                <a:latin typeface="Calibri"/>
                <a:ea typeface="Calibri"/>
                <a:cs typeface="Calibri"/>
              </a:rPr>
              <a:t>, Tim Sheard, </a:t>
            </a:r>
            <a:r>
              <a:rPr lang="en-US" sz="800" err="1">
                <a:latin typeface="Calibri"/>
                <a:ea typeface="Calibri"/>
                <a:cs typeface="Calibri"/>
              </a:rPr>
              <a:t>Molham</a:t>
            </a:r>
            <a:r>
              <a:rPr lang="en-US" sz="800">
                <a:latin typeface="Calibri"/>
                <a:ea typeface="Calibri"/>
                <a:cs typeface="Calibri"/>
              </a:rPr>
              <a:t> Aref, Sean Baxter, Michael Garland, </a:t>
            </a:r>
            <a:r>
              <a:rPr lang="en-US" sz="800" err="1">
                <a:latin typeface="Calibri"/>
                <a:ea typeface="Calibri"/>
                <a:cs typeface="Calibri"/>
              </a:rPr>
              <a:t>andSudhakar</a:t>
            </a:r>
            <a:r>
              <a:rPr lang="en-US" sz="800">
                <a:latin typeface="Calibri"/>
                <a:ea typeface="Calibri"/>
                <a:cs typeface="Calibri"/>
              </a:rPr>
              <a:t> Yalamanchili. Red fox: An execution environment for relational query processing on </a:t>
            </a:r>
            <a:r>
              <a:rPr lang="en-US" sz="800" err="1">
                <a:latin typeface="Calibri"/>
                <a:ea typeface="Calibri"/>
                <a:cs typeface="Calibri"/>
              </a:rPr>
              <a:t>gpus</a:t>
            </a:r>
            <a:r>
              <a:rPr lang="en-US" sz="800">
                <a:latin typeface="Calibri"/>
                <a:ea typeface="Calibri"/>
                <a:cs typeface="Calibri"/>
              </a:rPr>
              <a:t>. </a:t>
            </a:r>
            <a:r>
              <a:rPr lang="en-US" sz="800" err="1">
                <a:latin typeface="Calibri"/>
                <a:ea typeface="Calibri"/>
                <a:cs typeface="Calibri"/>
              </a:rPr>
              <a:t>InProceedings</a:t>
            </a:r>
            <a:r>
              <a:rPr lang="en-US" sz="800">
                <a:latin typeface="Calibri"/>
                <a:ea typeface="Calibri"/>
                <a:cs typeface="Calibri"/>
              </a:rPr>
              <a:t> of Annual IEEE/ACM International Symposium on Code Generation and </a:t>
            </a:r>
            <a:r>
              <a:rPr lang="en-US" sz="800" err="1">
                <a:latin typeface="Calibri"/>
                <a:ea typeface="Calibri"/>
                <a:cs typeface="Calibri"/>
              </a:rPr>
              <a:t>Optimization,pages</a:t>
            </a:r>
            <a:r>
              <a:rPr lang="en-US" sz="800">
                <a:latin typeface="Calibri"/>
                <a:ea typeface="Calibri"/>
                <a:cs typeface="Calibri"/>
              </a:rPr>
              <a:t> 44–54, 2014.</a:t>
            </a:r>
          </a:p>
          <a:p>
            <a:pPr marL="171450" indent="-171450">
              <a:buFont typeface="Arial"/>
              <a:buChar char="•"/>
            </a:pPr>
            <a:r>
              <a:rPr lang="en-US" sz="800" err="1">
                <a:latin typeface="Calibri"/>
                <a:ea typeface="Calibri"/>
                <a:cs typeface="Calibri"/>
              </a:rPr>
              <a:t>Haicheng</a:t>
            </a:r>
            <a:r>
              <a:rPr lang="en-US" sz="800">
                <a:latin typeface="Calibri"/>
                <a:ea typeface="Calibri"/>
                <a:cs typeface="Calibri"/>
              </a:rPr>
              <a:t> Wu. Acceleration and execution of relational queries using general purpose graphics processingunit (GPGPU). PhD thesis, Georgia Institute of Technology, 2015.</a:t>
            </a:r>
          </a:p>
        </p:txBody>
      </p:sp>
    </p:spTree>
    <p:extLst>
      <p:ext uri="{BB962C8B-B14F-4D97-AF65-F5344CB8AC3E}">
        <p14:creationId xmlns:p14="http://schemas.microsoft.com/office/powerpoint/2010/main" val="377557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Expedites rule coverage on GPUs for healthcare records data</a:t>
            </a:r>
          </a:p>
          <a:p>
            <a:pPr marL="227965" indent="-227965"/>
            <a:r>
              <a:rPr lang="en-US">
                <a:latin typeface="Proxima Nova Rg"/>
              </a:rPr>
              <a:t>Outperforms </a:t>
            </a:r>
            <a:r>
              <a:rPr lang="en-US">
                <a:solidFill>
                  <a:srgbClr val="FF0000"/>
                </a:solidFill>
                <a:latin typeface="Proxima Nova Rg"/>
              </a:rPr>
              <a:t>75%</a:t>
            </a:r>
            <a:r>
              <a:rPr lang="en-US">
                <a:latin typeface="Proxima Nova Rg"/>
              </a:rPr>
              <a:t> of applications over multi-core CPU systems</a:t>
            </a:r>
          </a:p>
          <a:p>
            <a:pPr marL="227965" indent="-227965"/>
            <a:r>
              <a:rPr lang="en-US">
                <a:latin typeface="Proxima Nova Rg"/>
              </a:rPr>
              <a:t>Duplicate tuples not efficiently managed and GPU memory overflows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Relational Learning Framework</a:t>
            </a:r>
            <a:endParaRPr lang="en-US"/>
          </a:p>
        </p:txBody>
      </p:sp>
      <p:sp>
        <p:nvSpPr>
          <p:cNvPr id="7" name="TextBox 6">
            <a:extLst>
              <a:ext uri="{FF2B5EF4-FFF2-40B4-BE49-F238E27FC236}">
                <a16:creationId xmlns:a16="http://schemas.microsoft.com/office/drawing/2014/main" id="{7FA79331-81FE-EB65-94CD-C0C72484E279}"/>
              </a:ext>
            </a:extLst>
          </p:cNvPr>
          <p:cNvSpPr txBox="1"/>
          <p:nvPr/>
        </p:nvSpPr>
        <p:spPr>
          <a:xfrm>
            <a:off x="634843" y="6164679"/>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Carlos Alberto </a:t>
            </a:r>
            <a:r>
              <a:rPr lang="en-US" sz="800" err="1">
                <a:latin typeface="Calibri"/>
                <a:ea typeface="Calibri"/>
                <a:cs typeface="Calibri"/>
              </a:rPr>
              <a:t>Mart´ınez</a:t>
            </a:r>
            <a:r>
              <a:rPr lang="en-US" sz="800">
                <a:latin typeface="Calibri"/>
                <a:ea typeface="Calibri"/>
                <a:cs typeface="Calibri"/>
              </a:rPr>
              <a:t>-Angeles,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Inˆes</a:t>
            </a:r>
            <a:r>
              <a:rPr lang="en-US" sz="800">
                <a:latin typeface="Calibri"/>
                <a:ea typeface="Calibri"/>
                <a:cs typeface="Calibri"/>
              </a:rPr>
              <a:t> Dutra, </a:t>
            </a:r>
            <a:r>
              <a:rPr lang="en-US" sz="800" err="1">
                <a:latin typeface="Calibri"/>
                <a:ea typeface="Calibri"/>
                <a:cs typeface="Calibri"/>
              </a:rPr>
              <a:t>V´ıtor</a:t>
            </a:r>
            <a:r>
              <a:rPr lang="en-US" sz="800">
                <a:latin typeface="Calibri"/>
                <a:ea typeface="Calibri"/>
                <a:cs typeface="Calibri"/>
              </a:rPr>
              <a:t> Santos Costa, and Jorge </a:t>
            </a:r>
            <a:r>
              <a:rPr lang="en-US" sz="800" err="1">
                <a:latin typeface="Calibri"/>
                <a:ea typeface="Calibri"/>
                <a:cs typeface="Calibri"/>
              </a:rPr>
              <a:t>BuenabadCh´avez</a:t>
            </a:r>
            <a:r>
              <a:rPr lang="en-US" sz="800">
                <a:latin typeface="Calibri"/>
                <a:ea typeface="Calibri"/>
                <a:cs typeface="Calibri"/>
              </a:rPr>
              <a:t>. Relational learning with </a:t>
            </a:r>
            <a:r>
              <a:rPr lang="en-US" sz="800" err="1">
                <a:latin typeface="Calibri"/>
                <a:ea typeface="Calibri"/>
                <a:cs typeface="Calibri"/>
              </a:rPr>
              <a:t>gpus</a:t>
            </a:r>
            <a:r>
              <a:rPr lang="en-US" sz="800">
                <a:latin typeface="Calibri"/>
                <a:ea typeface="Calibri"/>
                <a:cs typeface="Calibri"/>
              </a:rPr>
              <a:t>: Accelerating rule coverage. International Journal of </a:t>
            </a:r>
            <a:r>
              <a:rPr lang="en-US" sz="800" err="1">
                <a:latin typeface="Calibri"/>
                <a:ea typeface="Calibri"/>
                <a:cs typeface="Calibri"/>
              </a:rPr>
              <a:t>ParallelProgramming</a:t>
            </a:r>
            <a:r>
              <a:rPr lang="en-US" sz="800">
                <a:latin typeface="Calibri"/>
                <a:ea typeface="Calibri"/>
                <a:cs typeface="Calibri"/>
              </a:rPr>
              <a:t>, 44(3):663–685, 2016</a:t>
            </a:r>
          </a:p>
        </p:txBody>
      </p:sp>
    </p:spTree>
    <p:extLst>
      <p:ext uri="{BB962C8B-B14F-4D97-AF65-F5344CB8AC3E}">
        <p14:creationId xmlns:p14="http://schemas.microsoft.com/office/powerpoint/2010/main" val="192811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p:txBody>
          <a:bodyPr anchor="ctr">
            <a:normAutofit/>
          </a:bodyPr>
          <a:lstStyle/>
          <a:p>
            <a:r>
              <a:rPr lang="en-US"/>
              <a:t>Parallel Join </a:t>
            </a:r>
          </a:p>
        </p:txBody>
      </p:sp>
      <p:graphicFrame>
        <p:nvGraphicFramePr>
          <p:cNvPr id="8" name="Content Placeholder 1">
            <a:extLst>
              <a:ext uri="{FF2B5EF4-FFF2-40B4-BE49-F238E27FC236}">
                <a16:creationId xmlns:a16="http://schemas.microsoft.com/office/drawing/2014/main" id="{6B106F97-1539-3AA0-606C-9208CF979D79}"/>
              </a:ext>
            </a:extLst>
          </p:cNvPr>
          <p:cNvGraphicFramePr>
            <a:graphicFrameLocks noGrp="1"/>
          </p:cNvGraphicFramePr>
          <p:nvPr>
            <p:ph idx="1"/>
          </p:nvPr>
        </p:nvGraphicFramePr>
        <p:xfrm>
          <a:off x="571500" y="1436688"/>
          <a:ext cx="11049000" cy="4491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
            <a:extLst>
              <a:ext uri="{FF2B5EF4-FFF2-40B4-BE49-F238E27FC236}">
                <a16:creationId xmlns:a16="http://schemas.microsoft.com/office/drawing/2014/main" id="{B4C71048-27A6-F464-5A7D-A5837B263B22}"/>
              </a:ext>
            </a:extLst>
          </p:cNvPr>
          <p:cNvSpPr txBox="1"/>
          <p:nvPr/>
        </p:nvSpPr>
        <p:spPr>
          <a:xfrm>
            <a:off x="630610" y="6519446"/>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Jin Wang, </a:t>
            </a:r>
            <a:r>
              <a:rPr lang="en-US" sz="800" err="1">
                <a:latin typeface="Calibri"/>
                <a:ea typeface="Calibri"/>
                <a:cs typeface="Calibri"/>
              </a:rPr>
              <a:t>Molham</a:t>
            </a:r>
            <a:r>
              <a:rPr lang="en-US" sz="800">
                <a:latin typeface="Calibri"/>
                <a:ea typeface="Calibri"/>
                <a:cs typeface="Calibri"/>
              </a:rPr>
              <a:t> Aref, and Sudhakar </a:t>
            </a:r>
            <a:r>
              <a:rPr lang="en-US" sz="800" err="1">
                <a:latin typeface="Calibri"/>
                <a:ea typeface="Calibri"/>
                <a:cs typeface="Calibri"/>
              </a:rPr>
              <a:t>Yalamanchili</a:t>
            </a:r>
            <a:r>
              <a:rPr lang="en-US" sz="800">
                <a:latin typeface="Calibri"/>
                <a:ea typeface="Calibri"/>
                <a:cs typeface="Calibri"/>
              </a:rPr>
              <a:t>.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3850416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48C559-8FF9-FE6D-278E-58B890F8B418}"/>
              </a:ext>
            </a:extLst>
          </p:cNvPr>
          <p:cNvSpPr>
            <a:spLocks noGrp="1"/>
          </p:cNvSpPr>
          <p:nvPr>
            <p:ph type="title"/>
          </p:nvPr>
        </p:nvSpPr>
        <p:spPr/>
        <p:txBody>
          <a:bodyPr/>
          <a:lstStyle/>
          <a:p>
            <a:r>
              <a:rPr lang="en-US">
                <a:latin typeface="Proxima Nova Rg"/>
              </a:rPr>
              <a:t>Modern Implementations of Datalog</a:t>
            </a:r>
            <a:endParaRPr lang="en-US" err="1"/>
          </a:p>
        </p:txBody>
      </p:sp>
      <p:graphicFrame>
        <p:nvGraphicFramePr>
          <p:cNvPr id="15" name="Diagram 15">
            <a:extLst>
              <a:ext uri="{FF2B5EF4-FFF2-40B4-BE49-F238E27FC236}">
                <a16:creationId xmlns:a16="http://schemas.microsoft.com/office/drawing/2014/main" id="{EF56A298-69DB-7D55-C870-4E5D815665C1}"/>
              </a:ext>
            </a:extLst>
          </p:cNvPr>
          <p:cNvGraphicFramePr>
            <a:graphicFrameLocks noGrp="1"/>
          </p:cNvGraphicFramePr>
          <p:nvPr>
            <p:ph idx="1"/>
          </p:nvPr>
        </p:nvGraphicFramePr>
        <p:xfrm>
          <a:off x="536575" y="1646238"/>
          <a:ext cx="1111885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95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EB58A1-5E29-36E2-2AF1-F931ED66E6F0}"/>
              </a:ext>
            </a:extLst>
          </p:cNvPr>
          <p:cNvSpPr>
            <a:spLocks noGrp="1"/>
          </p:cNvSpPr>
          <p:nvPr>
            <p:ph type="title"/>
          </p:nvPr>
        </p:nvSpPr>
        <p:spPr>
          <a:xfrm>
            <a:off x="536364" y="476722"/>
            <a:ext cx="10636465" cy="768545"/>
          </a:xfrm>
        </p:spPr>
        <p:txBody>
          <a:bodyPr anchor="ctr">
            <a:normAutofit/>
          </a:bodyPr>
          <a:lstStyle/>
          <a:p>
            <a:r>
              <a:rPr lang="en-US" err="1"/>
              <a:t>LogicBlox</a:t>
            </a:r>
            <a:endParaRPr lang="en-US"/>
          </a:p>
        </p:txBody>
      </p:sp>
      <p:graphicFrame>
        <p:nvGraphicFramePr>
          <p:cNvPr id="7" name="Content Placeholder 1">
            <a:extLst>
              <a:ext uri="{FF2B5EF4-FFF2-40B4-BE49-F238E27FC236}">
                <a16:creationId xmlns:a16="http://schemas.microsoft.com/office/drawing/2014/main" id="{E6EEF1F9-C7D2-95D9-E467-1382B41F264F}"/>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6" name="TextBox 85">
            <a:extLst>
              <a:ext uri="{FF2B5EF4-FFF2-40B4-BE49-F238E27FC236}">
                <a16:creationId xmlns:a16="http://schemas.microsoft.com/office/drawing/2014/main" id="{A3A5DA1B-E841-2141-AC0B-773298B21F29}"/>
              </a:ext>
            </a:extLst>
          </p:cNvPr>
          <p:cNvSpPr txBox="1"/>
          <p:nvPr/>
        </p:nvSpPr>
        <p:spPr>
          <a:xfrm>
            <a:off x="601302" y="6082348"/>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Molham</a:t>
            </a:r>
            <a:r>
              <a:rPr lang="en-US" sz="800">
                <a:latin typeface="Calibri"/>
                <a:ea typeface="Calibri"/>
                <a:cs typeface="Calibri"/>
              </a:rPr>
              <a:t> Aref, Balder ten Cate, Todd J. Green, Benny </a:t>
            </a:r>
            <a:r>
              <a:rPr lang="en-US" sz="800" err="1">
                <a:latin typeface="Calibri"/>
                <a:ea typeface="Calibri"/>
                <a:cs typeface="Calibri"/>
              </a:rPr>
              <a:t>Kimelfeld</a:t>
            </a:r>
            <a:r>
              <a:rPr lang="en-US" sz="800">
                <a:latin typeface="Calibri"/>
                <a:ea typeface="Calibri"/>
                <a:cs typeface="Calibri"/>
              </a:rPr>
              <a:t>, Dan Olteanu, Emir Pasalic, Todd </a:t>
            </a:r>
            <a:r>
              <a:rPr lang="en-US" sz="800" err="1">
                <a:latin typeface="Calibri"/>
                <a:ea typeface="Calibri"/>
                <a:cs typeface="Calibri"/>
              </a:rPr>
              <a:t>L.Veldhuizen</a:t>
            </a:r>
            <a:r>
              <a:rPr lang="en-US" sz="800">
                <a:latin typeface="Calibri"/>
                <a:ea typeface="Calibri"/>
                <a:cs typeface="Calibri"/>
              </a:rPr>
              <a:t>, and Geoffrey Washburn. Design and implementation of the </a:t>
            </a:r>
            <a:r>
              <a:rPr lang="en-US" sz="800" err="1">
                <a:latin typeface="Calibri"/>
                <a:ea typeface="Calibri"/>
                <a:cs typeface="Calibri"/>
              </a:rPr>
              <a:t>logicblox</a:t>
            </a:r>
            <a:r>
              <a:rPr lang="en-US" sz="800">
                <a:latin typeface="Calibri"/>
                <a:ea typeface="Calibri"/>
                <a:cs typeface="Calibri"/>
              </a:rPr>
              <a:t> system. In </a:t>
            </a:r>
            <a:r>
              <a:rPr lang="en-US" sz="800" err="1">
                <a:latin typeface="Calibri"/>
                <a:ea typeface="Calibri"/>
                <a:cs typeface="Calibri"/>
              </a:rPr>
              <a:t>Proceedingsof</a:t>
            </a:r>
            <a:r>
              <a:rPr lang="en-US" sz="800">
                <a:latin typeface="Calibri"/>
                <a:ea typeface="Calibri"/>
                <a:cs typeface="Calibri"/>
              </a:rPr>
              <a:t> the 2015 ACM SIGMOD International Conference on Management of Data, SIGMOD ’15, page1371–1382, New York, NY, USA, 2015. Association for Computing Machinery</a:t>
            </a:r>
            <a:endParaRPr lang="en-US">
              <a:cs typeface="Calibri"/>
            </a:endParaRPr>
          </a:p>
        </p:txBody>
      </p:sp>
    </p:spTree>
    <p:extLst>
      <p:ext uri="{BB962C8B-B14F-4D97-AF65-F5344CB8AC3E}">
        <p14:creationId xmlns:p14="http://schemas.microsoft.com/office/powerpoint/2010/main" val="1745126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B6DAB6-3C5A-D6FF-07EC-B98C6C6A6A5A}"/>
              </a:ext>
            </a:extLst>
          </p:cNvPr>
          <p:cNvSpPr>
            <a:spLocks noGrp="1"/>
          </p:cNvSpPr>
          <p:nvPr>
            <p:ph idx="1"/>
          </p:nvPr>
        </p:nvSpPr>
        <p:spPr/>
        <p:txBody>
          <a:bodyPr vert="horz" lIns="0" tIns="0" rIns="0" bIns="0" rtlCol="0" anchor="t">
            <a:normAutofit/>
          </a:bodyPr>
          <a:lstStyle/>
          <a:p>
            <a:pPr marL="227965" indent="-227965"/>
            <a:r>
              <a:rPr lang="en-US">
                <a:latin typeface="Proxima Nova Rg"/>
              </a:rPr>
              <a:t>A variant of Datalog for static analysis using OpenMP</a:t>
            </a:r>
            <a:endParaRPr lang="en-US"/>
          </a:p>
          <a:p>
            <a:pPr marL="227965" indent="-227965"/>
            <a:r>
              <a:rPr lang="en-US">
                <a:latin typeface="Proxima Nova Rg"/>
              </a:rPr>
              <a:t>State-of-the-art implementation for multi-core CPU systems with single-node</a:t>
            </a:r>
            <a:endParaRPr lang="en-US"/>
          </a:p>
          <a:p>
            <a:pPr marL="227965" indent="-227965"/>
            <a:r>
              <a:rPr lang="en-US">
                <a:latin typeface="Proxima Nova Rg"/>
              </a:rPr>
              <a:t>Translates Datalog programs to optimized C++ programs </a:t>
            </a:r>
          </a:p>
          <a:p>
            <a:pPr marL="227965" indent="-227965"/>
            <a:r>
              <a:rPr lang="en-US">
                <a:latin typeface="Proxima Nova Rg"/>
              </a:rPr>
              <a:t>Supports limited number of threads for task-level parallelism</a:t>
            </a:r>
            <a:endParaRPr lang="en-US"/>
          </a:p>
          <a:p>
            <a:pPr marL="227965" indent="-227965"/>
            <a:r>
              <a:rPr lang="en-US">
                <a:latin typeface="Proxima Nova Rg"/>
              </a:rPr>
              <a:t>Cannot provide data parallelism</a:t>
            </a:r>
          </a:p>
        </p:txBody>
      </p:sp>
      <p:sp>
        <p:nvSpPr>
          <p:cNvPr id="3" name="Title 2">
            <a:extLst>
              <a:ext uri="{FF2B5EF4-FFF2-40B4-BE49-F238E27FC236}">
                <a16:creationId xmlns:a16="http://schemas.microsoft.com/office/drawing/2014/main" id="{BA32CA0D-902A-4E02-1E40-3A87BDBF4C17}"/>
              </a:ext>
            </a:extLst>
          </p:cNvPr>
          <p:cNvSpPr>
            <a:spLocks noGrp="1"/>
          </p:cNvSpPr>
          <p:nvPr>
            <p:ph type="title"/>
          </p:nvPr>
        </p:nvSpPr>
        <p:spPr/>
        <p:txBody>
          <a:bodyPr/>
          <a:lstStyle/>
          <a:p>
            <a:r>
              <a:rPr lang="en-US">
                <a:latin typeface="Proxima Nova Rg"/>
              </a:rPr>
              <a:t>Soufflé</a:t>
            </a:r>
          </a:p>
        </p:txBody>
      </p:sp>
      <p:sp>
        <p:nvSpPr>
          <p:cNvPr id="7" name="TextBox 6">
            <a:extLst>
              <a:ext uri="{FF2B5EF4-FFF2-40B4-BE49-F238E27FC236}">
                <a16:creationId xmlns:a16="http://schemas.microsoft.com/office/drawing/2014/main" id="{51318E3E-832F-2518-69A3-1B9EE03E73AC}"/>
              </a:ext>
            </a:extLst>
          </p:cNvPr>
          <p:cNvSpPr txBox="1"/>
          <p:nvPr/>
        </p:nvSpPr>
        <p:spPr>
          <a:xfrm>
            <a:off x="532917" y="5941349"/>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Herbert Jordan, Bernhard Scholz, and Pavle </a:t>
            </a:r>
            <a:r>
              <a:rPr lang="en-US" sz="800" err="1">
                <a:latin typeface="Calibri"/>
                <a:cs typeface="Calibri"/>
              </a:rPr>
              <a:t>Suboti´c</a:t>
            </a:r>
            <a:r>
              <a:rPr lang="en-US" sz="800">
                <a:latin typeface="Calibri"/>
                <a:cs typeface="Calibri"/>
              </a:rPr>
              <a:t>. </a:t>
            </a:r>
            <a:r>
              <a:rPr lang="en-US" sz="800" err="1">
                <a:latin typeface="Calibri"/>
                <a:cs typeface="Calibri"/>
              </a:rPr>
              <a:t>Souffl´e</a:t>
            </a:r>
            <a:r>
              <a:rPr lang="en-US" sz="800">
                <a:latin typeface="Calibri"/>
                <a:cs typeface="Calibri"/>
              </a:rPr>
              <a:t>: On synthesis of program analyzers. </a:t>
            </a:r>
            <a:r>
              <a:rPr lang="en-US" sz="800" err="1">
                <a:latin typeface="Calibri"/>
                <a:cs typeface="Calibri"/>
              </a:rPr>
              <a:t>InInternational</a:t>
            </a:r>
            <a:r>
              <a:rPr lang="en-US" sz="800">
                <a:latin typeface="Calibri"/>
                <a:cs typeface="Calibri"/>
              </a:rPr>
              <a:t> Conference on Computer Aided Verification, pages 422–430. Springer, 2016.</a:t>
            </a:r>
          </a:p>
          <a:p>
            <a:pPr marL="171450" indent="-171450">
              <a:buFont typeface="Arial"/>
              <a:buChar char="•"/>
            </a:pPr>
            <a:r>
              <a:rPr lang="en-US" sz="800">
                <a:latin typeface="Calibri"/>
                <a:cs typeface="Calibri"/>
              </a:rPr>
              <a:t>Thomas Gilray, Sidharth Kumar, and Kristopher Micinski. Compiling data-parallel </a:t>
            </a:r>
            <a:r>
              <a:rPr lang="en-US" sz="800" err="1">
                <a:latin typeface="Calibri"/>
                <a:cs typeface="Calibri"/>
              </a:rPr>
              <a:t>datalog</a:t>
            </a:r>
            <a:r>
              <a:rPr lang="en-US" sz="800">
                <a:latin typeface="Calibri"/>
                <a:cs typeface="Calibri"/>
              </a:rPr>
              <a:t>. InProceedings of the 30th ACM SIGPLAN International Conference on Compiler Construction, CC 2021,page 23–35, New York, NY, USA, 2021. Association for Computing Machinery.</a:t>
            </a:r>
          </a:p>
        </p:txBody>
      </p:sp>
    </p:spTree>
    <p:extLst>
      <p:ext uri="{BB962C8B-B14F-4D97-AF65-F5344CB8AC3E}">
        <p14:creationId xmlns:p14="http://schemas.microsoft.com/office/powerpoint/2010/main" val="38429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346EB-E30C-0784-E340-F0682C4048BB}"/>
              </a:ext>
            </a:extLst>
          </p:cNvPr>
          <p:cNvSpPr>
            <a:spLocks noGrp="1"/>
          </p:cNvSpPr>
          <p:nvPr>
            <p:ph idx="1"/>
          </p:nvPr>
        </p:nvSpPr>
        <p:spPr>
          <a:xfrm>
            <a:off x="536361" y="1246532"/>
            <a:ext cx="11119267" cy="1580751"/>
          </a:xfrm>
        </p:spPr>
        <p:txBody>
          <a:bodyPr vert="horz" lIns="0" tIns="0" rIns="0" bIns="0" rtlCol="0" anchor="t">
            <a:normAutofit/>
          </a:bodyPr>
          <a:lstStyle/>
          <a:p>
            <a:pPr marL="342900" indent="-342900">
              <a:lnSpc>
                <a:spcPct val="90000"/>
              </a:lnSpc>
              <a:buChar char="•"/>
            </a:pPr>
            <a:r>
              <a:rPr lang="en-US" sz="2000">
                <a:latin typeface="Proxima Nova Rg"/>
              </a:rPr>
              <a:t>High-performance implementation providing a compiler, REPL, and runtime</a:t>
            </a:r>
            <a:endParaRPr lang="en-US">
              <a:latin typeface="Proxima Nova Rg"/>
            </a:endParaRPr>
          </a:p>
          <a:p>
            <a:pPr marL="342900" indent="-342900">
              <a:lnSpc>
                <a:spcPct val="90000"/>
              </a:lnSpc>
              <a:buChar char="•"/>
            </a:pPr>
            <a:r>
              <a:rPr lang="en-US" sz="2000">
                <a:latin typeface="Proxima Nova Rg"/>
              </a:rPr>
              <a:t>Uses PRAM as relational algebra backend</a:t>
            </a:r>
          </a:p>
          <a:p>
            <a:pPr marL="342900" indent="-342900">
              <a:lnSpc>
                <a:spcPct val="90000"/>
              </a:lnSpc>
              <a:buChar char="•"/>
            </a:pPr>
            <a:r>
              <a:rPr lang="en-US" sz="2000">
                <a:latin typeface="Proxima Nova Rg"/>
              </a:rPr>
              <a:t>Outperforms Soufflé and </a:t>
            </a:r>
            <a:r>
              <a:rPr lang="en-US" sz="2000" err="1">
                <a:latin typeface="Proxima Nova Rg"/>
              </a:rPr>
              <a:t>RadLog</a:t>
            </a:r>
            <a:r>
              <a:rPr lang="en-US" sz="2000">
                <a:latin typeface="Proxima Nova Rg"/>
              </a:rPr>
              <a:t> for higher core counts</a:t>
            </a:r>
          </a:p>
          <a:p>
            <a:pPr marL="342900" indent="-342900">
              <a:lnSpc>
                <a:spcPct val="90000"/>
              </a:lnSpc>
              <a:buChar char="•"/>
            </a:pPr>
            <a:r>
              <a:rPr lang="en-US" sz="2000">
                <a:latin typeface="Proxima Nova Rg"/>
              </a:rPr>
              <a:t>Does not yet utilize GPU devices</a:t>
            </a:r>
          </a:p>
        </p:txBody>
      </p:sp>
      <p:sp>
        <p:nvSpPr>
          <p:cNvPr id="3" name="Title 2">
            <a:extLst>
              <a:ext uri="{FF2B5EF4-FFF2-40B4-BE49-F238E27FC236}">
                <a16:creationId xmlns:a16="http://schemas.microsoft.com/office/drawing/2014/main" id="{72DDE6E7-AB99-6517-F78C-8395206FC231}"/>
              </a:ext>
            </a:extLst>
          </p:cNvPr>
          <p:cNvSpPr>
            <a:spLocks noGrp="1"/>
          </p:cNvSpPr>
          <p:nvPr>
            <p:ph type="title"/>
          </p:nvPr>
        </p:nvSpPr>
        <p:spPr>
          <a:xfrm>
            <a:off x="536364" y="476722"/>
            <a:ext cx="10636465" cy="768545"/>
          </a:xfrm>
        </p:spPr>
        <p:txBody>
          <a:bodyPr anchor="ctr">
            <a:normAutofit/>
          </a:bodyPr>
          <a:lstStyle/>
          <a:p>
            <a:r>
              <a:rPr lang="en-US"/>
              <a:t>SLOG</a:t>
            </a:r>
          </a:p>
        </p:txBody>
      </p:sp>
      <p:pic>
        <p:nvPicPr>
          <p:cNvPr id="8" name="Picture 8" descr="Graphical user interface, chart, diagram&#10;&#10;Description automatically generated">
            <a:extLst>
              <a:ext uri="{FF2B5EF4-FFF2-40B4-BE49-F238E27FC236}">
                <a16:creationId xmlns:a16="http://schemas.microsoft.com/office/drawing/2014/main" id="{4D3E8D10-2820-BA54-7C77-70BB3952237B}"/>
              </a:ext>
            </a:extLst>
          </p:cNvPr>
          <p:cNvPicPr>
            <a:picLocks noChangeAspect="1"/>
          </p:cNvPicPr>
          <p:nvPr/>
        </p:nvPicPr>
        <p:blipFill>
          <a:blip r:embed="rId2"/>
          <a:stretch>
            <a:fillRect/>
          </a:stretch>
        </p:blipFill>
        <p:spPr>
          <a:xfrm>
            <a:off x="2669436" y="2830293"/>
            <a:ext cx="6853128" cy="2963978"/>
          </a:xfrm>
          <a:prstGeom prst="rect">
            <a:avLst/>
          </a:prstGeom>
          <a:noFill/>
        </p:spPr>
      </p:pic>
      <p:sp>
        <p:nvSpPr>
          <p:cNvPr id="11" name="TextBox 1">
            <a:extLst>
              <a:ext uri="{FF2B5EF4-FFF2-40B4-BE49-F238E27FC236}">
                <a16:creationId xmlns:a16="http://schemas.microsoft.com/office/drawing/2014/main" id="{423E9B90-137D-B9F2-E4A3-6A182D1204F8}"/>
              </a:ext>
            </a:extLst>
          </p:cNvPr>
          <p:cNvSpPr txBox="1"/>
          <p:nvPr/>
        </p:nvSpPr>
        <p:spPr>
          <a:xfrm>
            <a:off x="634843" y="5999057"/>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ea typeface="+mn-lt"/>
                <a:cs typeface="+mn-lt"/>
              </a:rPr>
              <a:t>Thomas Gilray, Arash </a:t>
            </a:r>
            <a:r>
              <a:rPr lang="en-US" sz="800" err="1">
                <a:ea typeface="+mn-lt"/>
                <a:cs typeface="+mn-lt"/>
              </a:rPr>
              <a:t>Sahebolamri</a:t>
            </a:r>
            <a:r>
              <a:rPr lang="en-US" sz="800">
                <a:ea typeface="+mn-lt"/>
                <a:cs typeface="+mn-lt"/>
              </a:rPr>
              <a:t>, Sidharth Kumar, and Kristopher Micinski. Higher-order, </a:t>
            </a:r>
            <a:r>
              <a:rPr lang="en-US" sz="800" err="1">
                <a:ea typeface="+mn-lt"/>
                <a:cs typeface="+mn-lt"/>
              </a:rPr>
              <a:t>dataparallel</a:t>
            </a:r>
            <a:r>
              <a:rPr lang="en-US" sz="800">
                <a:ea typeface="+mn-lt"/>
                <a:cs typeface="+mn-lt"/>
              </a:rPr>
              <a:t> structured deduction. </a:t>
            </a:r>
            <a:r>
              <a:rPr lang="en-US" sz="800" err="1">
                <a:ea typeface="+mn-lt"/>
                <a:cs typeface="+mn-lt"/>
              </a:rPr>
              <a:t>arXiv</a:t>
            </a:r>
            <a:r>
              <a:rPr lang="en-US" sz="800">
                <a:ea typeface="+mn-lt"/>
                <a:cs typeface="+mn-lt"/>
              </a:rPr>
              <a:t> preprint arXiv:2211.11573, 2022.</a:t>
            </a:r>
          </a:p>
          <a:p>
            <a:pPr marL="171450" indent="-171450">
              <a:buFont typeface="Arial"/>
              <a:buChar char="•"/>
            </a:pPr>
            <a:r>
              <a:rPr lang="en-US" sz="800">
                <a:ea typeface="+mn-lt"/>
                <a:cs typeface="+mn-lt"/>
              </a:rPr>
              <a:t>Thomas Gilray, Sidharth Kumar, and Kristopher Micinski. Compiling data-parallel </a:t>
            </a:r>
            <a:r>
              <a:rPr lang="en-US" sz="800" err="1">
                <a:ea typeface="+mn-lt"/>
                <a:cs typeface="+mn-lt"/>
              </a:rPr>
              <a:t>datalog</a:t>
            </a:r>
            <a:r>
              <a:rPr lang="en-US" sz="800">
                <a:ea typeface="+mn-lt"/>
                <a:cs typeface="+mn-lt"/>
              </a:rPr>
              <a:t>. InProceedings of the 30th ACM SIGPLAN International Conference on Compiler Construction, pages23–35, 2021.</a:t>
            </a:r>
            <a:endParaRPr lang="en-US" sz="800">
              <a:latin typeface="Proxima Nova Rg"/>
              <a:cs typeface="Calibri"/>
            </a:endParaRPr>
          </a:p>
        </p:txBody>
      </p:sp>
    </p:spTree>
    <p:extLst>
      <p:ext uri="{BB962C8B-B14F-4D97-AF65-F5344CB8AC3E}">
        <p14:creationId xmlns:p14="http://schemas.microsoft.com/office/powerpoint/2010/main" val="8151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9F7DD8-83B8-ED29-88F6-A5C5C92DD2E6}"/>
              </a:ext>
            </a:extLst>
          </p:cNvPr>
          <p:cNvSpPr>
            <a:spLocks noGrp="1"/>
          </p:cNvSpPr>
          <p:nvPr>
            <p:ph idx="1"/>
          </p:nvPr>
        </p:nvSpPr>
        <p:spPr/>
        <p:txBody>
          <a:bodyPr vert="horz" lIns="0" tIns="0" rIns="0" bIns="0" rtlCol="0" anchor="t">
            <a:normAutofit/>
          </a:bodyPr>
          <a:lstStyle/>
          <a:p>
            <a:pPr marL="227965" indent="-227965"/>
            <a:r>
              <a:rPr lang="en-US" err="1">
                <a:latin typeface="Proxima Nova Rg"/>
              </a:rPr>
              <a:t>Nasibullin</a:t>
            </a:r>
            <a:r>
              <a:rPr lang="en-US">
                <a:latin typeface="Proxima Nova Rg"/>
              </a:rPr>
              <a:t> and Novikov developed a distributed fault-tolerant hash-join</a:t>
            </a:r>
            <a:endParaRPr lang="en-US"/>
          </a:p>
          <a:p>
            <a:pPr marL="227965" indent="-227965"/>
            <a:r>
              <a:rPr lang="en-US">
                <a:latin typeface="Proxima Nova Rg"/>
              </a:rPr>
              <a:t>Utilizes data replication and alive signals for fault detection and recovery</a:t>
            </a:r>
            <a:endParaRPr lang="en-US"/>
          </a:p>
          <a:p>
            <a:pPr marL="227965" indent="-227965"/>
            <a:r>
              <a:rPr lang="en-US">
                <a:latin typeface="Proxima Nova Rg"/>
              </a:rPr>
              <a:t>Can handle a single point of failure with a </a:t>
            </a:r>
            <a:r>
              <a:rPr lang="en-US">
                <a:solidFill>
                  <a:srgbClr val="FF0000"/>
                </a:solidFill>
                <a:latin typeface="Proxima Nova Rg"/>
              </a:rPr>
              <a:t>keeper-worker</a:t>
            </a:r>
            <a:r>
              <a:rPr lang="en-US">
                <a:latin typeface="Proxima Nova Rg"/>
              </a:rPr>
              <a:t> model</a:t>
            </a:r>
          </a:p>
          <a:p>
            <a:pPr marL="227965" indent="-227965"/>
            <a:r>
              <a:rPr lang="en-US">
                <a:latin typeface="Proxima Nova Rg"/>
              </a:rPr>
              <a:t>Does not outperform distributed hash join algorithms in a </a:t>
            </a:r>
            <a:r>
              <a:rPr lang="en-US">
                <a:solidFill>
                  <a:srgbClr val="FF0000"/>
                </a:solidFill>
                <a:latin typeface="Proxima Nova Rg"/>
              </a:rPr>
              <a:t>failure-free</a:t>
            </a:r>
            <a:r>
              <a:rPr lang="en-US">
                <a:latin typeface="Proxima Nova Rg"/>
              </a:rPr>
              <a:t> situation</a:t>
            </a:r>
            <a:endParaRPr lang="en-US"/>
          </a:p>
          <a:p>
            <a:pPr marL="227965" indent="-227965"/>
            <a:r>
              <a:rPr lang="en-US">
                <a:latin typeface="Proxima Nova Rg"/>
              </a:rPr>
              <a:t>Can be criticized for </a:t>
            </a:r>
            <a:r>
              <a:rPr lang="en-US">
                <a:solidFill>
                  <a:srgbClr val="FF0000"/>
                </a:solidFill>
                <a:latin typeface="Proxima Nova Rg"/>
              </a:rPr>
              <a:t>data skewness</a:t>
            </a:r>
            <a:r>
              <a:rPr lang="en-US">
                <a:latin typeface="Proxima Nova Rg"/>
              </a:rPr>
              <a:t> and lack of accelerator use</a:t>
            </a:r>
            <a:endParaRPr lang="en-US"/>
          </a:p>
        </p:txBody>
      </p:sp>
      <p:sp>
        <p:nvSpPr>
          <p:cNvPr id="3" name="Title 2">
            <a:extLst>
              <a:ext uri="{FF2B5EF4-FFF2-40B4-BE49-F238E27FC236}">
                <a16:creationId xmlns:a16="http://schemas.microsoft.com/office/drawing/2014/main" id="{4A6FAE57-8DA9-A938-DD36-FA83F816AB5E}"/>
              </a:ext>
            </a:extLst>
          </p:cNvPr>
          <p:cNvSpPr>
            <a:spLocks noGrp="1"/>
          </p:cNvSpPr>
          <p:nvPr>
            <p:ph type="title"/>
          </p:nvPr>
        </p:nvSpPr>
        <p:spPr/>
        <p:txBody>
          <a:bodyPr/>
          <a:lstStyle/>
          <a:p>
            <a:r>
              <a:rPr lang="en-US">
                <a:latin typeface="Proxima Nova Rg"/>
              </a:rPr>
              <a:t>Join on CPUs: Fault Tolerant Hash Joins</a:t>
            </a:r>
          </a:p>
        </p:txBody>
      </p:sp>
      <p:sp>
        <p:nvSpPr>
          <p:cNvPr id="7" name="TextBox 6">
            <a:extLst>
              <a:ext uri="{FF2B5EF4-FFF2-40B4-BE49-F238E27FC236}">
                <a16:creationId xmlns:a16="http://schemas.microsoft.com/office/drawing/2014/main" id="{16C3B1E5-61C9-3724-8D62-9E5BA10E31C1}"/>
              </a:ext>
            </a:extLst>
          </p:cNvPr>
          <p:cNvSpPr txBox="1"/>
          <p:nvPr/>
        </p:nvSpPr>
        <p:spPr>
          <a:xfrm>
            <a:off x="630610" y="618004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Arsen </a:t>
            </a:r>
            <a:r>
              <a:rPr lang="en-US" sz="800" err="1">
                <a:latin typeface="Calibri"/>
                <a:ea typeface="Calibri"/>
                <a:cs typeface="Calibri"/>
              </a:rPr>
              <a:t>Nasibullin</a:t>
            </a:r>
            <a:r>
              <a:rPr lang="en-US" sz="800">
                <a:latin typeface="Calibri"/>
                <a:ea typeface="Calibri"/>
                <a:cs typeface="Calibri"/>
              </a:rPr>
              <a:t> and Boris Novikov. Fault tolerant distributed hash-join in relational databases. InFifth Conference on Software Engineering and Information Management (SEIM-2020), pages 11–17,2020.</a:t>
            </a:r>
          </a:p>
        </p:txBody>
      </p:sp>
    </p:spTree>
    <p:extLst>
      <p:ext uri="{BB962C8B-B14F-4D97-AF65-F5344CB8AC3E}">
        <p14:creationId xmlns:p14="http://schemas.microsoft.com/office/powerpoint/2010/main" val="1707884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B5791-708D-787F-BFF2-8DBE6BC694DC}"/>
              </a:ext>
            </a:extLst>
          </p:cNvPr>
          <p:cNvSpPr>
            <a:spLocks noGrp="1"/>
          </p:cNvSpPr>
          <p:nvPr>
            <p:ph type="title"/>
          </p:nvPr>
        </p:nvSpPr>
        <p:spPr/>
        <p:txBody>
          <a:bodyPr/>
          <a:lstStyle/>
          <a:p>
            <a:r>
              <a:rPr lang="en-US">
                <a:latin typeface="Proxima Nova Rg"/>
              </a:rPr>
              <a:t>Datalog on GPUs</a:t>
            </a:r>
            <a:endParaRPr lang="en-US"/>
          </a:p>
        </p:txBody>
      </p:sp>
      <p:sp>
        <p:nvSpPr>
          <p:cNvPr id="2" name="Content Placeholder 1">
            <a:extLst>
              <a:ext uri="{FF2B5EF4-FFF2-40B4-BE49-F238E27FC236}">
                <a16:creationId xmlns:a16="http://schemas.microsoft.com/office/drawing/2014/main" id="{D53FDFBF-7DB0-BBE4-7E2B-D17191CBB0D9}"/>
              </a:ext>
            </a:extLst>
          </p:cNvPr>
          <p:cNvSpPr>
            <a:spLocks noGrp="1"/>
          </p:cNvSpPr>
          <p:nvPr>
            <p:ph idx="1"/>
          </p:nvPr>
        </p:nvSpPr>
        <p:spPr/>
        <p:txBody>
          <a:bodyPr vert="horz" lIns="0" tIns="0" rIns="0" bIns="0" rtlCol="0" anchor="t">
            <a:normAutofit/>
          </a:bodyPr>
          <a:lstStyle/>
          <a:p>
            <a:pPr marL="227965" indent="-227965"/>
            <a:r>
              <a:rPr lang="en-US">
                <a:latin typeface="Proxima Nova Rg"/>
              </a:rPr>
              <a:t>Outperforms non-GPU systems for join and transitive closure computation</a:t>
            </a:r>
          </a:p>
          <a:p>
            <a:pPr marL="227965" indent="-227965"/>
            <a:r>
              <a:rPr lang="en-US">
                <a:latin typeface="Proxima Nova Rg"/>
              </a:rPr>
              <a:t>Use GPU kernels to eliminate unnecessary tuples, join, and project</a:t>
            </a:r>
          </a:p>
          <a:p>
            <a:pPr marL="227965" indent="-227965"/>
            <a:r>
              <a:rPr lang="en-US">
                <a:latin typeface="Proxima Nova Rg"/>
              </a:rPr>
              <a:t>Achieved up to 40x performance enhancement over single CPU system</a:t>
            </a:r>
          </a:p>
          <a:p>
            <a:pPr marL="227965" indent="-227965"/>
            <a:r>
              <a:rPr lang="en-US">
                <a:latin typeface="Proxima Nova Rg"/>
              </a:rPr>
              <a:t>Limitation in relation size and applicability to distributed platforms</a:t>
            </a:r>
          </a:p>
        </p:txBody>
      </p:sp>
      <p:sp>
        <p:nvSpPr>
          <p:cNvPr id="4" name="Slide Number Placeholder 3">
            <a:extLst>
              <a:ext uri="{FF2B5EF4-FFF2-40B4-BE49-F238E27FC236}">
                <a16:creationId xmlns:a16="http://schemas.microsoft.com/office/drawing/2014/main" id="{20DE96F9-B43A-86FD-5662-83DEB1933A19}"/>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109</a:t>
            </a:fld>
            <a:endParaRPr lang="en-US"/>
          </a:p>
        </p:txBody>
      </p:sp>
      <p:sp>
        <p:nvSpPr>
          <p:cNvPr id="7" name="TextBox 6">
            <a:extLst>
              <a:ext uri="{FF2B5EF4-FFF2-40B4-BE49-F238E27FC236}">
                <a16:creationId xmlns:a16="http://schemas.microsoft.com/office/drawing/2014/main" id="{C13D8AA1-3C1D-EBC4-0368-C9EBC053B75D}"/>
              </a:ext>
            </a:extLst>
          </p:cNvPr>
          <p:cNvSpPr txBox="1"/>
          <p:nvPr/>
        </p:nvSpPr>
        <p:spPr>
          <a:xfrm>
            <a:off x="630610" y="5944276"/>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Carlos Alberto </a:t>
            </a:r>
            <a:r>
              <a:rPr lang="en-US" sz="800" err="1">
                <a:latin typeface="Calibri"/>
                <a:ea typeface="Calibri"/>
                <a:cs typeface="Calibri"/>
              </a:rPr>
              <a:t>Mart´ınez</a:t>
            </a:r>
            <a:r>
              <a:rPr lang="en-US" sz="800">
                <a:latin typeface="Calibri"/>
                <a:ea typeface="Calibri"/>
                <a:cs typeface="Calibri"/>
              </a:rPr>
              <a:t>-Angeles, </a:t>
            </a:r>
            <a:r>
              <a:rPr lang="en-US" sz="800" err="1">
                <a:latin typeface="Calibri"/>
                <a:ea typeface="Calibri"/>
                <a:cs typeface="Calibri"/>
              </a:rPr>
              <a:t>Inˆes</a:t>
            </a:r>
            <a:r>
              <a:rPr lang="en-US" sz="800">
                <a:latin typeface="Calibri"/>
                <a:ea typeface="Calibri"/>
                <a:cs typeface="Calibri"/>
              </a:rPr>
              <a:t> Dutra, </a:t>
            </a:r>
            <a:r>
              <a:rPr lang="en-US" sz="800" err="1">
                <a:latin typeface="Calibri"/>
                <a:ea typeface="Calibri"/>
                <a:cs typeface="Calibri"/>
              </a:rPr>
              <a:t>V´ıtor</a:t>
            </a:r>
            <a:r>
              <a:rPr lang="en-US" sz="800">
                <a:latin typeface="Calibri"/>
                <a:ea typeface="Calibri"/>
                <a:cs typeface="Calibri"/>
              </a:rPr>
              <a:t> Santos Costa, and Jorge </a:t>
            </a:r>
            <a:r>
              <a:rPr lang="en-US" sz="800" err="1">
                <a:latin typeface="Calibri"/>
                <a:ea typeface="Calibri"/>
                <a:cs typeface="Calibri"/>
              </a:rPr>
              <a:t>Buenabad-Ch´avez</a:t>
            </a:r>
            <a:r>
              <a:rPr lang="en-US" sz="800">
                <a:latin typeface="Calibri"/>
                <a:ea typeface="Calibri"/>
                <a:cs typeface="Calibri"/>
              </a:rPr>
              <a:t>. </a:t>
            </a:r>
            <a:r>
              <a:rPr lang="en-US" sz="800" err="1">
                <a:latin typeface="Calibri"/>
                <a:ea typeface="Calibri"/>
                <a:cs typeface="Calibri"/>
              </a:rPr>
              <a:t>Adatalog</a:t>
            </a:r>
            <a:r>
              <a:rPr lang="en-US" sz="800">
                <a:latin typeface="Calibri"/>
                <a:ea typeface="Calibri"/>
                <a:cs typeface="Calibri"/>
              </a:rPr>
              <a:t> engine for </a:t>
            </a:r>
            <a:r>
              <a:rPr lang="en-US" sz="800" err="1">
                <a:latin typeface="Calibri"/>
                <a:ea typeface="Calibri"/>
                <a:cs typeface="Calibri"/>
              </a:rPr>
              <a:t>gpus</a:t>
            </a:r>
            <a:r>
              <a:rPr lang="en-US" sz="800">
                <a:latin typeface="Calibri"/>
                <a:ea typeface="Calibri"/>
                <a:cs typeface="Calibri"/>
              </a:rPr>
              <a:t>. In Declarative Programming and Knowledge Management: </a:t>
            </a:r>
            <a:r>
              <a:rPr lang="en-US" sz="800" err="1">
                <a:latin typeface="Calibri"/>
                <a:ea typeface="Calibri"/>
                <a:cs typeface="Calibri"/>
              </a:rPr>
              <a:t>DeclarativeProgramming</a:t>
            </a:r>
            <a:r>
              <a:rPr lang="en-US" sz="800">
                <a:latin typeface="Calibri"/>
                <a:ea typeface="Calibri"/>
                <a:cs typeface="Calibri"/>
              </a:rPr>
              <a:t> Days, KDPD 2013, Unifying INAP, WFLP, and WLP, Kiel, Germany, September 11-13,2013, Revised Selected Papers 0, pages 152–168. Springer, 2014.</a:t>
            </a:r>
          </a:p>
          <a:p>
            <a:pPr marL="171450" indent="-171450">
              <a:buFont typeface="Arial"/>
              <a:buChar char="•"/>
            </a:pPr>
            <a:r>
              <a:rPr lang="en-US" sz="800">
                <a:latin typeface="Calibri"/>
                <a:ea typeface="Calibri"/>
                <a:cs typeface="Calibri"/>
              </a:rPr>
              <a:t>Grigoris Antoniou, Sotiris Batsakis, Raghava </a:t>
            </a:r>
            <a:r>
              <a:rPr lang="en-US" sz="800" err="1">
                <a:latin typeface="Calibri"/>
                <a:ea typeface="Calibri"/>
                <a:cs typeface="Calibri"/>
              </a:rPr>
              <a:t>Mutharaju</a:t>
            </a:r>
            <a:r>
              <a:rPr lang="en-US" sz="800">
                <a:latin typeface="Calibri"/>
                <a:ea typeface="Calibri"/>
                <a:cs typeface="Calibri"/>
              </a:rPr>
              <a:t>, Jeff Z. Pan, Guilin Qi, Ilias </a:t>
            </a:r>
            <a:r>
              <a:rPr lang="en-US" sz="800" err="1">
                <a:latin typeface="Calibri"/>
                <a:ea typeface="Calibri"/>
                <a:cs typeface="Calibri"/>
              </a:rPr>
              <a:t>Tachmazidis,Jacopo</a:t>
            </a:r>
            <a:r>
              <a:rPr lang="en-US" sz="800">
                <a:latin typeface="Calibri"/>
                <a:ea typeface="Calibri"/>
                <a:cs typeface="Calibri"/>
              </a:rPr>
              <a:t> Urbani, and </a:t>
            </a:r>
            <a:r>
              <a:rPr lang="en-US" sz="800" err="1">
                <a:latin typeface="Calibri"/>
                <a:ea typeface="Calibri"/>
                <a:cs typeface="Calibri"/>
              </a:rPr>
              <a:t>Zhangquan</a:t>
            </a:r>
            <a:r>
              <a:rPr lang="en-US" sz="800">
                <a:latin typeface="Calibri"/>
                <a:ea typeface="Calibri"/>
                <a:cs typeface="Calibri"/>
              </a:rPr>
              <a:t> Zhou. A survey of large-scale reasoning on the web of data. </a:t>
            </a:r>
            <a:r>
              <a:rPr lang="en-US" sz="800" err="1">
                <a:latin typeface="Calibri"/>
                <a:ea typeface="Calibri"/>
                <a:cs typeface="Calibri"/>
              </a:rPr>
              <a:t>TheKnowledge</a:t>
            </a:r>
            <a:r>
              <a:rPr lang="en-US" sz="800">
                <a:latin typeface="Calibri"/>
                <a:ea typeface="Calibri"/>
                <a:cs typeface="Calibri"/>
              </a:rPr>
              <a:t> Engineering Review, 33, 2018.</a:t>
            </a:r>
          </a:p>
        </p:txBody>
      </p:sp>
    </p:spTree>
    <p:extLst>
      <p:ext uri="{BB962C8B-B14F-4D97-AF65-F5344CB8AC3E}">
        <p14:creationId xmlns:p14="http://schemas.microsoft.com/office/powerpoint/2010/main" val="2712034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87CE-B3D0-2CAE-F0A0-7C11252F2415}"/>
              </a:ext>
            </a:extLst>
          </p:cNvPr>
          <p:cNvSpPr>
            <a:spLocks noGrp="1"/>
          </p:cNvSpPr>
          <p:nvPr>
            <p:ph type="title"/>
          </p:nvPr>
        </p:nvSpPr>
        <p:spPr>
          <a:xfrm>
            <a:off x="571499" y="427475"/>
            <a:ext cx="11048999" cy="811005"/>
          </a:xfrm>
        </p:spPr>
        <p:txBody>
          <a:bodyPr anchor="t">
            <a:normAutofit/>
          </a:bodyPr>
          <a:lstStyle/>
          <a:p>
            <a:r>
              <a:rPr lang="en-US"/>
              <a:t>GPGPU Challenges</a:t>
            </a:r>
          </a:p>
        </p:txBody>
      </p:sp>
      <p:graphicFrame>
        <p:nvGraphicFramePr>
          <p:cNvPr id="5" name="Content Placeholder 2">
            <a:extLst>
              <a:ext uri="{FF2B5EF4-FFF2-40B4-BE49-F238E27FC236}">
                <a16:creationId xmlns:a16="http://schemas.microsoft.com/office/drawing/2014/main" id="{3123C582-7EDE-18FE-C2BA-5E94CA001844}"/>
              </a:ext>
            </a:extLst>
          </p:cNvPr>
          <p:cNvGraphicFramePr>
            <a:graphicFrameLocks noGrp="1"/>
          </p:cNvGraphicFramePr>
          <p:nvPr>
            <p:ph idx="1"/>
          </p:nvPr>
        </p:nvGraphicFramePr>
        <p:xfrm>
          <a:off x="571500" y="1437126"/>
          <a:ext cx="11049000" cy="44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65203632-1A4F-61AD-8FC4-27EA4ED7E8FB}"/>
              </a:ext>
            </a:extLst>
          </p:cNvPr>
          <p:cNvSpPr txBox="1"/>
          <p:nvPr/>
        </p:nvSpPr>
        <p:spPr>
          <a:xfrm>
            <a:off x="571499" y="6519446"/>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CUDA to SYCL migration retrieved from </a:t>
            </a:r>
            <a:r>
              <a:rPr lang="en-US" sz="800">
                <a:latin typeface="Calibri"/>
                <a:cs typeface="Calibri"/>
                <a:hlinkClick r:id="rId8"/>
              </a:rPr>
              <a:t>https://oneapi-sycl-hackathon.devpost.com/</a:t>
            </a:r>
            <a:r>
              <a:rPr lang="en-US" sz="800">
                <a:latin typeface="Calibri"/>
                <a:cs typeface="Calibri"/>
              </a:rPr>
              <a:t> on 01/22/2024</a:t>
            </a:r>
            <a:endParaRPr lang="en-US">
              <a:cs typeface="Calibri"/>
            </a:endParaRPr>
          </a:p>
          <a:p>
            <a:pPr marL="171450" indent="-171450">
              <a:buFont typeface="Arial"/>
              <a:buChar char="•"/>
            </a:pPr>
            <a:r>
              <a:rPr lang="en-US" sz="800">
                <a:latin typeface="Calibri"/>
                <a:cs typeface="Calibri"/>
              </a:rPr>
              <a:t>Levinas, M. (2020, November). What is GPU computing and how is it applied today? What Is GPU Computing And How Is It Applied Today? Retrieved from https://blog.cherryservers.com/what-is-gpu-computing</a:t>
            </a:r>
          </a:p>
        </p:txBody>
      </p:sp>
      <p:graphicFrame>
        <p:nvGraphicFramePr>
          <p:cNvPr id="123" name="Diagram 122">
            <a:extLst>
              <a:ext uri="{FF2B5EF4-FFF2-40B4-BE49-F238E27FC236}">
                <a16:creationId xmlns:a16="http://schemas.microsoft.com/office/drawing/2014/main" id="{2A9BCC94-891B-2ED9-57E0-3EABCBAEE4BB}"/>
              </a:ext>
            </a:extLst>
          </p:cNvPr>
          <p:cNvGraphicFramePr/>
          <p:nvPr>
            <p:extLst>
              <p:ext uri="{D42A27DB-BD31-4B8C-83A1-F6EECF244321}">
                <p14:modId xmlns:p14="http://schemas.microsoft.com/office/powerpoint/2010/main" val="332193806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9567105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Persistent Homology (PH)</a:t>
            </a:r>
            <a:endParaRPr lang="en-US"/>
          </a:p>
        </p:txBody>
      </p:sp>
      <p:sp>
        <p:nvSpPr>
          <p:cNvPr id="11" name="Content Placeholder 10"/>
          <p:cNvSpPr>
            <a:spLocks noGrp="1"/>
          </p:cNvSpPr>
          <p:nvPr>
            <p:ph idx="1"/>
          </p:nvPr>
        </p:nvSpPr>
        <p:spPr/>
        <p:txBody>
          <a:bodyPr vert="horz" lIns="0" tIns="0" rIns="0" bIns="0" rtlCol="0" anchor="t">
            <a:normAutofit/>
          </a:bodyPr>
          <a:lstStyle/>
          <a:p>
            <a:r>
              <a:rPr lang="en-US">
                <a:latin typeface="Proxima Nova Rg"/>
              </a:rPr>
              <a:t>Investigates connections between different parts of complex networks using </a:t>
            </a:r>
            <a:r>
              <a:rPr lang="en-US">
                <a:solidFill>
                  <a:srgbClr val="FF0000"/>
                </a:solidFill>
                <a:latin typeface="Proxima Nova Rg"/>
              </a:rPr>
              <a:t>simplicial complexes</a:t>
            </a:r>
            <a:endParaRPr lang="en-US">
              <a:solidFill>
                <a:srgbClr val="FF0000"/>
              </a:solidFill>
            </a:endParaRPr>
          </a:p>
          <a:p>
            <a:r>
              <a:rPr lang="en-US">
                <a:latin typeface="Proxima Nova Rg"/>
              </a:rPr>
              <a:t>Simplicial complexes represent topological spaces as collections of simplices (points, line segments, triangles, etc.)</a:t>
            </a:r>
          </a:p>
          <a:p>
            <a:r>
              <a:rPr lang="en-US">
                <a:latin typeface="Proxima Nova Rg"/>
              </a:rPr>
              <a:t>Detects </a:t>
            </a:r>
            <a:r>
              <a:rPr lang="en-US">
                <a:solidFill>
                  <a:srgbClr val="FF0000"/>
                </a:solidFill>
                <a:latin typeface="Proxima Nova Rg"/>
              </a:rPr>
              <a:t>topological features</a:t>
            </a:r>
            <a:r>
              <a:rPr lang="en-US">
                <a:latin typeface="Proxima Nova Rg"/>
              </a:rPr>
              <a:t> and measures the significance of relationships across multiple </a:t>
            </a:r>
            <a:r>
              <a:rPr lang="en-US">
                <a:solidFill>
                  <a:srgbClr val="FF0000"/>
                </a:solidFill>
                <a:latin typeface="Proxima Nova Rg"/>
              </a:rPr>
              <a:t>thresholds</a:t>
            </a:r>
            <a:endParaRPr lang="en-US">
              <a:solidFill>
                <a:srgbClr val="FF0000"/>
              </a:solidFill>
            </a:endParaRPr>
          </a:p>
          <a:p>
            <a:r>
              <a:rPr lang="en-US">
                <a:latin typeface="Proxima Nova Rg"/>
              </a:rPr>
              <a:t>Topological features refer to the </a:t>
            </a:r>
            <a:r>
              <a:rPr lang="en-US">
                <a:solidFill>
                  <a:srgbClr val="FF0000"/>
                </a:solidFill>
                <a:latin typeface="Proxima Nova Rg"/>
              </a:rPr>
              <a:t>0</a:t>
            </a:r>
            <a:r>
              <a:rPr lang="en-US">
                <a:solidFill>
                  <a:srgbClr val="000000"/>
                </a:solidFill>
                <a:latin typeface="Proxima Nova Rg"/>
              </a:rPr>
              <a:t>-, </a:t>
            </a:r>
            <a:r>
              <a:rPr lang="en-US">
                <a:solidFill>
                  <a:srgbClr val="FF0000"/>
                </a:solidFill>
                <a:latin typeface="Proxima Nova Rg"/>
              </a:rPr>
              <a:t>1</a:t>
            </a:r>
            <a:r>
              <a:rPr lang="en-US">
                <a:solidFill>
                  <a:srgbClr val="000000"/>
                </a:solidFill>
                <a:latin typeface="Proxima Nova Rg"/>
              </a:rPr>
              <a:t>-, </a:t>
            </a:r>
            <a:r>
              <a:rPr lang="en-US">
                <a:solidFill>
                  <a:srgbClr val="FF0000"/>
                </a:solidFill>
                <a:latin typeface="Proxima Nova Rg"/>
              </a:rPr>
              <a:t>2</a:t>
            </a:r>
            <a:r>
              <a:rPr lang="en-US">
                <a:solidFill>
                  <a:srgbClr val="000000"/>
                </a:solidFill>
                <a:latin typeface="Proxima Nova Rg"/>
              </a:rPr>
              <a:t>-</a:t>
            </a:r>
            <a:r>
              <a:rPr lang="en-US">
                <a:latin typeface="Proxima Nova Rg"/>
              </a:rPr>
              <a:t> dimensional homology groups of a metric space describing </a:t>
            </a:r>
            <a:r>
              <a:rPr lang="en-US">
                <a:solidFill>
                  <a:srgbClr val="FF0000"/>
                </a:solidFill>
                <a:latin typeface="Proxima Nova Rg"/>
              </a:rPr>
              <a:t>connected components</a:t>
            </a:r>
            <a:r>
              <a:rPr lang="en-US">
                <a:latin typeface="Proxima Nova Rg"/>
              </a:rPr>
              <a:t>, </a:t>
            </a:r>
            <a:r>
              <a:rPr lang="en-US">
                <a:solidFill>
                  <a:srgbClr val="FF0000"/>
                </a:solidFill>
                <a:latin typeface="Proxima Nova Rg"/>
              </a:rPr>
              <a:t>tunnels</a:t>
            </a:r>
            <a:r>
              <a:rPr lang="en-US">
                <a:latin typeface="Proxima Nova Rg"/>
              </a:rPr>
              <a:t>, and </a:t>
            </a:r>
            <a:r>
              <a:rPr lang="en-US">
                <a:solidFill>
                  <a:srgbClr val="FF0000"/>
                </a:solidFill>
                <a:latin typeface="Proxima Nova Rg"/>
              </a:rPr>
              <a:t>voids</a:t>
            </a:r>
            <a:endParaRPr lang="en-US">
              <a:solidFill>
                <a:srgbClr val="FF0000"/>
              </a:solidFill>
            </a:endParaRPr>
          </a:p>
        </p:txBody>
      </p:sp>
      <p:sp>
        <p:nvSpPr>
          <p:cNvPr id="23" name="Content Placeholder 22">
            <a:extLst>
              <a:ext uri="{FF2B5EF4-FFF2-40B4-BE49-F238E27FC236}">
                <a16:creationId xmlns:a16="http://schemas.microsoft.com/office/drawing/2014/main" id="{57447087-42B9-FCE8-82D4-A2D2667242D7}"/>
              </a:ext>
            </a:extLst>
          </p:cNvPr>
          <p:cNvSpPr>
            <a:spLocks noGrp="1"/>
          </p:cNvSpPr>
          <p:nvPr>
            <p:ph idx="10"/>
          </p:nvPr>
        </p:nvSpPr>
        <p:spPr/>
        <p:txBody>
          <a:bodyPr/>
          <a:lstStyle/>
          <a:p>
            <a:endParaRPr lang="en-US"/>
          </a:p>
        </p:txBody>
      </p:sp>
      <p:sp>
        <p:nvSpPr>
          <p:cNvPr id="5" name="Slide Number Placeholder 4"/>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110</a:t>
            </a:fld>
            <a:endParaRPr lang="en-US"/>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 Rubinov and O. </a:t>
            </a:r>
            <a:r>
              <a:rPr lang="en-US" sz="800" err="1">
                <a:latin typeface="Calibri"/>
                <a:cs typeface="Calibri"/>
              </a:rPr>
              <a:t>Sporns</a:t>
            </a:r>
            <a:r>
              <a:rPr lang="en-US" sz="800">
                <a:latin typeface="Calibri"/>
                <a:cs typeface="Calibri"/>
              </a:rPr>
              <a:t>, “Complex network measures of brain connectivity: uses and interpretations,” Neuroimage, vol. 52, no. 3, pp. 1059–1069, 2010.</a:t>
            </a:r>
          </a:p>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p>
        </p:txBody>
      </p:sp>
      <p:grpSp>
        <p:nvGrpSpPr>
          <p:cNvPr id="21" name="Group 20">
            <a:extLst>
              <a:ext uri="{FF2B5EF4-FFF2-40B4-BE49-F238E27FC236}">
                <a16:creationId xmlns:a16="http://schemas.microsoft.com/office/drawing/2014/main" id="{2A8B29A7-EF28-9B19-9672-5D46C5DE6EBF}"/>
              </a:ext>
            </a:extLst>
          </p:cNvPr>
          <p:cNvGrpSpPr/>
          <p:nvPr/>
        </p:nvGrpSpPr>
        <p:grpSpPr>
          <a:xfrm>
            <a:off x="7606188" y="1710814"/>
            <a:ext cx="4012001" cy="3550083"/>
            <a:chOff x="7194533" y="1859711"/>
            <a:chExt cx="4012001" cy="3550083"/>
          </a:xfrm>
        </p:grpSpPr>
        <p:sp>
          <p:nvSpPr>
            <p:cNvPr id="4" name="Flowchart: Connector 3">
              <a:extLst>
                <a:ext uri="{FF2B5EF4-FFF2-40B4-BE49-F238E27FC236}">
                  <a16:creationId xmlns:a16="http://schemas.microsoft.com/office/drawing/2014/main" id="{9037E53A-14A4-C910-A451-B9AC9BD2D55D}"/>
                </a:ext>
              </a:extLst>
            </p:cNvPr>
            <p:cNvSpPr/>
            <p:nvPr/>
          </p:nvSpPr>
          <p:spPr>
            <a:xfrm>
              <a:off x="8944154" y="1859711"/>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ABCD901-4A1D-A1CA-40A1-4196A8FF4F88}"/>
                </a:ext>
              </a:extLst>
            </p:cNvPr>
            <p:cNvSpPr txBox="1"/>
            <p:nvPr/>
          </p:nvSpPr>
          <p:spPr>
            <a:xfrm>
              <a:off x="7219694" y="2032000"/>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0-simplex (connected component)</a:t>
              </a:r>
            </a:p>
          </p:txBody>
        </p:sp>
        <p:sp>
          <p:nvSpPr>
            <p:cNvPr id="9" name="Flowchart: Connector 8">
              <a:extLst>
                <a:ext uri="{FF2B5EF4-FFF2-40B4-BE49-F238E27FC236}">
                  <a16:creationId xmlns:a16="http://schemas.microsoft.com/office/drawing/2014/main" id="{518CEB8B-F804-DE85-4468-AC52C06B3D09}"/>
                </a:ext>
              </a:extLst>
            </p:cNvPr>
            <p:cNvSpPr/>
            <p:nvPr/>
          </p:nvSpPr>
          <p:spPr>
            <a:xfrm>
              <a:off x="8210909" y="3045843"/>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FB5A8580-832E-CC34-9664-1C25C0F0805A}"/>
                </a:ext>
              </a:extLst>
            </p:cNvPr>
            <p:cNvSpPr/>
            <p:nvPr/>
          </p:nvSpPr>
          <p:spPr>
            <a:xfrm>
              <a:off x="9857116" y="3031466"/>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8A1D8FDE-7A55-0FA4-0155-E2BAC70BA908}"/>
                </a:ext>
              </a:extLst>
            </p:cNvPr>
            <p:cNvSpPr/>
            <p:nvPr/>
          </p:nvSpPr>
          <p:spPr>
            <a:xfrm>
              <a:off x="8944154" y="3912079"/>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a:extLst>
                <a:ext uri="{FF2B5EF4-FFF2-40B4-BE49-F238E27FC236}">
                  <a16:creationId xmlns:a16="http://schemas.microsoft.com/office/drawing/2014/main" id="{0A3D58E0-2683-4876-7FFE-C865EECA4D1D}"/>
                </a:ext>
              </a:extLst>
            </p:cNvPr>
            <p:cNvSpPr/>
            <p:nvPr/>
          </p:nvSpPr>
          <p:spPr>
            <a:xfrm>
              <a:off x="8210908" y="4792692"/>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E0BEB52E-DE97-F541-54BF-FA3176ACF827}"/>
                </a:ext>
              </a:extLst>
            </p:cNvPr>
            <p:cNvSpPr/>
            <p:nvPr/>
          </p:nvSpPr>
          <p:spPr>
            <a:xfrm>
              <a:off x="9857115" y="4789098"/>
              <a:ext cx="101361" cy="10495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6A3E6C9-5C20-AFBF-3A9A-43355A3DE993}"/>
                </a:ext>
              </a:extLst>
            </p:cNvPr>
            <p:cNvSpPr txBox="1"/>
            <p:nvPr/>
          </p:nvSpPr>
          <p:spPr>
            <a:xfrm>
              <a:off x="7259231" y="3192971"/>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1-simplex (tunnel)</a:t>
              </a:r>
            </a:p>
          </p:txBody>
        </p:sp>
        <p:sp>
          <p:nvSpPr>
            <p:cNvPr id="16" name="TextBox 15">
              <a:extLst>
                <a:ext uri="{FF2B5EF4-FFF2-40B4-BE49-F238E27FC236}">
                  <a16:creationId xmlns:a16="http://schemas.microsoft.com/office/drawing/2014/main" id="{A73AE6DA-43C4-1EB9-3EC8-F1E922399356}"/>
                </a:ext>
              </a:extLst>
            </p:cNvPr>
            <p:cNvSpPr txBox="1"/>
            <p:nvPr/>
          </p:nvSpPr>
          <p:spPr>
            <a:xfrm>
              <a:off x="7194533" y="5040462"/>
              <a:ext cx="3947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2-simplex (void)</a:t>
              </a:r>
            </a:p>
          </p:txBody>
        </p:sp>
        <p:cxnSp>
          <p:nvCxnSpPr>
            <p:cNvPr id="17" name="Straight Arrow Connector 16">
              <a:extLst>
                <a:ext uri="{FF2B5EF4-FFF2-40B4-BE49-F238E27FC236}">
                  <a16:creationId xmlns:a16="http://schemas.microsoft.com/office/drawing/2014/main" id="{22FEE24E-F912-5EFC-7E5D-60D70F6D328A}"/>
                </a:ext>
              </a:extLst>
            </p:cNvPr>
            <p:cNvCxnSpPr/>
            <p:nvPr/>
          </p:nvCxnSpPr>
          <p:spPr>
            <a:xfrm flipV="1">
              <a:off x="8307597" y="3095218"/>
              <a:ext cx="1572164" cy="9347"/>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06330F-D567-CA07-0C8C-FAB4B1F634C2}"/>
                </a:ext>
              </a:extLst>
            </p:cNvPr>
            <p:cNvCxnSpPr>
              <a:cxnSpLocks/>
            </p:cNvCxnSpPr>
            <p:nvPr/>
          </p:nvCxnSpPr>
          <p:spPr>
            <a:xfrm>
              <a:off x="8264465" y="4842655"/>
              <a:ext cx="1615296" cy="1434"/>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A6F4EA-A685-319E-0BAA-28BCB33B3293}"/>
                </a:ext>
              </a:extLst>
            </p:cNvPr>
            <p:cNvCxnSpPr>
              <a:cxnSpLocks/>
            </p:cNvCxnSpPr>
            <p:nvPr/>
          </p:nvCxnSpPr>
          <p:spPr>
            <a:xfrm flipV="1">
              <a:off x="8286030" y="3995827"/>
              <a:ext cx="680768" cy="83245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4930F3D-7A7E-D237-8A4C-FFE3C7EC5EFA}"/>
                </a:ext>
              </a:extLst>
            </p:cNvPr>
            <p:cNvCxnSpPr>
              <a:cxnSpLocks/>
            </p:cNvCxnSpPr>
            <p:nvPr/>
          </p:nvCxnSpPr>
          <p:spPr>
            <a:xfrm flipH="1" flipV="1">
              <a:off x="8999147" y="3967074"/>
              <a:ext cx="904334" cy="864798"/>
            </a:xfrm>
            <a:prstGeom prst="straightConnector1">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2013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D1A96-927F-8502-8C1B-E6F3C61AC1DE}"/>
              </a:ext>
            </a:extLst>
          </p:cNvPr>
          <p:cNvSpPr>
            <a:spLocks noGrp="1"/>
          </p:cNvSpPr>
          <p:nvPr>
            <p:ph type="title"/>
          </p:nvPr>
        </p:nvSpPr>
        <p:spPr/>
        <p:txBody>
          <a:bodyPr>
            <a:normAutofit/>
          </a:bodyPr>
          <a:lstStyle/>
          <a:p>
            <a:r>
              <a:rPr lang="en-US">
                <a:latin typeface="Proxima Nova Rg"/>
              </a:rPr>
              <a:t>Barcodes and Persistent Diagram</a:t>
            </a:r>
          </a:p>
        </p:txBody>
      </p:sp>
      <p:sp>
        <p:nvSpPr>
          <p:cNvPr id="2" name="Content Placeholder 1">
            <a:extLst>
              <a:ext uri="{FF2B5EF4-FFF2-40B4-BE49-F238E27FC236}">
                <a16:creationId xmlns:a16="http://schemas.microsoft.com/office/drawing/2014/main" id="{0D8CEE6F-2ADF-1C71-5FC6-FE741CCCE4AD}"/>
              </a:ext>
            </a:extLst>
          </p:cNvPr>
          <p:cNvSpPr>
            <a:spLocks noGrp="1"/>
          </p:cNvSpPr>
          <p:nvPr>
            <p:ph idx="1"/>
          </p:nvPr>
        </p:nvSpPr>
        <p:spPr/>
        <p:txBody>
          <a:bodyPr vert="horz" lIns="0" tIns="0" rIns="0" bIns="0" rtlCol="0" anchor="t">
            <a:normAutofit/>
          </a:bodyPr>
          <a:lstStyle/>
          <a:p>
            <a:r>
              <a:rPr lang="en-US">
                <a:latin typeface="Proxima Nova Rg"/>
              </a:rPr>
              <a:t>PH can track when features are </a:t>
            </a:r>
            <a:r>
              <a:rPr lang="en-US">
                <a:solidFill>
                  <a:srgbClr val="FF0000"/>
                </a:solidFill>
                <a:latin typeface="Proxima Nova Rg"/>
              </a:rPr>
              <a:t>created and destroyed</a:t>
            </a:r>
            <a:r>
              <a:rPr lang="en-US">
                <a:latin typeface="Proxima Nova Rg"/>
              </a:rPr>
              <a:t> with varying scales</a:t>
            </a:r>
            <a:endParaRPr lang="en-US"/>
          </a:p>
          <a:p>
            <a:r>
              <a:rPr lang="en-US">
                <a:latin typeface="Proxima Nova Rg"/>
              </a:rPr>
              <a:t>Quantifies </a:t>
            </a:r>
            <a:r>
              <a:rPr lang="en-US">
                <a:solidFill>
                  <a:srgbClr val="FF0000"/>
                </a:solidFill>
                <a:latin typeface="Proxima Nova Rg"/>
              </a:rPr>
              <a:t>birth and death of features</a:t>
            </a:r>
            <a:r>
              <a:rPr lang="en-US">
                <a:latin typeface="Proxima Nova Rg"/>
              </a:rPr>
              <a:t> in the graph according to their significance</a:t>
            </a:r>
            <a:endParaRPr lang="en-US"/>
          </a:p>
          <a:p>
            <a:r>
              <a:rPr lang="en-US">
                <a:latin typeface="Proxima Nova Rg"/>
              </a:rPr>
              <a:t>Represented in the form of barcodes, a </a:t>
            </a:r>
            <a:r>
              <a:rPr lang="en-US">
                <a:solidFill>
                  <a:srgbClr val="FF0000"/>
                </a:solidFill>
                <a:latin typeface="Proxima Nova Rg"/>
              </a:rPr>
              <a:t>fingerprint</a:t>
            </a:r>
            <a:r>
              <a:rPr lang="en-US">
                <a:latin typeface="Proxima Nova Rg"/>
              </a:rPr>
              <a:t> for a graph</a:t>
            </a:r>
            <a:endParaRPr lang="en-US"/>
          </a:p>
          <a:p>
            <a:r>
              <a:rPr lang="en-US">
                <a:solidFill>
                  <a:srgbClr val="FF0000"/>
                </a:solidFill>
                <a:latin typeface="Proxima Nova Rg"/>
              </a:rPr>
              <a:t>Persistent diagram</a:t>
            </a:r>
            <a:r>
              <a:rPr lang="en-US">
                <a:latin typeface="Proxima Nova Rg"/>
              </a:rPr>
              <a:t>: points in 2D plane obtained from barcodes, represent topological feature persistence with </a:t>
            </a:r>
            <a:r>
              <a:rPr lang="en-US">
                <a:solidFill>
                  <a:srgbClr val="FF0000"/>
                </a:solidFill>
                <a:latin typeface="Proxima Nova Rg"/>
              </a:rPr>
              <a:t>x </a:t>
            </a:r>
            <a:r>
              <a:rPr lang="en-US">
                <a:latin typeface="Proxima Nova Rg"/>
              </a:rPr>
              <a:t>as birth time and </a:t>
            </a:r>
            <a:r>
              <a:rPr lang="en-US">
                <a:solidFill>
                  <a:srgbClr val="FF0000"/>
                </a:solidFill>
                <a:latin typeface="Proxima Nova Rg"/>
              </a:rPr>
              <a:t>y </a:t>
            </a:r>
            <a:r>
              <a:rPr lang="en-US">
                <a:latin typeface="Proxima Nova Rg"/>
              </a:rPr>
              <a:t>as death time</a:t>
            </a:r>
          </a:p>
        </p:txBody>
      </p:sp>
      <p:pic>
        <p:nvPicPr>
          <p:cNvPr id="14" name="Picture 14" descr="Chart&#10;&#10;Description automatically generated">
            <a:extLst>
              <a:ext uri="{FF2B5EF4-FFF2-40B4-BE49-F238E27FC236}">
                <a16:creationId xmlns:a16="http://schemas.microsoft.com/office/drawing/2014/main" id="{381987F8-0B45-3AB0-24AF-EFC7569DF785}"/>
              </a:ext>
            </a:extLst>
          </p:cNvPr>
          <p:cNvPicPr>
            <a:picLocks noGrp="1" noChangeAspect="1"/>
          </p:cNvPicPr>
          <p:nvPr>
            <p:ph idx="10"/>
          </p:nvPr>
        </p:nvPicPr>
        <p:blipFill rotWithShape="1">
          <a:blip r:embed="rId2"/>
          <a:stretch/>
        </p:blipFill>
        <p:spPr>
          <a:xfrm>
            <a:off x="6388100" y="2891318"/>
            <a:ext cx="5257800" cy="1581776"/>
          </a:xfrm>
          <a:prstGeom prst="rect">
            <a:avLst/>
          </a:prstGeom>
        </p:spPr>
      </p:pic>
      <p:sp>
        <p:nvSpPr>
          <p:cNvPr id="6" name="Slide Number Placeholder 5">
            <a:extLst>
              <a:ext uri="{FF2B5EF4-FFF2-40B4-BE49-F238E27FC236}">
                <a16:creationId xmlns:a16="http://schemas.microsoft.com/office/drawing/2014/main" id="{11CBF22B-CDFE-227D-C236-513ECD8CC0BB}"/>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111</a:t>
            </a:fld>
            <a:r>
              <a:rPr lang="en-US"/>
              <a:t>A</a:t>
            </a:r>
          </a:p>
        </p:txBody>
      </p:sp>
      <p:sp>
        <p:nvSpPr>
          <p:cNvPr id="11" name="TextBox 10">
            <a:extLst>
              <a:ext uri="{FF2B5EF4-FFF2-40B4-BE49-F238E27FC236}">
                <a16:creationId xmlns:a16="http://schemas.microsoft.com/office/drawing/2014/main" id="{D4FE5BBC-1833-B63C-5493-C83644BB0535}"/>
              </a:ext>
            </a:extLst>
          </p:cNvPr>
          <p:cNvSpPr txBox="1"/>
          <p:nvPr/>
        </p:nvSpPr>
        <p:spPr>
          <a:xfrm>
            <a:off x="790535" y="621263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endParaRPr lang="en-US"/>
          </a:p>
        </p:txBody>
      </p:sp>
    </p:spTree>
    <p:extLst>
      <p:ext uri="{BB962C8B-B14F-4D97-AF65-F5344CB8AC3E}">
        <p14:creationId xmlns:p14="http://schemas.microsoft.com/office/powerpoint/2010/main" val="4046422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Wasserstein distance (WD)</a:t>
            </a:r>
            <a:endParaRPr lang="en-US"/>
          </a:p>
        </p:txBody>
      </p:sp>
      <p:sp>
        <p:nvSpPr>
          <p:cNvPr id="11" name="Content Placeholder 10"/>
          <p:cNvSpPr>
            <a:spLocks noGrp="1"/>
          </p:cNvSpPr>
          <p:nvPr>
            <p:ph idx="1"/>
          </p:nvPr>
        </p:nvSpPr>
        <p:spPr/>
        <p:txBody>
          <a:bodyPr vert="horz" lIns="0" tIns="0" rIns="0" bIns="0" rtlCol="0" anchor="t">
            <a:normAutofit/>
          </a:bodyPr>
          <a:lstStyle/>
          <a:p>
            <a:r>
              <a:rPr lang="en-US">
                <a:latin typeface="Proxima Nova Rg"/>
              </a:rPr>
              <a:t>Wasserstein distance (Earth Mover's Distance) measures distance between two probability distributions</a:t>
            </a:r>
          </a:p>
          <a:p>
            <a:r>
              <a:rPr lang="en-US">
                <a:latin typeface="Proxima Nova Rg"/>
              </a:rPr>
              <a:t>Minimum amount of </a:t>
            </a:r>
            <a:r>
              <a:rPr lang="en-US">
                <a:solidFill>
                  <a:srgbClr val="FF0000"/>
                </a:solidFill>
                <a:latin typeface="Proxima Nova Rg"/>
              </a:rPr>
              <a:t>work</a:t>
            </a:r>
            <a:r>
              <a:rPr lang="en-US">
                <a:latin typeface="Proxima Nova Rg"/>
              </a:rPr>
              <a:t> required to transform </a:t>
            </a:r>
            <a:r>
              <a:rPr lang="en-US">
                <a:solidFill>
                  <a:srgbClr val="FF0000"/>
                </a:solidFill>
                <a:latin typeface="Proxima Nova Rg"/>
              </a:rPr>
              <a:t>u </a:t>
            </a:r>
            <a:r>
              <a:rPr lang="en-US">
                <a:latin typeface="Proxima Nova Rg"/>
              </a:rPr>
              <a:t>into </a:t>
            </a:r>
            <a:r>
              <a:rPr lang="en-US">
                <a:solidFill>
                  <a:srgbClr val="FF0000"/>
                </a:solidFill>
                <a:latin typeface="Proxima Nova Rg"/>
              </a:rPr>
              <a:t>v</a:t>
            </a:r>
            <a:r>
              <a:rPr lang="en-US">
                <a:latin typeface="Proxima Nova Rg"/>
              </a:rPr>
              <a:t>, </a:t>
            </a:r>
            <a:r>
              <a:rPr lang="en-US">
                <a:solidFill>
                  <a:srgbClr val="FF0000"/>
                </a:solidFill>
                <a:latin typeface="Proxima Nova Rg"/>
              </a:rPr>
              <a:t>work = distribution weight x distance</a:t>
            </a:r>
          </a:p>
          <a:p>
            <a:r>
              <a:rPr lang="en-US">
                <a:solidFill>
                  <a:srgbClr val="FF0000"/>
                </a:solidFill>
                <a:latin typeface="Proxima Nova Rg"/>
              </a:rPr>
              <a:t>Minimum </a:t>
            </a:r>
            <a:r>
              <a:rPr lang="en-US">
                <a:solidFill>
                  <a:srgbClr val="000000"/>
                </a:solidFill>
                <a:latin typeface="Proxima Nova Rg"/>
              </a:rPr>
              <a:t>value achieved by a </a:t>
            </a:r>
            <a:r>
              <a:rPr lang="en-US">
                <a:solidFill>
                  <a:srgbClr val="FF0000"/>
                </a:solidFill>
                <a:latin typeface="Proxima Nova Rg"/>
              </a:rPr>
              <a:t>perfect matching</a:t>
            </a:r>
            <a:r>
              <a:rPr lang="en-US">
                <a:solidFill>
                  <a:srgbClr val="000000"/>
                </a:solidFill>
                <a:latin typeface="Proxima Nova Rg"/>
              </a:rPr>
              <a:t> between the features of two Persistent Diagrams</a:t>
            </a:r>
          </a:p>
        </p:txBody>
      </p:sp>
      <p:sp>
        <p:nvSpPr>
          <p:cNvPr id="9" name="Content Placeholder 8">
            <a:extLst>
              <a:ext uri="{FF2B5EF4-FFF2-40B4-BE49-F238E27FC236}">
                <a16:creationId xmlns:a16="http://schemas.microsoft.com/office/drawing/2014/main" id="{FE9F4359-8EFD-70A0-67A6-47503810257D}"/>
              </a:ext>
            </a:extLst>
          </p:cNvPr>
          <p:cNvSpPr>
            <a:spLocks noGrp="1"/>
          </p:cNvSpPr>
          <p:nvPr>
            <p:ph idx="10"/>
          </p:nvPr>
        </p:nvSpPr>
        <p:spPr/>
        <p:txBody>
          <a:bodyPr/>
          <a:lstStyle/>
          <a:p>
            <a:endParaRPr lang="en-US"/>
          </a:p>
        </p:txBody>
      </p:sp>
      <p:sp>
        <p:nvSpPr>
          <p:cNvPr id="5" name="Slide Number Placeholder 4"/>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112</a:t>
            </a:fld>
            <a:endParaRPr lang="en-US"/>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597452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 </a:t>
            </a:r>
            <a:r>
              <a:rPr lang="en-US" sz="800" err="1">
                <a:latin typeface="Calibri"/>
                <a:cs typeface="Calibri"/>
              </a:rPr>
              <a:t>Vallender</a:t>
            </a:r>
            <a:r>
              <a:rPr lang="en-US" sz="800">
                <a:latin typeface="Calibri"/>
                <a:cs typeface="Calibri"/>
              </a:rPr>
              <a:t>, “Calculation of the </a:t>
            </a:r>
            <a:r>
              <a:rPr lang="en-US" sz="800" err="1">
                <a:latin typeface="Calibri"/>
                <a:cs typeface="Calibri"/>
              </a:rPr>
              <a:t>wasserstein</a:t>
            </a:r>
            <a:r>
              <a:rPr lang="en-US" sz="800">
                <a:latin typeface="Calibri"/>
                <a:cs typeface="Calibri"/>
              </a:rPr>
              <a:t> distance between probability distributions on the line,” Theory of Probability &amp; Its Applications, vol. 18, no. 4, pp. 784–786, 1974.</a:t>
            </a:r>
            <a:endParaRPr lang="en-US">
              <a:cs typeface="Calibri" panose="020F0502020204030204" pitchFamily="34" charset="0"/>
            </a:endParaRPr>
          </a:p>
          <a:p>
            <a:pPr marL="171450" indent="-171450">
              <a:buFont typeface="Arial"/>
              <a:buChar char="•"/>
            </a:pPr>
            <a:r>
              <a:rPr lang="en-US" sz="800">
                <a:latin typeface="Calibri"/>
                <a:cs typeface="Calibri"/>
              </a:rPr>
              <a:t>H. </a:t>
            </a:r>
            <a:r>
              <a:rPr lang="en-US" sz="800" err="1">
                <a:latin typeface="Calibri"/>
                <a:cs typeface="Calibri"/>
              </a:rPr>
              <a:t>Edelsbrunner</a:t>
            </a:r>
            <a:r>
              <a:rPr lang="en-US" sz="800">
                <a:latin typeface="Calibri"/>
                <a:cs typeface="Calibri"/>
              </a:rPr>
              <a:t>, “Persistent homology: theory and practice,” 2013.</a:t>
            </a:r>
          </a:p>
          <a:p>
            <a:pPr marL="171450" indent="-171450">
              <a:buFont typeface="Arial"/>
              <a:buChar char="•"/>
            </a:pPr>
            <a:r>
              <a:rPr lang="en-US" sz="800">
                <a:latin typeface="Calibri"/>
                <a:cs typeface="Calibri"/>
              </a:rPr>
              <a:t>Qingzhang, Shi. (2021). Time Series Clustering with Topological and Geometric Mixed Distance. Mathematics. 9. 10.3390/math9091046. </a:t>
            </a:r>
            <a:endParaRPr lang="en-US" sz="800">
              <a:cs typeface="Calibri" panose="020F0502020204030204" pitchFamily="34" charset="0"/>
            </a:endParaRPr>
          </a:p>
        </p:txBody>
      </p:sp>
      <p:pic>
        <p:nvPicPr>
          <p:cNvPr id="8" name="Picture 21" descr="Chart, scatter chart&#10;&#10;Description automatically generated">
            <a:extLst>
              <a:ext uri="{FF2B5EF4-FFF2-40B4-BE49-F238E27FC236}">
                <a16:creationId xmlns:a16="http://schemas.microsoft.com/office/drawing/2014/main" id="{4307F1C6-F696-FFCA-81DF-4F817496CF9A}"/>
              </a:ext>
            </a:extLst>
          </p:cNvPr>
          <p:cNvPicPr>
            <a:picLocks noChangeAspect="1"/>
          </p:cNvPicPr>
          <p:nvPr/>
        </p:nvPicPr>
        <p:blipFill>
          <a:blip r:embed="rId2"/>
          <a:stretch>
            <a:fillRect/>
          </a:stretch>
        </p:blipFill>
        <p:spPr>
          <a:xfrm>
            <a:off x="6573117" y="-728"/>
            <a:ext cx="5528441" cy="5697154"/>
          </a:xfrm>
          <a:prstGeom prst="rect">
            <a:avLst/>
          </a:prstGeom>
        </p:spPr>
      </p:pic>
    </p:spTree>
    <p:extLst>
      <p:ext uri="{BB962C8B-B14F-4D97-AF65-F5344CB8AC3E}">
        <p14:creationId xmlns:p14="http://schemas.microsoft.com/office/powerpoint/2010/main" val="3635598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Experimental data and network construction </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Structural T1-weighted and </a:t>
            </a:r>
            <a:r>
              <a:rPr lang="en-US" err="1">
                <a:latin typeface="Proxima Nova Rg"/>
              </a:rPr>
              <a:t>rs</a:t>
            </a:r>
            <a:r>
              <a:rPr lang="en-US">
                <a:latin typeface="Proxima Nova Rg"/>
              </a:rPr>
              <a:t>-fMRI data were obtained from the publicly available Enhanced Nathan Kline Institute Rockland Sample database (NKI-RS)</a:t>
            </a:r>
            <a:endParaRPr lang="en-US"/>
          </a:p>
          <a:p>
            <a:pPr marL="227965" indent="-227965"/>
            <a:r>
              <a:rPr lang="en-US">
                <a:latin typeface="Proxima Nova Rg"/>
              </a:rPr>
              <a:t>The MRI data from 3T Siemens </a:t>
            </a:r>
            <a:r>
              <a:rPr lang="en-US" err="1">
                <a:latin typeface="Proxima Nova Rg"/>
              </a:rPr>
              <a:t>Magnetom</a:t>
            </a:r>
            <a:r>
              <a:rPr lang="en-US">
                <a:latin typeface="Proxima Nova Rg"/>
              </a:rPr>
              <a:t> Tim Trio scanner</a:t>
            </a:r>
          </a:p>
          <a:p>
            <a:pPr marL="227965" indent="-227965"/>
            <a:r>
              <a:rPr lang="en-US">
                <a:latin typeface="Proxima Nova Rg"/>
              </a:rPr>
              <a:t>The </a:t>
            </a:r>
            <a:r>
              <a:rPr lang="en-US" err="1">
                <a:latin typeface="Proxima Nova Rg"/>
              </a:rPr>
              <a:t>rs</a:t>
            </a:r>
            <a:r>
              <a:rPr lang="en-US">
                <a:latin typeface="Proxima Nova Rg"/>
              </a:rPr>
              <a:t>-fMRI data were acquired from each subject using 3 acquisition protocols with 3 temporal sampling rates (</a:t>
            </a:r>
            <a:r>
              <a:rPr lang="en-US">
                <a:solidFill>
                  <a:srgbClr val="FF0000"/>
                </a:solidFill>
                <a:latin typeface="Proxima Nova Rg"/>
              </a:rPr>
              <a:t>645ms</a:t>
            </a:r>
            <a:r>
              <a:rPr lang="en-US">
                <a:latin typeface="Proxima Nova Rg"/>
              </a:rPr>
              <a:t>, </a:t>
            </a:r>
            <a:r>
              <a:rPr lang="en-US">
                <a:solidFill>
                  <a:srgbClr val="FF0000"/>
                </a:solidFill>
                <a:latin typeface="Proxima Nova Rg"/>
              </a:rPr>
              <a:t>1400ms</a:t>
            </a:r>
            <a:r>
              <a:rPr lang="en-US">
                <a:latin typeface="Proxima Nova Rg"/>
              </a:rPr>
              <a:t>, </a:t>
            </a:r>
            <a:r>
              <a:rPr lang="en-US">
                <a:solidFill>
                  <a:srgbClr val="FF0000"/>
                </a:solidFill>
                <a:latin typeface="Proxima Nova Rg"/>
              </a:rPr>
              <a:t>2500ms</a:t>
            </a:r>
            <a:r>
              <a:rPr lang="en-US">
                <a:latin typeface="Proxima Nova Rg"/>
              </a:rPr>
              <a:t>)</a:t>
            </a:r>
            <a:endParaRPr lang="en-US"/>
          </a:p>
          <a:p>
            <a:pPr marL="227965" indent="-227965"/>
            <a:r>
              <a:rPr lang="en-US">
                <a:latin typeface="Proxima Nova Rg"/>
              </a:rPr>
              <a:t>Total number of subjects: 316 with mean time series from </a:t>
            </a:r>
            <a:r>
              <a:rPr lang="en-US">
                <a:solidFill>
                  <a:srgbClr val="FF0000"/>
                </a:solidFill>
                <a:latin typeface="Proxima Nova Rg"/>
              </a:rPr>
              <a:t>113 brain regions</a:t>
            </a:r>
            <a:endParaRPr lang="en-US">
              <a:solidFill>
                <a:srgbClr val="FF0000"/>
              </a:solidFill>
            </a:endParaRPr>
          </a:p>
          <a:p>
            <a:pPr marL="227965" indent="-227965"/>
            <a:r>
              <a:rPr lang="en-US">
                <a:solidFill>
                  <a:srgbClr val="FF0000"/>
                </a:solidFill>
                <a:latin typeface="Proxima Nova Rg"/>
              </a:rPr>
              <a:t>One </a:t>
            </a:r>
            <a:r>
              <a:rPr lang="en-US">
                <a:latin typeface="Proxima Nova Rg"/>
              </a:rPr>
              <a:t>weighted network per fMRI scan</a:t>
            </a:r>
            <a:endParaRPr lang="en-US"/>
          </a:p>
          <a:p>
            <a:pPr marL="227965" indent="-227965"/>
            <a:endParaRPr lang="en-US"/>
          </a:p>
          <a:p>
            <a:pPr marL="227965" indent="-227965"/>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113</a:t>
            </a:fld>
            <a:endParaRPr lang="en-US"/>
          </a:p>
        </p:txBody>
      </p:sp>
      <p:sp>
        <p:nvSpPr>
          <p:cNvPr id="7" name="TextBox 6">
            <a:extLst>
              <a:ext uri="{FF2B5EF4-FFF2-40B4-BE49-F238E27FC236}">
                <a16:creationId xmlns:a16="http://schemas.microsoft.com/office/drawing/2014/main" id="{A30D734A-EA87-F255-03F6-561DBFC71CA7}"/>
              </a:ext>
            </a:extLst>
          </p:cNvPr>
          <p:cNvSpPr txBox="1"/>
          <p:nvPr/>
        </p:nvSpPr>
        <p:spPr>
          <a:xfrm>
            <a:off x="630610" y="597452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K. B. Nooner, S. </a:t>
            </a:r>
            <a:r>
              <a:rPr lang="en-US" sz="800" err="1">
                <a:latin typeface="Calibri"/>
                <a:cs typeface="Calibri"/>
              </a:rPr>
              <a:t>Colcombe</a:t>
            </a:r>
            <a:r>
              <a:rPr lang="en-US" sz="800">
                <a:latin typeface="Calibri"/>
                <a:cs typeface="Calibri"/>
              </a:rPr>
              <a:t>, R. </a:t>
            </a:r>
            <a:r>
              <a:rPr lang="en-US" sz="800" err="1">
                <a:latin typeface="Calibri"/>
                <a:cs typeface="Calibri"/>
              </a:rPr>
              <a:t>Tobe</a:t>
            </a:r>
            <a:r>
              <a:rPr lang="en-US" sz="800">
                <a:latin typeface="Calibri"/>
                <a:cs typeface="Calibri"/>
              </a:rPr>
              <a:t>, M. Mennes, M. Benedict, A. Moreno, L. Panek, S. Brown, S. Zavitz, Q. Li et al., “The </a:t>
            </a:r>
            <a:r>
              <a:rPr lang="en-US" sz="800" err="1">
                <a:latin typeface="Calibri"/>
                <a:cs typeface="Calibri"/>
              </a:rPr>
              <a:t>nki-rockland</a:t>
            </a:r>
            <a:r>
              <a:rPr lang="en-US" sz="800">
                <a:latin typeface="Calibri"/>
                <a:cs typeface="Calibri"/>
              </a:rPr>
              <a:t> sample: a model for accelerating the pace of discovery science in psychiatry,” Frontiers in neuroscience, vol. 6, p. 152, 2012.</a:t>
            </a:r>
            <a:endParaRPr lang="en-US">
              <a:latin typeface="Calibri"/>
              <a:cs typeface="Calibri"/>
            </a:endParaRPr>
          </a:p>
        </p:txBody>
      </p:sp>
    </p:spTree>
    <p:extLst>
      <p:ext uri="{BB962C8B-B14F-4D97-AF65-F5344CB8AC3E}">
        <p14:creationId xmlns:p14="http://schemas.microsoft.com/office/powerpoint/2010/main" val="9974557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1778E7-E25C-A384-D70A-9BF086707557}"/>
              </a:ext>
            </a:extLst>
          </p:cNvPr>
          <p:cNvSpPr>
            <a:spLocks noGrp="1"/>
          </p:cNvSpPr>
          <p:nvPr>
            <p:ph type="title"/>
          </p:nvPr>
        </p:nvSpPr>
        <p:spPr/>
        <p:txBody>
          <a:bodyPr/>
          <a:lstStyle/>
          <a:p>
            <a:r>
              <a:rPr lang="en-US">
                <a:latin typeface="Proxima Nova Rg"/>
              </a:rPr>
              <a:t>Embed FCNs in metric space </a:t>
            </a:r>
            <a:endParaRPr lang="en-US"/>
          </a:p>
        </p:txBody>
      </p:sp>
      <p:sp>
        <p:nvSpPr>
          <p:cNvPr id="2" name="Content Placeholder 1">
            <a:extLst>
              <a:ext uri="{FF2B5EF4-FFF2-40B4-BE49-F238E27FC236}">
                <a16:creationId xmlns:a16="http://schemas.microsoft.com/office/drawing/2014/main" id="{08B81F23-AF69-3409-BB4F-79F0FFF3403E}"/>
              </a:ext>
            </a:extLst>
          </p:cNvPr>
          <p:cNvSpPr>
            <a:spLocks noGrp="1"/>
          </p:cNvSpPr>
          <p:nvPr>
            <p:ph idx="1"/>
          </p:nvPr>
        </p:nvSpPr>
        <p:spPr/>
        <p:txBody>
          <a:bodyPr vert="horz" lIns="0" tIns="0" rIns="0" bIns="0" rtlCol="0" anchor="t">
            <a:normAutofit/>
          </a:bodyPr>
          <a:lstStyle/>
          <a:p>
            <a:pPr marL="227965" indent="-227965"/>
            <a:r>
              <a:rPr lang="en-US">
                <a:latin typeface="Proxima Nova Rg"/>
              </a:rPr>
              <a:t>To map the association between two nodes </a:t>
            </a:r>
            <a:r>
              <a:rPr lang="en-US">
                <a:solidFill>
                  <a:srgbClr val="FF0000"/>
                </a:solidFill>
                <a:latin typeface="Proxima Nova Rg"/>
              </a:rPr>
              <a:t>u</a:t>
            </a:r>
            <a:r>
              <a:rPr lang="en-US">
                <a:latin typeface="Proxima Nova Rg"/>
              </a:rPr>
              <a:t> and </a:t>
            </a:r>
            <a:r>
              <a:rPr lang="en-US">
                <a:solidFill>
                  <a:srgbClr val="FF0000"/>
                </a:solidFill>
                <a:latin typeface="Proxima Nova Rg"/>
              </a:rPr>
              <a:t>v </a:t>
            </a:r>
            <a:r>
              <a:rPr lang="en-US">
                <a:latin typeface="Proxima Nova Rg"/>
              </a:rPr>
              <a:t>in the brain network, their Pearson's correlation coefficients </a:t>
            </a:r>
            <a:r>
              <a:rPr lang="en-US" err="1">
                <a:solidFill>
                  <a:srgbClr val="FF0000"/>
                </a:solidFill>
                <a:latin typeface="Proxima Nova Rg"/>
              </a:rPr>
              <a:t>corr</a:t>
            </a:r>
            <a:r>
              <a:rPr lang="en-US">
                <a:solidFill>
                  <a:srgbClr val="FF0000"/>
                </a:solidFill>
                <a:latin typeface="Proxima Nova Rg"/>
              </a:rPr>
              <a:t>(u, v) </a:t>
            </a:r>
            <a:r>
              <a:rPr lang="en-US">
                <a:latin typeface="Proxima Nova Rg"/>
              </a:rPr>
              <a:t>are used</a:t>
            </a:r>
            <a:endParaRPr lang="en-US"/>
          </a:p>
          <a:p>
            <a:pPr marL="227965" indent="-227965"/>
            <a:r>
              <a:rPr lang="en-US">
                <a:latin typeface="Proxima Nova Rg"/>
              </a:rPr>
              <a:t>The objective is to transform this association into a distance metric where </a:t>
            </a:r>
            <a:r>
              <a:rPr lang="en-US">
                <a:solidFill>
                  <a:srgbClr val="FF0000"/>
                </a:solidFill>
                <a:latin typeface="Proxima Nova Rg"/>
              </a:rPr>
              <a:t>stronger correlations</a:t>
            </a:r>
            <a:r>
              <a:rPr lang="en-US">
                <a:latin typeface="Proxima Nova Rg"/>
              </a:rPr>
              <a:t> between nodes correspond to </a:t>
            </a:r>
            <a:r>
              <a:rPr lang="en-US">
                <a:solidFill>
                  <a:srgbClr val="FF0000"/>
                </a:solidFill>
                <a:latin typeface="Proxima Nova Rg"/>
              </a:rPr>
              <a:t>shorter distances</a:t>
            </a:r>
            <a:endParaRPr lang="en-US">
              <a:solidFill>
                <a:srgbClr val="FF0000"/>
              </a:solidFill>
            </a:endParaRPr>
          </a:p>
        </p:txBody>
      </p:sp>
      <p:sp>
        <p:nvSpPr>
          <p:cNvPr id="4" name="Content Placeholder 3">
            <a:extLst>
              <a:ext uri="{FF2B5EF4-FFF2-40B4-BE49-F238E27FC236}">
                <a16:creationId xmlns:a16="http://schemas.microsoft.com/office/drawing/2014/main" id="{64C87F0B-A5A7-F4D1-A47B-E97DD706177A}"/>
              </a:ext>
            </a:extLst>
          </p:cNvPr>
          <p:cNvSpPr>
            <a:spLocks noGrp="1"/>
          </p:cNvSpPr>
          <p:nvPr>
            <p:ph idx="10"/>
          </p:nvPr>
        </p:nvSpPr>
        <p:spPr/>
        <p:txBody>
          <a:bodyPr vert="horz" lIns="0" tIns="0" rIns="0" bIns="0" rtlCol="0" anchor="t">
            <a:normAutofit/>
          </a:bodyPr>
          <a:lstStyle/>
          <a:p>
            <a:pPr marL="227965" indent="-227965"/>
            <a:r>
              <a:rPr lang="en-US">
                <a:latin typeface="Proxima Nova Rg"/>
              </a:rPr>
              <a:t>Mapping to all </a:t>
            </a:r>
            <a:r>
              <a:rPr lang="en-US">
                <a:solidFill>
                  <a:srgbClr val="FF0000"/>
                </a:solidFill>
                <a:latin typeface="Proxima Nova Rg"/>
              </a:rPr>
              <a:t>316 </a:t>
            </a:r>
            <a:r>
              <a:rPr lang="en-US">
                <a:latin typeface="Proxima Nova Rg"/>
              </a:rPr>
              <a:t>subjects across </a:t>
            </a:r>
            <a:r>
              <a:rPr lang="en-US">
                <a:solidFill>
                  <a:srgbClr val="FF0000"/>
                </a:solidFill>
                <a:latin typeface="Proxima Nova Rg"/>
              </a:rPr>
              <a:t>3 </a:t>
            </a:r>
            <a:r>
              <a:rPr lang="en-US">
                <a:latin typeface="Proxima Nova Rg"/>
              </a:rPr>
              <a:t>temporal frequencies:</a:t>
            </a:r>
            <a:endParaRPr lang="en-US"/>
          </a:p>
          <a:p>
            <a:pPr marL="0" indent="0" algn="ctr">
              <a:buNone/>
            </a:pPr>
            <a:r>
              <a:rPr lang="en-US">
                <a:solidFill>
                  <a:srgbClr val="FF0000"/>
                </a:solidFill>
                <a:latin typeface="Proxima Nova Rg"/>
              </a:rPr>
              <a:t>d(u, v) = 1 – </a:t>
            </a:r>
            <a:r>
              <a:rPr lang="en-US" err="1">
                <a:solidFill>
                  <a:srgbClr val="FF0000"/>
                </a:solidFill>
                <a:latin typeface="Proxima Nova Rg"/>
              </a:rPr>
              <a:t>corr</a:t>
            </a:r>
            <a:r>
              <a:rPr lang="en-US">
                <a:solidFill>
                  <a:srgbClr val="FF0000"/>
                </a:solidFill>
                <a:latin typeface="Proxima Nova Rg"/>
              </a:rPr>
              <a:t>(u, v)</a:t>
            </a:r>
          </a:p>
          <a:p>
            <a:pPr marL="227965" indent="-227965"/>
            <a:r>
              <a:rPr lang="en-US">
                <a:latin typeface="Proxima Nova Rg"/>
              </a:rPr>
              <a:t>Included both positive and negative correlations</a:t>
            </a:r>
          </a:p>
          <a:p>
            <a:pPr marL="227965" indent="-227965"/>
            <a:r>
              <a:rPr lang="en-US">
                <a:latin typeface="Proxima Nova Rg"/>
              </a:rPr>
              <a:t>Generates symmetric adjacency matrix with size </a:t>
            </a:r>
            <a:r>
              <a:rPr lang="en-US">
                <a:solidFill>
                  <a:srgbClr val="FF0000"/>
                </a:solidFill>
                <a:latin typeface="Proxima Nova Rg"/>
              </a:rPr>
              <a:t>113 x 113</a:t>
            </a:r>
            <a:r>
              <a:rPr lang="en-US">
                <a:latin typeface="Proxima Nova Rg"/>
              </a:rPr>
              <a:t> using Pearson's correlation </a:t>
            </a:r>
            <a:endParaRPr lang="en-US"/>
          </a:p>
          <a:p>
            <a:pPr marL="227965" indent="-227965"/>
            <a:r>
              <a:rPr lang="en-US">
                <a:latin typeface="Proxima Nova Rg"/>
              </a:rPr>
              <a:t>Total adjacency matrices: </a:t>
            </a:r>
            <a:r>
              <a:rPr lang="en-US">
                <a:solidFill>
                  <a:srgbClr val="FF0000"/>
                </a:solidFill>
                <a:latin typeface="Proxima Nova Rg"/>
              </a:rPr>
              <a:t>948 (316 x 3)</a:t>
            </a:r>
            <a:endParaRPr lang="en-US">
              <a:solidFill>
                <a:srgbClr val="FF0000"/>
              </a:solidFill>
            </a:endParaRPr>
          </a:p>
        </p:txBody>
      </p:sp>
      <p:sp>
        <p:nvSpPr>
          <p:cNvPr id="5" name="Slide Number Placeholder 4">
            <a:extLst>
              <a:ext uri="{FF2B5EF4-FFF2-40B4-BE49-F238E27FC236}">
                <a16:creationId xmlns:a16="http://schemas.microsoft.com/office/drawing/2014/main" id="{B7FA86EA-18FA-2ACF-9E64-66D52A7697F8}"/>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114</a:t>
            </a:fld>
            <a:endParaRPr lang="en-US"/>
          </a:p>
        </p:txBody>
      </p:sp>
      <p:sp>
        <p:nvSpPr>
          <p:cNvPr id="8" name="TextBox 7">
            <a:extLst>
              <a:ext uri="{FF2B5EF4-FFF2-40B4-BE49-F238E27FC236}">
                <a16:creationId xmlns:a16="http://schemas.microsoft.com/office/drawing/2014/main" id="{30C1C2DF-2D41-6647-89C6-BDFEA3871A1E}"/>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B. Cassidy, C. Rae, and V. Solo, “Brain activity: Conditional dissimilarity and persistent homology,” in 2015 IEEE 12th International Symposium on Biomedical Imaging (ISBI), 2015, pp. 1356–1359.</a:t>
            </a:r>
            <a:endParaRPr lang="en-US"/>
          </a:p>
          <a:p>
            <a:pPr marL="171450" indent="-171450">
              <a:buFont typeface="Arial"/>
              <a:buChar char="•"/>
            </a:pPr>
            <a:r>
              <a:rPr lang="en-US" sz="800">
                <a:latin typeface="Calibri"/>
                <a:cs typeface="Calibri"/>
              </a:rPr>
              <a:t>S. M. Smith, K. L. Miller, G. Salimi-Khorshidi, M. Webster, C. F. Beckmann, T. E. Nichols, J. D. Ramsey, and M. W. Woolrich, “Network modelling methods for </a:t>
            </a:r>
            <a:r>
              <a:rPr lang="en-US" sz="800" err="1">
                <a:latin typeface="Calibri"/>
                <a:cs typeface="Calibri"/>
              </a:rPr>
              <a:t>fmri</a:t>
            </a:r>
            <a:r>
              <a:rPr lang="en-US" sz="800">
                <a:latin typeface="Calibri"/>
                <a:cs typeface="Calibri"/>
              </a:rPr>
              <a:t>,” Neuroimage, vol. 54, no. 2, pp. 875–891, 2011.</a:t>
            </a:r>
            <a:endParaRPr lang="en-US">
              <a:latin typeface="Calibri"/>
              <a:cs typeface="Calibri"/>
            </a:endParaRPr>
          </a:p>
        </p:txBody>
      </p:sp>
    </p:spTree>
    <p:extLst>
      <p:ext uri="{BB962C8B-B14F-4D97-AF65-F5344CB8AC3E}">
        <p14:creationId xmlns:p14="http://schemas.microsoft.com/office/powerpoint/2010/main" val="40982189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Apply PH to metric space</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Apply PH on the metric space to extract topological features</a:t>
            </a:r>
          </a:p>
          <a:p>
            <a:pPr marL="227965" indent="-227965"/>
            <a:r>
              <a:rPr lang="en-US">
                <a:latin typeface="Proxima Nova Rg"/>
              </a:rPr>
              <a:t>Compute 0-dimensional barcodes for all FCNs (3 x 316)</a:t>
            </a:r>
          </a:p>
        </p:txBody>
      </p:sp>
      <p:sp>
        <p:nvSpPr>
          <p:cNvPr id="8" name="Content Placeholder 7">
            <a:extLst>
              <a:ext uri="{FF2B5EF4-FFF2-40B4-BE49-F238E27FC236}">
                <a16:creationId xmlns:a16="http://schemas.microsoft.com/office/drawing/2014/main" id="{33D262C6-1C60-D663-B935-67170DDC6CC1}"/>
              </a:ext>
            </a:extLst>
          </p:cNvPr>
          <p:cNvSpPr>
            <a:spLocks noGrp="1"/>
          </p:cNvSpPr>
          <p:nvPr>
            <p:ph idx="10"/>
          </p:nvPr>
        </p:nvSpPr>
        <p:spPr/>
        <p:txBody>
          <a:bodyPr/>
          <a:lstStyle/>
          <a:p>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115</a:t>
            </a:fld>
            <a:endParaRPr lang="en-US"/>
          </a:p>
        </p:txBody>
      </p:sp>
      <p:pic>
        <p:nvPicPr>
          <p:cNvPr id="7" name="Picture 7">
            <a:extLst>
              <a:ext uri="{FF2B5EF4-FFF2-40B4-BE49-F238E27FC236}">
                <a16:creationId xmlns:a16="http://schemas.microsoft.com/office/drawing/2014/main" id="{5053D251-855C-3D1A-5979-E5EC6034C0C7}"/>
              </a:ext>
            </a:extLst>
          </p:cNvPr>
          <p:cNvPicPr>
            <a:picLocks noChangeAspect="1"/>
          </p:cNvPicPr>
          <p:nvPr/>
        </p:nvPicPr>
        <p:blipFill>
          <a:blip r:embed="rId2"/>
          <a:stretch>
            <a:fillRect/>
          </a:stretch>
        </p:blipFill>
        <p:spPr>
          <a:xfrm>
            <a:off x="6097882" y="1006487"/>
            <a:ext cx="6092236" cy="4205320"/>
          </a:xfrm>
          <a:prstGeom prst="rect">
            <a:avLst/>
          </a:prstGeom>
        </p:spPr>
      </p:pic>
      <p:sp>
        <p:nvSpPr>
          <p:cNvPr id="9" name="TextBox 8">
            <a:extLst>
              <a:ext uri="{FF2B5EF4-FFF2-40B4-BE49-F238E27FC236}">
                <a16:creationId xmlns:a16="http://schemas.microsoft.com/office/drawing/2014/main" id="{FBC0D982-2A16-C672-7583-30BA79B949B8}"/>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The GUDHI Project, GUDHI User and Reference Manual. GUDHI Editorial Board, 2015. [Online]. Available: http://gudhi.gforge.inria.fr/doc/latest/</a:t>
            </a:r>
            <a:endParaRPr lang="en-US">
              <a:latin typeface="Calibri"/>
              <a:cs typeface="Calibri"/>
            </a:endParaRPr>
          </a:p>
          <a:p>
            <a:pPr marL="171450" indent="-171450">
              <a:buFont typeface="Arial"/>
              <a:buChar char="•"/>
            </a:pPr>
            <a:r>
              <a:rPr lang="en-US" sz="800">
                <a:latin typeface="Calibri"/>
                <a:cs typeface="Calibri"/>
              </a:rPr>
              <a:t>M. Kerber, D. Morozov, and A. </a:t>
            </a:r>
            <a:r>
              <a:rPr lang="en-US" sz="800" err="1">
                <a:latin typeface="Calibri"/>
                <a:cs typeface="Calibri"/>
              </a:rPr>
              <a:t>Nigmetov</a:t>
            </a:r>
            <a:r>
              <a:rPr lang="en-US" sz="800">
                <a:latin typeface="Calibri"/>
                <a:cs typeface="Calibri"/>
              </a:rPr>
              <a:t>, “Geometry helps to compare persistence diagrams,” Journal of Experimental Algorithmics (JEA), vol. 22, pp. 1–20, 2017.</a:t>
            </a:r>
            <a:endParaRPr lang="en-US">
              <a:latin typeface="Calibri"/>
              <a:cs typeface="Calibri"/>
            </a:endParaRPr>
          </a:p>
        </p:txBody>
      </p:sp>
      <p:sp>
        <p:nvSpPr>
          <p:cNvPr id="11" name="TextBox 10">
            <a:extLst>
              <a:ext uri="{FF2B5EF4-FFF2-40B4-BE49-F238E27FC236}">
                <a16:creationId xmlns:a16="http://schemas.microsoft.com/office/drawing/2014/main" id="{22FB96F9-B17E-E60F-4B54-010F90C8E84B}"/>
              </a:ext>
            </a:extLst>
          </p:cNvPr>
          <p:cNvSpPr txBox="1"/>
          <p:nvPr/>
        </p:nvSpPr>
        <p:spPr>
          <a:xfrm>
            <a:off x="6378485" y="5489050"/>
            <a:ext cx="5332931"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FCN (top-row) and extracted topological feature (bottom-row) for subject 31 for 645ms (left), 1400ms (center), and 2500ms (right)</a:t>
            </a:r>
            <a:endParaRPr lang="en-US"/>
          </a:p>
        </p:txBody>
      </p:sp>
    </p:spTree>
    <p:extLst>
      <p:ext uri="{BB962C8B-B14F-4D97-AF65-F5344CB8AC3E}">
        <p14:creationId xmlns:p14="http://schemas.microsoft.com/office/powerpoint/2010/main" val="40616946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Statistical analysis on PDs</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Convert extracted barcodes to persistent diagram (PD)</a:t>
            </a:r>
          </a:p>
          <a:p>
            <a:pPr marL="227965" indent="-227965"/>
            <a:r>
              <a:rPr lang="en-US">
                <a:latin typeface="Proxima Nova Rg"/>
              </a:rPr>
              <a:t>Quantify the difference between two PDs using Wasserstein distance</a:t>
            </a:r>
          </a:p>
          <a:p>
            <a:pPr marL="227965" indent="-227965"/>
            <a:r>
              <a:rPr lang="en-US">
                <a:latin typeface="Proxima Nova Rg"/>
              </a:rPr>
              <a:t>Wasserstein metrics provides the foundation of the statistical inference framework</a:t>
            </a:r>
            <a:endParaRPr lang="en-US"/>
          </a:p>
          <a:p>
            <a:pPr marL="227965" indent="-227965"/>
            <a:r>
              <a:rPr lang="en-US">
                <a:latin typeface="Proxima Nova Rg"/>
              </a:rPr>
              <a:t>Performed 3 kinds of statistical analysis:</a:t>
            </a:r>
          </a:p>
          <a:p>
            <a:pPr marL="685165" lvl="1" indent="-227965"/>
            <a:r>
              <a:rPr lang="en-US">
                <a:latin typeface="Proxima Nova Rg"/>
              </a:rPr>
              <a:t>Across cohort study </a:t>
            </a:r>
            <a:endParaRPr lang="en-US"/>
          </a:p>
          <a:p>
            <a:pPr marL="685165" lvl="1" indent="-227965"/>
            <a:r>
              <a:rPr lang="en-US">
                <a:latin typeface="Proxima Nova Rg"/>
              </a:rPr>
              <a:t>Within cohort study </a:t>
            </a:r>
            <a:endParaRPr lang="en-US"/>
          </a:p>
          <a:p>
            <a:pPr marL="685165" lvl="1" indent="-227965"/>
            <a:r>
              <a:rPr lang="en-US">
                <a:latin typeface="Proxima Nova Rg"/>
              </a:rPr>
              <a:t>Comparision with traditional FCN analysis</a:t>
            </a:r>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116</a:t>
            </a:fld>
            <a:endParaRPr lang="en-US"/>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Sans-Serif"/>
              <a:buChar char="•"/>
            </a:pPr>
            <a:r>
              <a:rPr lang="en-US" sz="800">
                <a:latin typeface="Arial"/>
                <a:cs typeface="Arial"/>
              </a:rPr>
              <a:t>S. </a:t>
            </a:r>
            <a:r>
              <a:rPr lang="en-US" sz="800" err="1">
                <a:latin typeface="Arial"/>
                <a:cs typeface="Arial"/>
              </a:rPr>
              <a:t>Vallender</a:t>
            </a:r>
            <a:r>
              <a:rPr lang="en-US" sz="800">
                <a:latin typeface="Arial"/>
                <a:cs typeface="Arial"/>
              </a:rPr>
              <a:t>, “Calculation of the </a:t>
            </a:r>
            <a:r>
              <a:rPr lang="en-US" sz="800" err="1">
                <a:latin typeface="Arial"/>
                <a:cs typeface="Arial"/>
              </a:rPr>
              <a:t>wasserstein</a:t>
            </a:r>
            <a:r>
              <a:rPr lang="en-US" sz="800">
                <a:latin typeface="Arial"/>
                <a:cs typeface="Arial"/>
              </a:rPr>
              <a:t> distance between probability distributions on the line,” Theory of Probability &amp; Its Applications, vol. 18, no. 4, pp. 784–786, 1974.</a:t>
            </a:r>
          </a:p>
          <a:p>
            <a:pPr marL="171450" indent="-171450">
              <a:buFont typeface="Arial,Sans-Serif"/>
              <a:buChar char="•"/>
            </a:pPr>
            <a:r>
              <a:rPr lang="en-US" sz="800">
                <a:latin typeface="Arial"/>
                <a:cs typeface="Arial"/>
              </a:rPr>
              <a:t>H. </a:t>
            </a:r>
            <a:r>
              <a:rPr lang="en-US" sz="800" err="1">
                <a:latin typeface="Arial"/>
                <a:cs typeface="Arial"/>
              </a:rPr>
              <a:t>Edelsbrunner</a:t>
            </a:r>
            <a:r>
              <a:rPr lang="en-US" sz="800">
                <a:latin typeface="Arial"/>
                <a:cs typeface="Arial"/>
              </a:rPr>
              <a:t>, “Persistent homology: theory and practice,” 2013.</a:t>
            </a:r>
            <a:endParaRPr lang="en-US"/>
          </a:p>
        </p:txBody>
      </p:sp>
    </p:spTree>
    <p:extLst>
      <p:ext uri="{BB962C8B-B14F-4D97-AF65-F5344CB8AC3E}">
        <p14:creationId xmlns:p14="http://schemas.microsoft.com/office/powerpoint/2010/main" val="38653919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Across Cohort Study</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Perform comparison of PDs across cohorts using Wasserstein distance</a:t>
            </a:r>
          </a:p>
          <a:p>
            <a:pPr marL="227965" indent="-227965"/>
            <a:r>
              <a:rPr lang="en-US">
                <a:latin typeface="Proxima Nova Rg"/>
              </a:rPr>
              <a:t>For each subject compute 3 WD</a:t>
            </a:r>
          </a:p>
          <a:p>
            <a:pPr marL="685165" lvl="1" indent="-227965"/>
            <a:r>
              <a:rPr lang="en-US">
                <a:latin typeface="Proxima Nova Rg"/>
              </a:rPr>
              <a:t>2500ms and 645ms</a:t>
            </a:r>
          </a:p>
          <a:p>
            <a:pPr marL="685165" lvl="1" indent="-227965"/>
            <a:r>
              <a:rPr lang="en-US">
                <a:latin typeface="Proxima Nova Rg"/>
              </a:rPr>
              <a:t>1400ms and 2500ms</a:t>
            </a:r>
          </a:p>
          <a:p>
            <a:pPr marL="685165" lvl="1" indent="-227965"/>
            <a:r>
              <a:rPr lang="en-US">
                <a:latin typeface="Proxima Nova Rg"/>
              </a:rPr>
              <a:t>645ms and 1400ms</a:t>
            </a:r>
          </a:p>
          <a:p>
            <a:pPr marL="227965" indent="-227965"/>
            <a:r>
              <a:rPr lang="en-US">
                <a:latin typeface="Proxima Nova Rg"/>
              </a:rPr>
              <a:t>Form 3 distributions each with 316 datapoints</a:t>
            </a:r>
          </a:p>
          <a:p>
            <a:pPr marL="227965" indent="-227965"/>
            <a:r>
              <a:rPr lang="en-US">
                <a:latin typeface="Proxima Nova Rg"/>
              </a:rPr>
              <a:t>Apply Analysis of Variance (ANOVA) and t-test on the distributions</a:t>
            </a:r>
          </a:p>
          <a:p>
            <a:pPr marL="227965" indent="-227965"/>
            <a:r>
              <a:rPr lang="en-US">
                <a:latin typeface="Proxima Nova Rg"/>
              </a:rPr>
              <a:t>High p-value (&gt;0.05) will indicate the null hypothesis is true</a:t>
            </a:r>
          </a:p>
          <a:p>
            <a:pPr marL="685165" lvl="1" indent="-227965"/>
            <a:endParaRPr lang="en-US">
              <a:latin typeface="Proxima Nova Rg"/>
            </a:endParaRPr>
          </a:p>
        </p:txBody>
      </p:sp>
      <p:sp>
        <p:nvSpPr>
          <p:cNvPr id="7" name="Content Placeholder 6">
            <a:extLst>
              <a:ext uri="{FF2B5EF4-FFF2-40B4-BE49-F238E27FC236}">
                <a16:creationId xmlns:a16="http://schemas.microsoft.com/office/drawing/2014/main" id="{53336DD6-248D-BD4C-D04F-E6B17CB41E77}"/>
              </a:ext>
            </a:extLst>
          </p:cNvPr>
          <p:cNvSpPr>
            <a:spLocks noGrp="1"/>
          </p:cNvSpPr>
          <p:nvPr>
            <p:ph idx="10"/>
          </p:nvPr>
        </p:nvSpPr>
        <p:spPr/>
        <p:txBody>
          <a:bodyPr/>
          <a:lstStyle/>
          <a:p>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117</a:t>
            </a:fld>
            <a:endParaRPr lang="en-US"/>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 T. Shinohara, J. Oh, G. Nair, P. A. Calabresi, C. </a:t>
            </a:r>
            <a:r>
              <a:rPr lang="en-US" sz="800" err="1">
                <a:latin typeface="Calibri"/>
                <a:cs typeface="Calibri"/>
              </a:rPr>
              <a:t>Davatzikos</a:t>
            </a:r>
            <a:r>
              <a:rPr lang="en-US" sz="800">
                <a:latin typeface="Calibri"/>
                <a:cs typeface="Calibri"/>
              </a:rPr>
              <a:t>, J. Doshi, R. </a:t>
            </a:r>
            <a:r>
              <a:rPr lang="en-US" sz="800" err="1">
                <a:latin typeface="Calibri"/>
                <a:cs typeface="Calibri"/>
              </a:rPr>
              <a:t>G.Henry</a:t>
            </a:r>
            <a:r>
              <a:rPr lang="en-US" sz="800">
                <a:latin typeface="Calibri"/>
                <a:cs typeface="Calibri"/>
              </a:rPr>
              <a:t>, G. Kim, K. A. Linn, N. </a:t>
            </a:r>
            <a:r>
              <a:rPr lang="en-US" sz="800" err="1">
                <a:latin typeface="Calibri"/>
                <a:cs typeface="Calibri"/>
              </a:rPr>
              <a:t>Papinutto</a:t>
            </a:r>
            <a:r>
              <a:rPr lang="en-US" sz="800">
                <a:latin typeface="Calibri"/>
                <a:cs typeface="Calibri"/>
              </a:rPr>
              <a:t> et al., “Volumetric analysis from a harmonized multisite brain </a:t>
            </a:r>
            <a:r>
              <a:rPr lang="en-US" sz="800" err="1">
                <a:latin typeface="Calibri"/>
                <a:cs typeface="Calibri"/>
              </a:rPr>
              <a:t>mri</a:t>
            </a:r>
            <a:r>
              <a:rPr lang="en-US" sz="800">
                <a:latin typeface="Calibri"/>
                <a:cs typeface="Calibri"/>
              </a:rPr>
              <a:t> study of a single subject with multiple sclerosis,” American Journal of Neuroradiology, vol. 38, no. 8, pp. 1501–1509, 2017.</a:t>
            </a:r>
          </a:p>
        </p:txBody>
      </p:sp>
      <p:sp>
        <p:nvSpPr>
          <p:cNvPr id="10" name="TextBox 9">
            <a:extLst>
              <a:ext uri="{FF2B5EF4-FFF2-40B4-BE49-F238E27FC236}">
                <a16:creationId xmlns:a16="http://schemas.microsoft.com/office/drawing/2014/main" id="{B481D7F0-88EE-565F-4D5B-5F068816C750}"/>
              </a:ext>
            </a:extLst>
          </p:cNvPr>
          <p:cNvSpPr txBox="1"/>
          <p:nvPr/>
        </p:nvSpPr>
        <p:spPr>
          <a:xfrm>
            <a:off x="6133244" y="4341671"/>
            <a:ext cx="5332931"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Pipeline to compare WD across cohorts</a:t>
            </a:r>
            <a:endParaRPr lang="en-US"/>
          </a:p>
        </p:txBody>
      </p:sp>
      <p:pic>
        <p:nvPicPr>
          <p:cNvPr id="11" name="Picture 11" descr="Timeline&#10;&#10;Description automatically generated">
            <a:extLst>
              <a:ext uri="{FF2B5EF4-FFF2-40B4-BE49-F238E27FC236}">
                <a16:creationId xmlns:a16="http://schemas.microsoft.com/office/drawing/2014/main" id="{E709A16B-9F2C-0B07-5026-1CFEA71F192C}"/>
              </a:ext>
            </a:extLst>
          </p:cNvPr>
          <p:cNvPicPr>
            <a:picLocks noChangeAspect="1"/>
          </p:cNvPicPr>
          <p:nvPr/>
        </p:nvPicPr>
        <p:blipFill>
          <a:blip r:embed="rId2"/>
          <a:stretch>
            <a:fillRect/>
          </a:stretch>
        </p:blipFill>
        <p:spPr>
          <a:xfrm>
            <a:off x="5766676" y="1110524"/>
            <a:ext cx="6369268" cy="3235574"/>
          </a:xfrm>
          <a:prstGeom prst="rect">
            <a:avLst/>
          </a:prstGeom>
        </p:spPr>
      </p:pic>
    </p:spTree>
    <p:extLst>
      <p:ext uri="{BB962C8B-B14F-4D97-AF65-F5344CB8AC3E}">
        <p14:creationId xmlns:p14="http://schemas.microsoft.com/office/powerpoint/2010/main" val="21684164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Within Cohort Study</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sz="2200">
                <a:latin typeface="Arial"/>
                <a:cs typeface="Arial"/>
              </a:rPr>
              <a:t>Perform comparison of pairwise WD between PDs of subjects within each cohort</a:t>
            </a:r>
          </a:p>
          <a:p>
            <a:pPr marL="227965" indent="-227965"/>
            <a:r>
              <a:rPr lang="en-US" sz="2200">
                <a:latin typeface="Arial"/>
                <a:cs typeface="Arial"/>
              </a:rPr>
              <a:t>Generate 3 </a:t>
            </a:r>
            <a:r>
              <a:rPr lang="en-US" sz="2200" err="1">
                <a:latin typeface="Arial"/>
                <a:cs typeface="Arial"/>
              </a:rPr>
              <a:t>adjancency</a:t>
            </a:r>
            <a:r>
              <a:rPr lang="en-US" sz="2200">
                <a:latin typeface="Arial"/>
                <a:cs typeface="Arial"/>
              </a:rPr>
              <a:t> matrix of size </a:t>
            </a:r>
            <a:r>
              <a:rPr lang="en-US" sz="2200">
                <a:solidFill>
                  <a:srgbClr val="FF0000"/>
                </a:solidFill>
                <a:latin typeface="Arial"/>
                <a:cs typeface="Arial"/>
              </a:rPr>
              <a:t>316 x 316</a:t>
            </a:r>
            <a:r>
              <a:rPr lang="en-US" sz="2200">
                <a:latin typeface="Arial"/>
                <a:cs typeface="Arial"/>
              </a:rPr>
              <a:t> </a:t>
            </a:r>
          </a:p>
          <a:p>
            <a:pPr marL="227965" indent="-227965"/>
            <a:r>
              <a:rPr lang="en-US" sz="2200">
                <a:latin typeface="Arial"/>
                <a:cs typeface="Arial"/>
              </a:rPr>
              <a:t>Reduce the dimension using 2-components MDS (matrix size </a:t>
            </a:r>
            <a:r>
              <a:rPr lang="en-US" sz="2200">
                <a:solidFill>
                  <a:srgbClr val="FF0000"/>
                </a:solidFill>
                <a:latin typeface="Arial"/>
                <a:cs typeface="Arial"/>
              </a:rPr>
              <a:t>316 x 2</a:t>
            </a:r>
            <a:r>
              <a:rPr lang="en-US" sz="2200">
                <a:latin typeface="Arial"/>
                <a:cs typeface="Arial"/>
              </a:rPr>
              <a:t>)</a:t>
            </a:r>
            <a:endParaRPr lang="en-US"/>
          </a:p>
          <a:p>
            <a:pPr marL="227965" indent="-227965"/>
            <a:r>
              <a:rPr lang="en-US" sz="2200">
                <a:latin typeface="Arial"/>
                <a:cs typeface="Arial"/>
              </a:rPr>
              <a:t>Apply K-Means clustering with </a:t>
            </a:r>
            <a:r>
              <a:rPr lang="en-US" sz="2200" err="1">
                <a:latin typeface="Arial"/>
                <a:cs typeface="Arial"/>
              </a:rPr>
              <a:t>Silhoutte</a:t>
            </a:r>
            <a:r>
              <a:rPr lang="en-US" sz="2200">
                <a:latin typeface="Arial"/>
                <a:cs typeface="Arial"/>
              </a:rPr>
              <a:t> coefficient</a:t>
            </a:r>
          </a:p>
          <a:p>
            <a:pPr marL="227965" indent="-227965"/>
            <a:r>
              <a:rPr lang="en-US" sz="2200">
                <a:latin typeface="Arial"/>
                <a:cs typeface="Arial"/>
              </a:rPr>
              <a:t>Computes set interaction of the subjects across clusters</a:t>
            </a:r>
          </a:p>
          <a:p>
            <a:pPr marL="685165" lvl="1" indent="-227965"/>
            <a:endParaRPr lang="en-US" sz="1900">
              <a:latin typeface="Arial"/>
              <a:cs typeface="Arial"/>
            </a:endParaRPr>
          </a:p>
          <a:p>
            <a:pPr marL="227965" indent="-227965"/>
            <a:endParaRPr lang="en-US"/>
          </a:p>
        </p:txBody>
      </p:sp>
      <p:sp>
        <p:nvSpPr>
          <p:cNvPr id="9" name="Content Placeholder 8">
            <a:extLst>
              <a:ext uri="{FF2B5EF4-FFF2-40B4-BE49-F238E27FC236}">
                <a16:creationId xmlns:a16="http://schemas.microsoft.com/office/drawing/2014/main" id="{AD67E6B1-3CA9-B686-3F7B-9DC586BF912C}"/>
              </a:ext>
            </a:extLst>
          </p:cNvPr>
          <p:cNvSpPr>
            <a:spLocks noGrp="1"/>
          </p:cNvSpPr>
          <p:nvPr>
            <p:ph idx="10"/>
          </p:nvPr>
        </p:nvSpPr>
        <p:spPr/>
        <p:txBody>
          <a:bodyPr/>
          <a:lstStyle/>
          <a:p>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118</a:t>
            </a:fld>
            <a:endParaRPr lang="en-US"/>
          </a:p>
        </p:txBody>
      </p:sp>
      <p:pic>
        <p:nvPicPr>
          <p:cNvPr id="6" name="Picture 6" descr="Calendar&#10;&#10;Description automatically generated">
            <a:extLst>
              <a:ext uri="{FF2B5EF4-FFF2-40B4-BE49-F238E27FC236}">
                <a16:creationId xmlns:a16="http://schemas.microsoft.com/office/drawing/2014/main" id="{CC6AB1C6-BCB9-329A-CC9D-BD7E8B7392EF}"/>
              </a:ext>
            </a:extLst>
          </p:cNvPr>
          <p:cNvPicPr>
            <a:picLocks noChangeAspect="1"/>
          </p:cNvPicPr>
          <p:nvPr/>
        </p:nvPicPr>
        <p:blipFill>
          <a:blip r:embed="rId2"/>
          <a:stretch>
            <a:fillRect/>
          </a:stretch>
        </p:blipFill>
        <p:spPr>
          <a:xfrm>
            <a:off x="5763108" y="341585"/>
            <a:ext cx="6427983" cy="5053404"/>
          </a:xfrm>
          <a:prstGeom prst="rect">
            <a:avLst/>
          </a:prstGeom>
        </p:spPr>
      </p:pic>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Chung, M. K., Huang, S. G., Carroll, I. C., Calhoun, V. D., &amp; Goldsmith, H. H. (2022). Dynamic Topological Data Analysis for Brain Networks via Wasserstein Graph Clustering. </a:t>
            </a:r>
            <a:r>
              <a:rPr lang="en-US" sz="800" err="1">
                <a:latin typeface="Calibri"/>
                <a:cs typeface="Calibri"/>
              </a:rPr>
              <a:t>arXiv</a:t>
            </a:r>
            <a:r>
              <a:rPr lang="en-US" sz="800">
                <a:latin typeface="Calibri"/>
                <a:cs typeface="Calibri"/>
              </a:rPr>
              <a:t> preprint arXiv:2201.00087.</a:t>
            </a:r>
          </a:p>
        </p:txBody>
      </p:sp>
      <p:sp>
        <p:nvSpPr>
          <p:cNvPr id="10" name="TextBox 9">
            <a:extLst>
              <a:ext uri="{FF2B5EF4-FFF2-40B4-BE49-F238E27FC236}">
                <a16:creationId xmlns:a16="http://schemas.microsoft.com/office/drawing/2014/main" id="{B481D7F0-88EE-565F-4D5B-5F068816C750}"/>
              </a:ext>
            </a:extLst>
          </p:cNvPr>
          <p:cNvSpPr txBox="1"/>
          <p:nvPr/>
        </p:nvSpPr>
        <p:spPr>
          <a:xfrm>
            <a:off x="6378485" y="5489050"/>
            <a:ext cx="5332931"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Pipeline to compare WD within a given cohort</a:t>
            </a:r>
            <a:endParaRPr lang="en-US"/>
          </a:p>
        </p:txBody>
      </p:sp>
    </p:spTree>
    <p:extLst>
      <p:ext uri="{BB962C8B-B14F-4D97-AF65-F5344CB8AC3E}">
        <p14:creationId xmlns:p14="http://schemas.microsoft.com/office/powerpoint/2010/main" val="41828082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Comparison with traditional FCN analysis</a:t>
            </a:r>
            <a:endParaRPr lang="en-US"/>
          </a:p>
        </p:txBody>
      </p:sp>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sz="2200">
                <a:latin typeface="Arial"/>
                <a:cs typeface="Arial"/>
              </a:rPr>
              <a:t>Use </a:t>
            </a:r>
            <a:r>
              <a:rPr lang="en-US" sz="2200">
                <a:solidFill>
                  <a:srgbClr val="FF0000"/>
                </a:solidFill>
                <a:latin typeface="Arial"/>
                <a:cs typeface="Arial"/>
              </a:rPr>
              <a:t>raw FCN</a:t>
            </a:r>
            <a:r>
              <a:rPr lang="en-US" sz="2200">
                <a:latin typeface="Arial"/>
                <a:cs typeface="Arial"/>
              </a:rPr>
              <a:t> instead of using PH features</a:t>
            </a:r>
          </a:p>
          <a:p>
            <a:pPr marL="227965" indent="-227965"/>
            <a:r>
              <a:rPr lang="en-US" sz="2200">
                <a:latin typeface="Arial"/>
                <a:cs typeface="Arial"/>
              </a:rPr>
              <a:t>Perform ANOVA test across all subjects for each node of the raw FCN</a:t>
            </a:r>
          </a:p>
          <a:p>
            <a:pPr marL="227965" indent="-227965"/>
            <a:r>
              <a:rPr lang="en-US" sz="2200">
                <a:latin typeface="Arial"/>
                <a:cs typeface="Arial"/>
              </a:rPr>
              <a:t>Compute 1 p-value per entry of the FCN</a:t>
            </a:r>
          </a:p>
          <a:p>
            <a:pPr marL="227965" indent="-227965"/>
            <a:r>
              <a:rPr lang="en-US" sz="2200">
                <a:latin typeface="Arial"/>
                <a:cs typeface="Arial"/>
              </a:rPr>
              <a:t>As FCN size is 113 x 113, generates </a:t>
            </a:r>
            <a:r>
              <a:rPr lang="en-US" sz="2200">
                <a:solidFill>
                  <a:srgbClr val="FF0000"/>
                </a:solidFill>
                <a:latin typeface="Arial"/>
                <a:cs typeface="Arial"/>
              </a:rPr>
              <a:t>113 x 113 p-values</a:t>
            </a:r>
          </a:p>
          <a:p>
            <a:pPr marL="227965" indent="-227965"/>
            <a:r>
              <a:rPr lang="en-US" sz="2200">
                <a:latin typeface="Arial"/>
                <a:cs typeface="Arial"/>
              </a:rPr>
              <a:t>Threshold the p-values with significance level of </a:t>
            </a:r>
            <a:r>
              <a:rPr lang="en-US" sz="2200">
                <a:solidFill>
                  <a:srgbClr val="FF0000"/>
                </a:solidFill>
                <a:latin typeface="Arial"/>
                <a:cs typeface="Arial"/>
              </a:rPr>
              <a:t>α = 0.05</a:t>
            </a:r>
          </a:p>
          <a:p>
            <a:pPr marL="685165" lvl="1" indent="-227965"/>
            <a:r>
              <a:rPr lang="en-US" sz="1800">
                <a:latin typeface="Arial"/>
                <a:cs typeface="Arial"/>
              </a:rPr>
              <a:t>Assign 1 if p-value is less than the threshold, 0 otherwise</a:t>
            </a:r>
          </a:p>
          <a:p>
            <a:pPr marL="227965" indent="-227965"/>
            <a:r>
              <a:rPr lang="en-US" sz="2200">
                <a:latin typeface="Arial"/>
                <a:cs typeface="Arial"/>
              </a:rPr>
              <a:t>If majority of the value are 1, then it will indicate that FCN acquired from different sampling periods are different</a:t>
            </a:r>
          </a:p>
          <a:p>
            <a:pPr marL="227965" indent="-227965"/>
            <a:endParaRPr lang="en-US" sz="2200">
              <a:latin typeface="Arial"/>
              <a:cs typeface="Arial"/>
            </a:endParaRPr>
          </a:p>
          <a:p>
            <a:pPr marL="227965" indent="-227965"/>
            <a:endParaRPr lang="en-US" sz="2200">
              <a:latin typeface="Arial"/>
              <a:cs typeface="Arial"/>
            </a:endParaRPr>
          </a:p>
          <a:p>
            <a:pPr marL="227965" indent="-227965"/>
            <a:endParaRPr lang="en-US"/>
          </a:p>
        </p:txBody>
      </p:sp>
      <p:sp>
        <p:nvSpPr>
          <p:cNvPr id="4" name="Slide Number Placeholder 3">
            <a:extLst>
              <a:ext uri="{FF2B5EF4-FFF2-40B4-BE49-F238E27FC236}">
                <a16:creationId xmlns:a16="http://schemas.microsoft.com/office/drawing/2014/main" id="{58F228F6-065B-B729-DFEF-C64B868CF657}"/>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119</a:t>
            </a:fld>
            <a:endParaRPr lang="en-US"/>
          </a:p>
        </p:txBody>
      </p:sp>
      <p:sp>
        <p:nvSpPr>
          <p:cNvPr id="8" name="TextBox 7">
            <a:extLst>
              <a:ext uri="{FF2B5EF4-FFF2-40B4-BE49-F238E27FC236}">
                <a16:creationId xmlns:a16="http://schemas.microsoft.com/office/drawing/2014/main" id="{F9FCDE9B-BBF4-69DB-8354-4D22F7A2DD54}"/>
              </a:ext>
            </a:extLst>
          </p:cNvPr>
          <p:cNvSpPr txBox="1"/>
          <p:nvPr/>
        </p:nvSpPr>
        <p:spPr>
          <a:xfrm>
            <a:off x="538124" y="5985580"/>
            <a:ext cx="10838996"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Feng, W., Liu, G., Zeng, K., Zeng, M., &amp; Liu, Y. (2022). A review of methods for classification and recognition of ASD using fMRI data. Journal of neuroscience methods, 368, 109456.</a:t>
            </a:r>
            <a:endParaRPr lang="en-US"/>
          </a:p>
        </p:txBody>
      </p:sp>
    </p:spTree>
    <p:extLst>
      <p:ext uri="{BB962C8B-B14F-4D97-AF65-F5344CB8AC3E}">
        <p14:creationId xmlns:p14="http://schemas.microsoft.com/office/powerpoint/2010/main" val="2020906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3165E-C623-1ADA-60EE-D271301EDF6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BCBBBE-A9E5-98BA-367D-E1C768275BA2}"/>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19C5B663-6ADE-3CCA-768F-46AC74C45794}"/>
              </a:ext>
            </a:extLst>
          </p:cNvPr>
          <p:cNvSpPr/>
          <p:nvPr/>
        </p:nvSpPr>
        <p:spPr>
          <a:xfrm>
            <a:off x="2638425" y="41171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1B049ACB-0AEB-5114-0989-41EA0E6FD129}"/>
              </a:ext>
            </a:extLst>
          </p:cNvPr>
          <p:cNvSpPr/>
          <p:nvPr/>
        </p:nvSpPr>
        <p:spPr>
          <a:xfrm>
            <a:off x="2638425" y="458387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E7B5C93B-0B8D-496A-D0C8-381ED9DE4849}"/>
              </a:ext>
            </a:extLst>
          </p:cNvPr>
          <p:cNvSpPr/>
          <p:nvPr/>
        </p:nvSpPr>
        <p:spPr>
          <a:xfrm>
            <a:off x="2638425" y="318370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solidFill>
                <a:srgbClr val="FFFFFF"/>
              </a:solidFill>
              <a:cs typeface="Arial" panose="020B0604020202020204"/>
            </a:endParaRPr>
          </a:p>
        </p:txBody>
      </p:sp>
      <p:sp>
        <p:nvSpPr>
          <p:cNvPr id="5" name="Rectangle 4">
            <a:extLst>
              <a:ext uri="{FF2B5EF4-FFF2-40B4-BE49-F238E27FC236}">
                <a16:creationId xmlns:a16="http://schemas.microsoft.com/office/drawing/2014/main" id="{3EB84B20-6FAD-57C9-E10F-DBCE7007D80B}"/>
              </a:ext>
            </a:extLst>
          </p:cNvPr>
          <p:cNvSpPr/>
          <p:nvPr/>
        </p:nvSpPr>
        <p:spPr>
          <a:xfrm>
            <a:off x="2638425" y="36504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941D06FF-9939-CC44-B587-82C61A0B2C98}"/>
              </a:ext>
            </a:extLst>
          </p:cNvPr>
          <p:cNvSpPr/>
          <p:nvPr/>
        </p:nvSpPr>
        <p:spPr>
          <a:xfrm>
            <a:off x="2638425" y="271697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52BC0767-443A-812B-99CF-BFA9C23373A0}"/>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384DFC4F-EBF4-33D0-5710-E9C21CD1FA42}"/>
              </a:ext>
            </a:extLst>
          </p:cNvPr>
          <p:cNvSpPr/>
          <p:nvPr/>
        </p:nvSpPr>
        <p:spPr>
          <a:xfrm>
            <a:off x="2638425" y="2228850"/>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Datalog</a:t>
            </a:r>
            <a:endParaRPr lang="en-US" b="1"/>
          </a:p>
        </p:txBody>
      </p:sp>
      <p:sp>
        <p:nvSpPr>
          <p:cNvPr id="14" name="Rectangle 13">
            <a:extLst>
              <a:ext uri="{FF2B5EF4-FFF2-40B4-BE49-F238E27FC236}">
                <a16:creationId xmlns:a16="http://schemas.microsoft.com/office/drawing/2014/main" id="{36FA5D7A-B0FB-9E92-FFDF-FD94C3D72C49}"/>
              </a:ext>
            </a:extLst>
          </p:cNvPr>
          <p:cNvSpPr/>
          <p:nvPr/>
        </p:nvSpPr>
        <p:spPr>
          <a:xfrm>
            <a:off x="2638425" y="505060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361510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7" name="Rectangle 6">
            <a:extLst>
              <a:ext uri="{FF2B5EF4-FFF2-40B4-BE49-F238E27FC236}">
                <a16:creationId xmlns:a16="http://schemas.microsoft.com/office/drawing/2014/main" id="{62E16C91-FB54-D9E2-AC70-1DCD59BB05E4}"/>
              </a:ext>
            </a:extLst>
          </p:cNvPr>
          <p:cNvSpPr/>
          <p:nvPr/>
        </p:nvSpPr>
        <p:spPr>
          <a:xfrm>
            <a:off x="3047227" y="1129759"/>
            <a:ext cx="4352853" cy="5247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93925"/>
            <a:ext cx="4774683" cy="2779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CAE2950-401A-2E0F-720A-8C494F732562}"/>
              </a:ext>
            </a:extLst>
          </p:cNvPr>
          <p:cNvSpPr/>
          <p:nvPr/>
        </p:nvSpPr>
        <p:spPr>
          <a:xfrm>
            <a:off x="7306854" y="1125026"/>
            <a:ext cx="4310257" cy="2350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8E4C50-1563-F442-9E6B-A3AEBEE71C98}"/>
              </a:ext>
            </a:extLst>
          </p:cNvPr>
          <p:cNvSpPr/>
          <p:nvPr/>
        </p:nvSpPr>
        <p:spPr>
          <a:xfrm>
            <a:off x="8073586" y="3955310"/>
            <a:ext cx="3519860" cy="1858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F59F4E-E316-993D-BCA9-BD098D5EA437}"/>
              </a:ext>
            </a:extLst>
          </p:cNvPr>
          <p:cNvSpPr/>
          <p:nvPr/>
        </p:nvSpPr>
        <p:spPr>
          <a:xfrm>
            <a:off x="9550258" y="6014130"/>
            <a:ext cx="2379227" cy="16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764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normAutofit/>
          </a:bodyPr>
          <a:lstStyle/>
          <a:p>
            <a:r>
              <a:rPr lang="en-US" sz="3900">
                <a:latin typeface="Proxima Nova Rg"/>
              </a:rPr>
              <a:t>Computing Persistent Homology (Point Cloud)</a:t>
            </a:r>
            <a:endParaRPr lang="en-US" sz="3900"/>
          </a:p>
        </p:txBody>
      </p:sp>
      <p:sp>
        <p:nvSpPr>
          <p:cNvPr id="7" name="Rectangle 6">
            <a:extLst>
              <a:ext uri="{FF2B5EF4-FFF2-40B4-BE49-F238E27FC236}">
                <a16:creationId xmlns:a16="http://schemas.microsoft.com/office/drawing/2014/main" id="{62E16C91-FB54-D9E2-AC70-1DCD59BB05E4}"/>
              </a:ext>
            </a:extLst>
          </p:cNvPr>
          <p:cNvSpPr/>
          <p:nvPr/>
        </p:nvSpPr>
        <p:spPr>
          <a:xfrm>
            <a:off x="5669744" y="1130623"/>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18198"/>
            <a:ext cx="5563759" cy="2850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2367600-4166-056F-9527-37667FD7D6C5}"/>
              </a:ext>
            </a:extLst>
          </p:cNvPr>
          <p:cNvSpPr/>
          <p:nvPr/>
        </p:nvSpPr>
        <p:spPr>
          <a:xfrm>
            <a:off x="1230266" y="3875716"/>
            <a:ext cx="6104419"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29D517-55BB-1D51-0094-32AB00F1D5CF}"/>
              </a:ext>
            </a:extLst>
          </p:cNvPr>
          <p:cNvSpPr/>
          <p:nvPr/>
        </p:nvSpPr>
        <p:spPr>
          <a:xfrm>
            <a:off x="9072713" y="3430822"/>
            <a:ext cx="2469538" cy="2384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67A434-927F-103A-12C4-09DBB7AAC217}"/>
              </a:ext>
            </a:extLst>
          </p:cNvPr>
          <p:cNvSpPr/>
          <p:nvPr/>
        </p:nvSpPr>
        <p:spPr>
          <a:xfrm>
            <a:off x="9616998" y="5986597"/>
            <a:ext cx="2157165" cy="187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855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7" name="Rectangle 6">
            <a:extLst>
              <a:ext uri="{FF2B5EF4-FFF2-40B4-BE49-F238E27FC236}">
                <a16:creationId xmlns:a16="http://schemas.microsoft.com/office/drawing/2014/main" id="{62E16C91-FB54-D9E2-AC70-1DCD59BB05E4}"/>
              </a:ext>
            </a:extLst>
          </p:cNvPr>
          <p:cNvSpPr/>
          <p:nvPr/>
        </p:nvSpPr>
        <p:spPr>
          <a:xfrm>
            <a:off x="8663591" y="1130623"/>
            <a:ext cx="3111436" cy="2346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27664"/>
            <a:ext cx="7020778" cy="2840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1E978A4-59D4-FC80-3C20-5F962A411EB8}"/>
              </a:ext>
            </a:extLst>
          </p:cNvPr>
          <p:cNvSpPr/>
          <p:nvPr/>
        </p:nvSpPr>
        <p:spPr>
          <a:xfrm>
            <a:off x="10012472" y="4012969"/>
            <a:ext cx="1577970" cy="1806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3FE6CA-0F61-DA1F-3B4D-779788D8C224}"/>
              </a:ext>
            </a:extLst>
          </p:cNvPr>
          <p:cNvSpPr/>
          <p:nvPr/>
        </p:nvSpPr>
        <p:spPr>
          <a:xfrm>
            <a:off x="10055069" y="5986597"/>
            <a:ext cx="1615834" cy="221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55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7" name="Rectangle 6">
            <a:extLst>
              <a:ext uri="{FF2B5EF4-FFF2-40B4-BE49-F238E27FC236}">
                <a16:creationId xmlns:a16="http://schemas.microsoft.com/office/drawing/2014/main" id="{62E16C91-FB54-D9E2-AC70-1DCD59BB05E4}"/>
              </a:ext>
            </a:extLst>
          </p:cNvPr>
          <p:cNvSpPr/>
          <p:nvPr/>
        </p:nvSpPr>
        <p:spPr>
          <a:xfrm>
            <a:off x="10220721" y="4828352"/>
            <a:ext cx="1435983" cy="939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413105" y="3546596"/>
            <a:ext cx="7068108" cy="282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0560572-DEF6-D732-44E7-7C45976F52DB}"/>
              </a:ext>
            </a:extLst>
          </p:cNvPr>
          <p:cNvSpPr/>
          <p:nvPr/>
        </p:nvSpPr>
        <p:spPr>
          <a:xfrm>
            <a:off x="10561491" y="5940587"/>
            <a:ext cx="1435983" cy="257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257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
        <p:nvSpPr>
          <p:cNvPr id="7" name="Rectangle 6">
            <a:extLst>
              <a:ext uri="{FF2B5EF4-FFF2-40B4-BE49-F238E27FC236}">
                <a16:creationId xmlns:a16="http://schemas.microsoft.com/office/drawing/2014/main" id="{62E16C91-FB54-D9E2-AC70-1DCD59BB05E4}"/>
              </a:ext>
            </a:extLst>
          </p:cNvPr>
          <p:cNvSpPr/>
          <p:nvPr/>
        </p:nvSpPr>
        <p:spPr>
          <a:xfrm>
            <a:off x="10783938" y="4269868"/>
            <a:ext cx="991089" cy="149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1DA0BA-29B8-B292-845C-0737E48B1656}"/>
              </a:ext>
            </a:extLst>
          </p:cNvPr>
          <p:cNvSpPr/>
          <p:nvPr/>
        </p:nvSpPr>
        <p:spPr>
          <a:xfrm>
            <a:off x="3654506" y="3540998"/>
            <a:ext cx="3741513" cy="28323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4D3726-808C-CC00-CAAE-30BFF10523F8}"/>
              </a:ext>
            </a:extLst>
          </p:cNvPr>
          <p:cNvSpPr/>
          <p:nvPr/>
        </p:nvSpPr>
        <p:spPr>
          <a:xfrm>
            <a:off x="11086845" y="5992649"/>
            <a:ext cx="621921" cy="229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20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10;&#10;Description automatically generated">
            <a:extLst>
              <a:ext uri="{FF2B5EF4-FFF2-40B4-BE49-F238E27FC236}">
                <a16:creationId xmlns:a16="http://schemas.microsoft.com/office/drawing/2014/main" id="{7D0E1BEF-38C3-8496-C31F-1C99D1C9B4C8}"/>
              </a:ext>
            </a:extLst>
          </p:cNvPr>
          <p:cNvPicPr>
            <a:picLocks noGrp="1" noChangeAspect="1"/>
          </p:cNvPicPr>
          <p:nvPr>
            <p:ph idx="1"/>
          </p:nvPr>
        </p:nvPicPr>
        <p:blipFill>
          <a:blip r:embed="rId2"/>
          <a:stretch>
            <a:fillRect/>
          </a:stretch>
        </p:blipFill>
        <p:spPr>
          <a:xfrm>
            <a:off x="478146" y="1127355"/>
            <a:ext cx="11119672" cy="5244849"/>
          </a:xfrm>
        </p:spPr>
      </p:pic>
      <p:sp>
        <p:nvSpPr>
          <p:cNvPr id="3" name="Title 2">
            <a:extLst>
              <a:ext uri="{FF2B5EF4-FFF2-40B4-BE49-F238E27FC236}">
                <a16:creationId xmlns:a16="http://schemas.microsoft.com/office/drawing/2014/main" id="{6E36227A-37D4-10BB-680C-FE23CE6B764C}"/>
              </a:ext>
            </a:extLst>
          </p:cNvPr>
          <p:cNvSpPr>
            <a:spLocks noGrp="1"/>
          </p:cNvSpPr>
          <p:nvPr>
            <p:ph type="title"/>
          </p:nvPr>
        </p:nvSpPr>
        <p:spPr/>
        <p:txBody>
          <a:bodyPr/>
          <a:lstStyle/>
          <a:p>
            <a:r>
              <a:rPr lang="en-US" sz="3900">
                <a:latin typeface="Proxima Nova Rg"/>
              </a:rPr>
              <a:t>Computing Persistent Homology (Point Cloud)</a:t>
            </a:r>
            <a:endParaRPr lang="en-US" sz="3900" b="0">
              <a:latin typeface="Proxima Nova Rg"/>
            </a:endParaRPr>
          </a:p>
        </p:txBody>
      </p:sp>
    </p:spTree>
    <p:extLst>
      <p:ext uri="{BB962C8B-B14F-4D97-AF65-F5344CB8AC3E}">
        <p14:creationId xmlns:p14="http://schemas.microsoft.com/office/powerpoint/2010/main" val="2075077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p:txBody>
          <a:bodyPr/>
          <a:lstStyle/>
          <a:p>
            <a:r>
              <a:rPr lang="en-US">
                <a:latin typeface="Proxima Nova Rg"/>
              </a:rPr>
              <a:t>Across Cohort Study Results</a:t>
            </a:r>
            <a:endParaRPr lang="en-US"/>
          </a:p>
        </p:txBody>
      </p:sp>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Boxplots are aligned indicating similarity of the three distributions</a:t>
            </a:r>
            <a:endParaRPr lang="en-US"/>
          </a:p>
          <a:p>
            <a:pPr marL="227965" indent="-227965"/>
            <a:r>
              <a:rPr lang="en-US">
                <a:latin typeface="Proxima Nova Rg"/>
              </a:rPr>
              <a:t>ANOVA test yields p-value of 0.29</a:t>
            </a:r>
          </a:p>
          <a:p>
            <a:pPr marL="227965" indent="-227965"/>
            <a:r>
              <a:rPr lang="en-US">
                <a:latin typeface="Proxima Nova Rg"/>
              </a:rPr>
              <a:t>T-values and p-values are greater than the significance level of α = 0.05 </a:t>
            </a:r>
            <a:endParaRPr lang="en-US"/>
          </a:p>
        </p:txBody>
      </p:sp>
      <p:pic>
        <p:nvPicPr>
          <p:cNvPr id="7" name="Picture 7" descr="Chart, box and whisker chart&#10;&#10;Description automatically generated">
            <a:extLst>
              <a:ext uri="{FF2B5EF4-FFF2-40B4-BE49-F238E27FC236}">
                <a16:creationId xmlns:a16="http://schemas.microsoft.com/office/drawing/2014/main" id="{C97E153E-7B1C-E811-4F88-9A276116C750}"/>
              </a:ext>
            </a:extLst>
          </p:cNvPr>
          <p:cNvPicPr>
            <a:picLocks noGrp="1" noChangeAspect="1"/>
          </p:cNvPicPr>
          <p:nvPr>
            <p:ph idx="10"/>
          </p:nvPr>
        </p:nvPicPr>
        <p:blipFill rotWithShape="1">
          <a:blip r:embed="rId2"/>
          <a:stretch/>
        </p:blipFill>
        <p:spPr>
          <a:xfrm>
            <a:off x="6388100" y="2148682"/>
            <a:ext cx="5257800" cy="3067049"/>
          </a:xfrm>
          <a:prstGeom prst="rect">
            <a:avLst/>
          </a:prstGeom>
        </p:spPr>
      </p:pic>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126</a:t>
            </a:fld>
            <a:endParaRPr lang="en-US"/>
          </a:p>
        </p:txBody>
      </p:sp>
      <p:pic>
        <p:nvPicPr>
          <p:cNvPr id="8" name="Picture 8" descr="Text, letter&#10;&#10;Description automatically generated">
            <a:extLst>
              <a:ext uri="{FF2B5EF4-FFF2-40B4-BE49-F238E27FC236}">
                <a16:creationId xmlns:a16="http://schemas.microsoft.com/office/drawing/2014/main" id="{7D69686F-A1F8-DBED-8F46-DBBD26FD4508}"/>
              </a:ext>
            </a:extLst>
          </p:cNvPr>
          <p:cNvPicPr>
            <a:picLocks noChangeAspect="1"/>
          </p:cNvPicPr>
          <p:nvPr/>
        </p:nvPicPr>
        <p:blipFill>
          <a:blip r:embed="rId3"/>
          <a:stretch>
            <a:fillRect/>
          </a:stretch>
        </p:blipFill>
        <p:spPr>
          <a:xfrm>
            <a:off x="7339659" y="4126432"/>
            <a:ext cx="4756385" cy="1295654"/>
          </a:xfrm>
          <a:prstGeom prst="rect">
            <a:avLst/>
          </a:prstGeom>
        </p:spPr>
      </p:pic>
      <p:sp>
        <p:nvSpPr>
          <p:cNvPr id="10" name="TextBox 9">
            <a:extLst>
              <a:ext uri="{FF2B5EF4-FFF2-40B4-BE49-F238E27FC236}">
                <a16:creationId xmlns:a16="http://schemas.microsoft.com/office/drawing/2014/main" id="{6517A2CB-3CC4-AA60-58B4-C56341046370}"/>
              </a:ext>
            </a:extLst>
          </p:cNvPr>
          <p:cNvSpPr txBox="1"/>
          <p:nvPr/>
        </p:nvSpPr>
        <p:spPr>
          <a:xfrm>
            <a:off x="7338040" y="5413791"/>
            <a:ext cx="4759080"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Boxplot and t-test results for across study, significance level of α = 0.05 </a:t>
            </a:r>
            <a:endParaRPr lang="en-US"/>
          </a:p>
        </p:txBody>
      </p:sp>
    </p:spTree>
    <p:extLst>
      <p:ext uri="{BB962C8B-B14F-4D97-AF65-F5344CB8AC3E}">
        <p14:creationId xmlns:p14="http://schemas.microsoft.com/office/powerpoint/2010/main" val="3209232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p:txBody>
          <a:bodyPr vert="horz" lIns="0" tIns="0" rIns="0" bIns="0" rtlCol="0" anchor="t">
            <a:normAutofit/>
          </a:bodyPr>
          <a:lstStyle/>
          <a:p>
            <a:pPr marL="227965" indent="-227965"/>
            <a:r>
              <a:rPr lang="en-US">
                <a:latin typeface="Proxima Nova Rg"/>
              </a:rPr>
              <a:t>FCNs use Pearson's correlation to measure time series association</a:t>
            </a:r>
            <a:endParaRPr lang="en-US"/>
          </a:p>
          <a:p>
            <a:pPr marL="227965" indent="-227965"/>
            <a:r>
              <a:rPr lang="en-US">
                <a:latin typeface="Proxima Nova Rg"/>
              </a:rPr>
              <a:t>Multi-site </a:t>
            </a:r>
            <a:r>
              <a:rPr lang="en-US" err="1">
                <a:latin typeface="Proxima Nova Rg"/>
              </a:rPr>
              <a:t>rs</a:t>
            </a:r>
            <a:r>
              <a:rPr lang="en-US">
                <a:latin typeface="Proxima Nova Rg"/>
              </a:rPr>
              <a:t>-fMRI studies recruit faster, larger samples</a:t>
            </a:r>
          </a:p>
          <a:p>
            <a:pPr marL="227965" indent="-227965"/>
            <a:r>
              <a:rPr lang="en-US">
                <a:latin typeface="Proxima Nova Rg"/>
              </a:rPr>
              <a:t>Sensitive to data acquisition parameters (sampling rates)</a:t>
            </a:r>
          </a:p>
          <a:p>
            <a:pPr marL="227965" indent="-227965"/>
            <a:r>
              <a:rPr lang="en-US">
                <a:latin typeface="Proxima Nova Rg"/>
              </a:rPr>
              <a:t>Non-neural variability negates advantages of larger sample sizes</a:t>
            </a:r>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Functional Connectivity Networks Analysis</a:t>
            </a:r>
            <a:endParaRPr lang="en-US"/>
          </a:p>
        </p:txBody>
      </p:sp>
      <p:sp>
        <p:nvSpPr>
          <p:cNvPr id="7" name="TextBox 6">
            <a:extLst>
              <a:ext uri="{FF2B5EF4-FFF2-40B4-BE49-F238E27FC236}">
                <a16:creationId xmlns:a16="http://schemas.microsoft.com/office/drawing/2014/main" id="{7B50ECCD-A9B0-703F-892F-2F7C43F075B9}"/>
              </a:ext>
            </a:extLst>
          </p:cNvPr>
          <p:cNvSpPr txBox="1"/>
          <p:nvPr/>
        </p:nvSpPr>
        <p:spPr>
          <a:xfrm>
            <a:off x="630610" y="5950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B. B. Biswal, M. Mennes, X.-N. Zuo, S. Gohel, C. Kelly, S. M. Smith, C. F. Beckmann, J. S. Adelstein, R. L. Buckner, S. </a:t>
            </a:r>
            <a:r>
              <a:rPr lang="en-US" sz="800" err="1">
                <a:latin typeface="Calibri"/>
                <a:cs typeface="Calibri"/>
              </a:rPr>
              <a:t>Colcombe</a:t>
            </a:r>
            <a:r>
              <a:rPr lang="en-US" sz="800">
                <a:latin typeface="Calibri"/>
                <a:cs typeface="Calibri"/>
              </a:rPr>
              <a:t> et al., “Toward discovery science of human brain function,” Proceedings of the national academy of sciences, vol. 107, no. 10, pp. 4734–4739, 2010.</a:t>
            </a:r>
            <a:endParaRPr lang="en-US"/>
          </a:p>
          <a:p>
            <a:pPr marL="171450" indent="-171450">
              <a:buFont typeface="Arial"/>
              <a:buChar char="•"/>
            </a:pPr>
            <a:r>
              <a:rPr lang="en-US" sz="800">
                <a:latin typeface="Calibri"/>
                <a:cs typeface="Calibri"/>
              </a:rPr>
              <a:t>C. Dansereau, Y. </a:t>
            </a:r>
            <a:r>
              <a:rPr lang="en-US" sz="800" err="1">
                <a:latin typeface="Calibri"/>
                <a:cs typeface="Calibri"/>
              </a:rPr>
              <a:t>Benhajali</a:t>
            </a:r>
            <a:r>
              <a:rPr lang="en-US" sz="800">
                <a:latin typeface="Calibri"/>
                <a:cs typeface="Calibri"/>
              </a:rPr>
              <a:t>, C. </a:t>
            </a:r>
            <a:r>
              <a:rPr lang="en-US" sz="800" err="1">
                <a:latin typeface="Calibri"/>
                <a:cs typeface="Calibri"/>
              </a:rPr>
              <a:t>Risterucci</a:t>
            </a:r>
            <a:r>
              <a:rPr lang="en-US" sz="800">
                <a:latin typeface="Calibri"/>
                <a:cs typeface="Calibri"/>
              </a:rPr>
              <a:t>, E. M. Pich, P. Orban, D. Arnold, and P. Bellec, “Statistical power and prediction accuracy in multisite resting-state </a:t>
            </a:r>
            <a:r>
              <a:rPr lang="en-US" sz="800" err="1">
                <a:latin typeface="Calibri"/>
                <a:cs typeface="Calibri"/>
              </a:rPr>
              <a:t>fmri</a:t>
            </a:r>
            <a:r>
              <a:rPr lang="en-US" sz="800">
                <a:latin typeface="Calibri"/>
                <a:cs typeface="Calibri"/>
              </a:rPr>
              <a:t> connectivity,” Neuroimage, vol. 149, pp. 220–232, 2017.</a:t>
            </a:r>
            <a:endParaRPr lang="en-US">
              <a:cs typeface="Calibri" panose="020F0502020204030204" pitchFamily="34" charset="0"/>
            </a:endParaRPr>
          </a:p>
        </p:txBody>
      </p:sp>
    </p:spTree>
    <p:extLst>
      <p:ext uri="{BB962C8B-B14F-4D97-AF65-F5344CB8AC3E}">
        <p14:creationId xmlns:p14="http://schemas.microsoft.com/office/powerpoint/2010/main" val="466596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p:txBody>
          <a:bodyPr/>
          <a:lstStyle/>
          <a:p>
            <a:r>
              <a:rPr lang="en-US">
                <a:latin typeface="Proxima Nova Rg"/>
              </a:rPr>
              <a:t>Within Cohort Study Results</a:t>
            </a:r>
            <a:endParaRPr lang="en-US"/>
          </a:p>
        </p:txBody>
      </p:sp>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Apply K-Means clustering with </a:t>
            </a:r>
            <a:r>
              <a:rPr lang="en-US" err="1">
                <a:latin typeface="Proxima Nova Rg"/>
              </a:rPr>
              <a:t>Silhoutte</a:t>
            </a:r>
            <a:r>
              <a:rPr lang="en-US">
                <a:latin typeface="Proxima Nova Rg"/>
              </a:rPr>
              <a:t> score on 2-components MDS, 3 matrices (316 X 2)</a:t>
            </a:r>
            <a:endParaRPr lang="en-US"/>
          </a:p>
          <a:p>
            <a:pPr marL="227965" indent="-227965"/>
            <a:r>
              <a:rPr lang="en-US">
                <a:solidFill>
                  <a:srgbClr val="FF0000"/>
                </a:solidFill>
                <a:latin typeface="Proxima Nova Rg"/>
              </a:rPr>
              <a:t>198 out of 316</a:t>
            </a:r>
            <a:r>
              <a:rPr lang="en-US">
                <a:latin typeface="Proxima Nova Rg"/>
              </a:rPr>
              <a:t> subjects reside in same cluster group in all 3 TRs</a:t>
            </a:r>
            <a:endParaRPr lang="en-US"/>
          </a:p>
          <a:p>
            <a:pPr marL="227965" indent="-227965"/>
            <a:r>
              <a:rPr lang="en-US">
                <a:solidFill>
                  <a:srgbClr val="FF0000"/>
                </a:solidFill>
                <a:latin typeface="Proxima Nova Rg"/>
              </a:rPr>
              <a:t>251 out of 316</a:t>
            </a:r>
            <a:r>
              <a:rPr lang="en-US">
                <a:latin typeface="Proxima Nova Rg"/>
              </a:rPr>
              <a:t> subjects reside in same pairwise cluster intersection</a:t>
            </a:r>
          </a:p>
          <a:p>
            <a:pPr marL="227965" indent="-227965"/>
            <a:r>
              <a:rPr lang="en-US">
                <a:latin typeface="Proxima Nova Rg"/>
              </a:rPr>
              <a:t>Compared against random FCNs which </a:t>
            </a:r>
            <a:r>
              <a:rPr lang="en-US" err="1">
                <a:latin typeface="Proxima Nova Rg"/>
              </a:rPr>
              <a:t>which</a:t>
            </a:r>
            <a:r>
              <a:rPr lang="en-US">
                <a:latin typeface="Proxima Nova Rg"/>
              </a:rPr>
              <a:t> gave p-value of 0</a:t>
            </a:r>
            <a:endParaRPr lang="en-US"/>
          </a:p>
        </p:txBody>
      </p:sp>
      <p:pic>
        <p:nvPicPr>
          <p:cNvPr id="11" name="Picture 11" descr="Chart, scatter chart&#10;&#10;Description automatically generated">
            <a:extLst>
              <a:ext uri="{FF2B5EF4-FFF2-40B4-BE49-F238E27FC236}">
                <a16:creationId xmlns:a16="http://schemas.microsoft.com/office/drawing/2014/main" id="{069C7957-BFA6-C548-E636-100DAA993097}"/>
              </a:ext>
            </a:extLst>
          </p:cNvPr>
          <p:cNvPicPr>
            <a:picLocks noGrp="1" noChangeAspect="1"/>
          </p:cNvPicPr>
          <p:nvPr>
            <p:ph idx="10"/>
          </p:nvPr>
        </p:nvPicPr>
        <p:blipFill rotWithShape="1">
          <a:blip r:embed="rId2"/>
          <a:stretch/>
        </p:blipFill>
        <p:spPr>
          <a:xfrm>
            <a:off x="6388100" y="1439819"/>
            <a:ext cx="5257800" cy="4484774"/>
          </a:xfrm>
          <a:prstGeom prst="rect">
            <a:avLst/>
          </a:prstGeom>
        </p:spPr>
      </p:pic>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128</a:t>
            </a:fld>
            <a:endParaRPr lang="en-US"/>
          </a:p>
        </p:txBody>
      </p:sp>
      <p:sp>
        <p:nvSpPr>
          <p:cNvPr id="10" name="TextBox 9">
            <a:extLst>
              <a:ext uri="{FF2B5EF4-FFF2-40B4-BE49-F238E27FC236}">
                <a16:creationId xmlns:a16="http://schemas.microsoft.com/office/drawing/2014/main" id="{6517A2CB-3CC4-AA60-58B4-C56341046370}"/>
              </a:ext>
            </a:extLst>
          </p:cNvPr>
          <p:cNvSpPr txBox="1"/>
          <p:nvPr/>
        </p:nvSpPr>
        <p:spPr>
          <a:xfrm>
            <a:off x="6812523" y="5869239"/>
            <a:ext cx="4759080"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MDS plots of three data cohorts</a:t>
            </a:r>
            <a:endParaRPr lang="en-US" sz="1400">
              <a:cs typeface="Calibri"/>
            </a:endParaRPr>
          </a:p>
        </p:txBody>
      </p:sp>
    </p:spTree>
    <p:extLst>
      <p:ext uri="{BB962C8B-B14F-4D97-AF65-F5344CB8AC3E}">
        <p14:creationId xmlns:p14="http://schemas.microsoft.com/office/powerpoint/2010/main" val="21160492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E847EE-BE45-F2F4-EF40-876609767B55}"/>
              </a:ext>
            </a:extLst>
          </p:cNvPr>
          <p:cNvSpPr>
            <a:spLocks noGrp="1"/>
          </p:cNvSpPr>
          <p:nvPr>
            <p:ph type="title"/>
          </p:nvPr>
        </p:nvSpPr>
        <p:spPr>
          <a:xfrm>
            <a:off x="536364" y="476722"/>
            <a:ext cx="10636465" cy="768545"/>
          </a:xfrm>
        </p:spPr>
        <p:txBody>
          <a:bodyPr anchor="ctr">
            <a:normAutofit/>
          </a:bodyPr>
          <a:lstStyle/>
          <a:p>
            <a:r>
              <a:rPr lang="en-US"/>
              <a:t>Parallel Join (Continue)</a:t>
            </a:r>
          </a:p>
        </p:txBody>
      </p:sp>
      <p:graphicFrame>
        <p:nvGraphicFramePr>
          <p:cNvPr id="8" name="Content Placeholder 1">
            <a:extLst>
              <a:ext uri="{FF2B5EF4-FFF2-40B4-BE49-F238E27FC236}">
                <a16:creationId xmlns:a16="http://schemas.microsoft.com/office/drawing/2014/main" id="{D0EA0E13-A206-181B-EACA-BDE14D3A6BE2}"/>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4" name="TextBox 1">
            <a:extLst>
              <a:ext uri="{FF2B5EF4-FFF2-40B4-BE49-F238E27FC236}">
                <a16:creationId xmlns:a16="http://schemas.microsoft.com/office/drawing/2014/main" id="{F5F00D6A-E527-C41D-2B18-548B8D47AC5A}"/>
              </a:ext>
            </a:extLst>
          </p:cNvPr>
          <p:cNvSpPr txBox="1"/>
          <p:nvPr/>
        </p:nvSpPr>
        <p:spPr>
          <a:xfrm>
            <a:off x="538803" y="6548689"/>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a:t>
            </a:r>
            <a:r>
              <a:rPr lang="en-US" sz="800" err="1">
                <a:latin typeface="Calibri"/>
                <a:ea typeface="Calibri"/>
                <a:cs typeface="Calibri"/>
              </a:rPr>
              <a:t>Jin</a:t>
            </a:r>
            <a:r>
              <a:rPr lang="en-US" sz="800">
                <a:latin typeface="Calibri"/>
                <a:ea typeface="Calibri"/>
                <a:cs typeface="Calibri"/>
              </a:rPr>
              <a:t> Wang, </a:t>
            </a:r>
            <a:r>
              <a:rPr lang="en-US" sz="800" err="1">
                <a:latin typeface="Calibri"/>
                <a:ea typeface="Calibri"/>
                <a:cs typeface="Calibri"/>
              </a:rPr>
              <a:t>Molham</a:t>
            </a:r>
            <a:r>
              <a:rPr lang="en-US" sz="800">
                <a:latin typeface="Calibri"/>
                <a:ea typeface="Calibri"/>
                <a:cs typeface="Calibri"/>
              </a:rPr>
              <a:t> Aref, and Sudhakar Yalamanchili. General-purpose join algorithms for large graph triangle listing on heterogeneous systems. In Proceedings of the 9th Annual Workshop on General Purpose Processing Using Graphics Processing Unit, pages 12–21, 2016.</a:t>
            </a:r>
          </a:p>
        </p:txBody>
      </p:sp>
    </p:spTree>
    <p:extLst>
      <p:ext uri="{BB962C8B-B14F-4D97-AF65-F5344CB8AC3E}">
        <p14:creationId xmlns:p14="http://schemas.microsoft.com/office/powerpoint/2010/main" val="4069397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3FC48DB-3977-2A48-A5B0-2642AC579E3F}"/>
              </a:ext>
            </a:extLst>
          </p:cNvPr>
          <p:cNvSpPr>
            <a:spLocks noGrp="1"/>
          </p:cNvSpPr>
          <p:nvPr>
            <p:ph idx="1"/>
          </p:nvPr>
        </p:nvSpPr>
        <p:spPr/>
        <p:txBody>
          <a:bodyPr vert="horz" lIns="0" tIns="0" rIns="0" bIns="0" rtlCol="0" anchor="t">
            <a:normAutofit/>
          </a:bodyPr>
          <a:lstStyle/>
          <a:p>
            <a:pPr marL="227965" indent="-227965">
              <a:buNone/>
            </a:pPr>
            <a:r>
              <a:rPr lang="en-US">
                <a:latin typeface="Proxima Nova Rg"/>
              </a:rPr>
              <a:t>A lightweight logic-programming language for deductive-database systems</a:t>
            </a: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p>
          <a:p>
            <a:pPr marL="227965" indent="-227965">
              <a:buNone/>
            </a:pPr>
            <a:endParaRPr lang="en-US">
              <a:latin typeface="Proxima Nova Rg"/>
            </a:endParaRPr>
          </a:p>
          <a:p>
            <a:pPr marL="227965" indent="-227965">
              <a:buNone/>
            </a:pPr>
            <a:endParaRPr lang="en-US">
              <a:latin typeface="Proxima Nova Rg"/>
            </a:endParaRPr>
          </a:p>
          <a:p>
            <a:pPr marL="227965" indent="-227965">
              <a:buNone/>
            </a:pPr>
            <a:r>
              <a:rPr lang="en-US">
                <a:latin typeface="Proxima Nova Rg"/>
              </a:rPr>
              <a:t>Running the </a:t>
            </a:r>
            <a:r>
              <a:rPr lang="en-US" err="1">
                <a:latin typeface="Proxima Nova Rg"/>
              </a:rPr>
              <a:t>Datalog</a:t>
            </a:r>
            <a:r>
              <a:rPr lang="en-US">
                <a:latin typeface="Proxima Nova Rg"/>
              </a:rPr>
              <a:t> program extends data from input database creating the output database with all data transitively derivable via the program rules</a:t>
            </a:r>
            <a:endParaRPr lang="en-US"/>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Datalog: Bottom-Up Logic Programming Language</a:t>
            </a:r>
            <a:endParaRPr lang="en-US"/>
          </a:p>
        </p:txBody>
      </p:sp>
      <p:sp>
        <p:nvSpPr>
          <p:cNvPr id="5" name="Rectangle 4">
            <a:extLst>
              <a:ext uri="{FF2B5EF4-FFF2-40B4-BE49-F238E27FC236}">
                <a16:creationId xmlns:a16="http://schemas.microsoft.com/office/drawing/2014/main" id="{B13357E3-11E2-2654-2304-4837AF760A09}"/>
              </a:ext>
            </a:extLst>
          </p:cNvPr>
          <p:cNvSpPr/>
          <p:nvPr/>
        </p:nvSpPr>
        <p:spPr>
          <a:xfrm>
            <a:off x="4649585" y="3081594"/>
            <a:ext cx="2216728" cy="5929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noProof="1">
                <a:solidFill>
                  <a:schemeClr val="tx1"/>
                </a:solidFill>
              </a:rPr>
              <a:t>Datalog</a:t>
            </a:r>
          </a:p>
          <a:p>
            <a:pPr algn="ctr"/>
            <a:r>
              <a:rPr lang="en-US" b="1">
                <a:solidFill>
                  <a:schemeClr val="tx1"/>
                </a:solidFill>
              </a:rPr>
              <a:t>(set of rules)</a:t>
            </a:r>
          </a:p>
        </p:txBody>
      </p:sp>
      <p:sp>
        <p:nvSpPr>
          <p:cNvPr id="6" name="Rounded Rectangle 4">
            <a:extLst>
              <a:ext uri="{FF2B5EF4-FFF2-40B4-BE49-F238E27FC236}">
                <a16:creationId xmlns:a16="http://schemas.microsoft.com/office/drawing/2014/main" id="{4CA67962-F379-80C4-1D0B-1DCE53795428}"/>
              </a:ext>
            </a:extLst>
          </p:cNvPr>
          <p:cNvSpPr/>
          <p:nvPr/>
        </p:nvSpPr>
        <p:spPr>
          <a:xfrm>
            <a:off x="1629295" y="2660416"/>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Input Database</a:t>
            </a:r>
          </a:p>
        </p:txBody>
      </p:sp>
      <p:sp>
        <p:nvSpPr>
          <p:cNvPr id="7" name="Rounded Rectangle 5">
            <a:extLst>
              <a:ext uri="{FF2B5EF4-FFF2-40B4-BE49-F238E27FC236}">
                <a16:creationId xmlns:a16="http://schemas.microsoft.com/office/drawing/2014/main" id="{7ABA6C0D-A616-B831-3796-653D7F7EEA37}"/>
              </a:ext>
            </a:extLst>
          </p:cNvPr>
          <p:cNvSpPr/>
          <p:nvPr/>
        </p:nvSpPr>
        <p:spPr>
          <a:xfrm>
            <a:off x="8415251" y="2701980"/>
            <a:ext cx="1529541" cy="155170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b="1">
                <a:solidFill>
                  <a:schemeClr val="tx1"/>
                </a:solidFill>
              </a:rPr>
              <a:t>Output Database</a:t>
            </a:r>
          </a:p>
        </p:txBody>
      </p:sp>
      <p:sp>
        <p:nvSpPr>
          <p:cNvPr id="9" name="Right Arrow 6">
            <a:extLst>
              <a:ext uri="{FF2B5EF4-FFF2-40B4-BE49-F238E27FC236}">
                <a16:creationId xmlns:a16="http://schemas.microsoft.com/office/drawing/2014/main" id="{D2886040-3B80-0667-DF9F-A29291279885}"/>
              </a:ext>
            </a:extLst>
          </p:cNvPr>
          <p:cNvSpPr/>
          <p:nvPr/>
        </p:nvSpPr>
        <p:spPr>
          <a:xfrm>
            <a:off x="3469178"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0" name="Right Arrow 7">
            <a:extLst>
              <a:ext uri="{FF2B5EF4-FFF2-40B4-BE49-F238E27FC236}">
                <a16:creationId xmlns:a16="http://schemas.microsoft.com/office/drawing/2014/main" id="{A352EC99-8676-B07C-C6BF-322A69767718}"/>
              </a:ext>
            </a:extLst>
          </p:cNvPr>
          <p:cNvSpPr/>
          <p:nvPr/>
        </p:nvSpPr>
        <p:spPr>
          <a:xfrm>
            <a:off x="7356764" y="3203514"/>
            <a:ext cx="781397" cy="326967"/>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b="1">
              <a:solidFill>
                <a:schemeClr val="tx1"/>
              </a:solidFill>
            </a:endParaRPr>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518758"/>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Ceri</a:t>
            </a:r>
            <a:r>
              <a:rPr lang="en-US" sz="800">
                <a:latin typeface="Calibri"/>
                <a:ea typeface="Calibri"/>
                <a:cs typeface="Calibri"/>
              </a:rPr>
              <a:t>, S., Gottlob, G., &amp; </a:t>
            </a:r>
            <a:r>
              <a:rPr lang="en-US" sz="800" err="1">
                <a:latin typeface="Calibri"/>
                <a:ea typeface="Calibri"/>
                <a:cs typeface="Calibri"/>
              </a:rPr>
              <a:t>Tanca</a:t>
            </a:r>
            <a:r>
              <a:rPr lang="en-US" sz="800">
                <a:latin typeface="Calibri"/>
                <a:ea typeface="Calibri"/>
                <a:cs typeface="Calibri"/>
              </a:rPr>
              <a:t>, L. (1989). What you always wanted to know about Datalog(and never dared to ask). IEEE transactions on knowledge and data engineering, 1(1), 146-166.</a:t>
            </a:r>
            <a:endParaRPr lang="en-US"/>
          </a:p>
          <a:p>
            <a:pPr marL="171450" indent="-171450">
              <a:buFont typeface="Arial"/>
              <a:buChar char="•"/>
            </a:pPr>
            <a:r>
              <a:rPr lang="en-US" sz="800">
                <a:latin typeface="Calibri"/>
                <a:ea typeface="Calibri"/>
                <a:cs typeface="Calibri"/>
              </a:rPr>
              <a:t>Gilray, T., Kumar, S., &amp; Micinski, K. (2021, March). Compiling data-parallel </a:t>
            </a:r>
            <a:r>
              <a:rPr lang="en-US" sz="800" err="1">
                <a:latin typeface="Calibri"/>
                <a:ea typeface="Calibri"/>
                <a:cs typeface="Calibri"/>
              </a:rPr>
              <a:t>datalog</a:t>
            </a:r>
            <a:r>
              <a:rPr lang="en-US" sz="800">
                <a:latin typeface="Calibri"/>
                <a:ea typeface="Calibri"/>
                <a:cs typeface="Calibri"/>
              </a:rPr>
              <a:t>. In Proceedings of the 30th ACM SIGPLAN International Conference on Compiler Construction (pp. 23-35).</a:t>
            </a:r>
            <a:endParaRPr lang="en-US"/>
          </a:p>
        </p:txBody>
      </p:sp>
      <p:graphicFrame>
        <p:nvGraphicFramePr>
          <p:cNvPr id="4" name="Diagram 3">
            <a:extLst>
              <a:ext uri="{FF2B5EF4-FFF2-40B4-BE49-F238E27FC236}">
                <a16:creationId xmlns:a16="http://schemas.microsoft.com/office/drawing/2014/main" id="{A8D75989-13D0-7309-465E-246CFC4C304E}"/>
              </a:ext>
            </a:extLst>
          </p:cNvPr>
          <p:cNvGraphicFramePr/>
          <p:nvPr>
            <p:extLst>
              <p:ext uri="{D42A27DB-BD31-4B8C-83A1-F6EECF244321}">
                <p14:modId xmlns:p14="http://schemas.microsoft.com/office/powerpoint/2010/main" val="506690515"/>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30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Exascale Supercomputers</a:t>
            </a:r>
            <a:endParaRPr lang="en-US">
              <a:latin typeface="Proxima Nova Rg" panose="02000506030000020004" pitchFamily="2" charset="0"/>
            </a:endParaRPr>
          </a:p>
        </p:txBody>
      </p:sp>
      <p:sp>
        <p:nvSpPr>
          <p:cNvPr id="10" name="TextBox 9">
            <a:extLst>
              <a:ext uri="{FF2B5EF4-FFF2-40B4-BE49-F238E27FC236}">
                <a16:creationId xmlns:a16="http://schemas.microsoft.com/office/drawing/2014/main" id="{D44CB7CD-93ED-205D-EB71-BE9F7D4A17AA}"/>
              </a:ext>
            </a:extLst>
          </p:cNvPr>
          <p:cNvSpPr txBox="1"/>
          <p:nvPr/>
        </p:nvSpPr>
        <p:spPr>
          <a:xfrm>
            <a:off x="640442" y="6393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Evans, T. M., Siegel, A., Draeger, E. W., </a:t>
            </a:r>
            <a:r>
              <a:rPr lang="en-US" sz="800" err="1">
                <a:latin typeface="Calibri"/>
                <a:cs typeface="Calibri"/>
              </a:rPr>
              <a:t>Deslippe</a:t>
            </a:r>
            <a:r>
              <a:rPr lang="en-US" sz="800">
                <a:latin typeface="Calibri"/>
                <a:cs typeface="Calibri"/>
              </a:rPr>
              <a:t>, J., Francois, M. M., Germann, T. C., ... &amp; Martin, D. F. (2022). A survey of software implementations used by application codes in the </a:t>
            </a:r>
            <a:r>
              <a:rPr lang="en-US" sz="800" err="1">
                <a:latin typeface="Calibri"/>
                <a:cs typeface="Calibri"/>
              </a:rPr>
              <a:t>Exascale</a:t>
            </a:r>
            <a:r>
              <a:rPr lang="en-US" sz="800">
                <a:latin typeface="Calibri"/>
                <a:cs typeface="Calibri"/>
              </a:rPr>
              <a:t> Computing Project. The International Journal of High Performance Computing Applications, 36(1), 5-12.</a:t>
            </a:r>
          </a:p>
          <a:p>
            <a:pPr marL="171450" indent="-171450">
              <a:buFont typeface="Arial"/>
              <a:buChar char="•"/>
            </a:pPr>
            <a:r>
              <a:rPr lang="en-US" sz="800">
                <a:latin typeface="Calibri"/>
                <a:cs typeface="Calibri"/>
              </a:rPr>
              <a:t>D. Kothe, S. Lee and I. Qualters, "</a:t>
            </a:r>
            <a:r>
              <a:rPr lang="en-US" sz="800" err="1">
                <a:latin typeface="Calibri"/>
                <a:cs typeface="Calibri"/>
              </a:rPr>
              <a:t>Exascale</a:t>
            </a:r>
            <a:r>
              <a:rPr lang="en-US" sz="800">
                <a:latin typeface="Calibri"/>
                <a:cs typeface="Calibri"/>
              </a:rPr>
              <a:t> Computing in the United States," in Computing in Science &amp; Engineering, vol. 21, no. 1, pp. 17-29, 1 Jan.-Feb. 2019, </a:t>
            </a:r>
            <a:r>
              <a:rPr lang="en-US" sz="800" err="1">
                <a:latin typeface="Calibri"/>
                <a:cs typeface="Calibri"/>
              </a:rPr>
              <a:t>doi</a:t>
            </a:r>
            <a:r>
              <a:rPr lang="en-US" sz="800">
                <a:latin typeface="Calibri"/>
                <a:cs typeface="Calibri"/>
              </a:rPr>
              <a:t>: 10.1109/MCSE.2018.2875366.</a:t>
            </a:r>
          </a:p>
        </p:txBody>
      </p:sp>
      <p:grpSp>
        <p:nvGrpSpPr>
          <p:cNvPr id="7" name="Group 6">
            <a:extLst>
              <a:ext uri="{FF2B5EF4-FFF2-40B4-BE49-F238E27FC236}">
                <a16:creationId xmlns:a16="http://schemas.microsoft.com/office/drawing/2014/main" id="{183380FE-EDF0-5405-29EF-9AB68A1CCAE0}"/>
              </a:ext>
            </a:extLst>
          </p:cNvPr>
          <p:cNvGrpSpPr/>
          <p:nvPr/>
        </p:nvGrpSpPr>
        <p:grpSpPr>
          <a:xfrm>
            <a:off x="3418234" y="1005417"/>
            <a:ext cx="4810652" cy="5389909"/>
            <a:chOff x="3418234" y="105706"/>
            <a:chExt cx="4672941" cy="6271259"/>
          </a:xfrm>
        </p:grpSpPr>
        <p:pic>
          <p:nvPicPr>
            <p:cNvPr id="12" name="Picture 12" descr="Graphical user interface, diagram&#10;&#10;Description automatically generated">
              <a:extLst>
                <a:ext uri="{FF2B5EF4-FFF2-40B4-BE49-F238E27FC236}">
                  <a16:creationId xmlns:a16="http://schemas.microsoft.com/office/drawing/2014/main" id="{B18EB917-A25A-EC90-DEFB-3833821CBFF9}"/>
                </a:ext>
              </a:extLst>
            </p:cNvPr>
            <p:cNvPicPr>
              <a:picLocks noChangeAspect="1"/>
            </p:cNvPicPr>
            <p:nvPr/>
          </p:nvPicPr>
          <p:blipFill>
            <a:blip r:embed="rId2"/>
            <a:stretch>
              <a:fillRect/>
            </a:stretch>
          </p:blipFill>
          <p:spPr>
            <a:xfrm>
              <a:off x="3418234" y="105706"/>
              <a:ext cx="4623460" cy="2523968"/>
            </a:xfrm>
            <a:prstGeom prst="rect">
              <a:avLst/>
            </a:prstGeom>
          </p:spPr>
        </p:pic>
        <p:pic>
          <p:nvPicPr>
            <p:cNvPr id="14" name="Picture 14">
              <a:extLst>
                <a:ext uri="{FF2B5EF4-FFF2-40B4-BE49-F238E27FC236}">
                  <a16:creationId xmlns:a16="http://schemas.microsoft.com/office/drawing/2014/main" id="{4DB3FB7C-0BE9-4DAB-70B1-5DF54C8FF6DC}"/>
                </a:ext>
              </a:extLst>
            </p:cNvPr>
            <p:cNvPicPr>
              <a:picLocks noChangeAspect="1"/>
            </p:cNvPicPr>
            <p:nvPr/>
          </p:nvPicPr>
          <p:blipFill>
            <a:blip r:embed="rId3"/>
            <a:stretch>
              <a:fillRect/>
            </a:stretch>
          </p:blipFill>
          <p:spPr>
            <a:xfrm>
              <a:off x="3467715" y="4097165"/>
              <a:ext cx="4623460" cy="2279800"/>
            </a:xfrm>
            <a:prstGeom prst="rect">
              <a:avLst/>
            </a:prstGeom>
          </p:spPr>
        </p:pic>
        <p:pic>
          <p:nvPicPr>
            <p:cNvPr id="15" name="Picture 15" descr="Graphical user interface, diagram&#10;&#10;Description automatically generated">
              <a:extLst>
                <a:ext uri="{FF2B5EF4-FFF2-40B4-BE49-F238E27FC236}">
                  <a16:creationId xmlns:a16="http://schemas.microsoft.com/office/drawing/2014/main" id="{13B013AD-E579-0522-F55B-AD8D0AE281F4}"/>
                </a:ext>
              </a:extLst>
            </p:cNvPr>
            <p:cNvPicPr>
              <a:picLocks noChangeAspect="1"/>
            </p:cNvPicPr>
            <p:nvPr/>
          </p:nvPicPr>
          <p:blipFill>
            <a:blip r:embed="rId4"/>
            <a:stretch>
              <a:fillRect/>
            </a:stretch>
          </p:blipFill>
          <p:spPr>
            <a:xfrm>
              <a:off x="3418234" y="2409170"/>
              <a:ext cx="4623459" cy="1994233"/>
            </a:xfrm>
            <a:prstGeom prst="rect">
              <a:avLst/>
            </a:prstGeom>
          </p:spPr>
        </p:pic>
        <p:sp>
          <p:nvSpPr>
            <p:cNvPr id="3" name="TextBox 2">
              <a:extLst>
                <a:ext uri="{FF2B5EF4-FFF2-40B4-BE49-F238E27FC236}">
                  <a16:creationId xmlns:a16="http://schemas.microsoft.com/office/drawing/2014/main" id="{B587B77D-321B-51C5-0015-A700EA71342F}"/>
                </a:ext>
              </a:extLst>
            </p:cNvPr>
            <p:cNvSpPr txBox="1"/>
            <p:nvPr/>
          </p:nvSpPr>
          <p:spPr>
            <a:xfrm>
              <a:off x="5376346" y="2045531"/>
              <a:ext cx="1544012" cy="369332"/>
            </a:xfrm>
            <a:prstGeom prst="rect">
              <a:avLst/>
            </a:prstGeom>
            <a:noFill/>
          </p:spPr>
          <p:txBody>
            <a:bodyPr wrap="none" rtlCol="0">
              <a:spAutoFit/>
            </a:bodyPr>
            <a:lstStyle/>
            <a:p>
              <a:r>
                <a:rPr lang="en-US"/>
                <a:t>Aurora (ANL)</a:t>
              </a:r>
            </a:p>
          </p:txBody>
        </p:sp>
        <p:sp>
          <p:nvSpPr>
            <p:cNvPr id="6" name="TextBox 5">
              <a:extLst>
                <a:ext uri="{FF2B5EF4-FFF2-40B4-BE49-F238E27FC236}">
                  <a16:creationId xmlns:a16="http://schemas.microsoft.com/office/drawing/2014/main" id="{A5507ADB-1862-0775-D7FD-1C6A0766111B}"/>
                </a:ext>
              </a:extLst>
            </p:cNvPr>
            <p:cNvSpPr txBox="1"/>
            <p:nvPr/>
          </p:nvSpPr>
          <p:spPr>
            <a:xfrm>
              <a:off x="4616733" y="4133003"/>
              <a:ext cx="2524125" cy="369332"/>
            </a:xfrm>
            <a:prstGeom prst="rect">
              <a:avLst/>
            </a:prstGeom>
            <a:noFill/>
          </p:spPr>
          <p:txBody>
            <a:bodyPr wrap="square">
              <a:spAutoFit/>
            </a:bodyPr>
            <a:lstStyle/>
            <a:p>
              <a:pPr marL="977900" lvl="1" indent="-342900"/>
              <a:r>
                <a:rPr lang="en-US"/>
                <a:t>Frontier (ORNL)</a:t>
              </a:r>
            </a:p>
          </p:txBody>
        </p:sp>
        <p:sp>
          <p:nvSpPr>
            <p:cNvPr id="8" name="TextBox 7">
              <a:extLst>
                <a:ext uri="{FF2B5EF4-FFF2-40B4-BE49-F238E27FC236}">
                  <a16:creationId xmlns:a16="http://schemas.microsoft.com/office/drawing/2014/main" id="{30F73C78-062C-7B02-113E-1437E94AEBCC}"/>
                </a:ext>
              </a:extLst>
            </p:cNvPr>
            <p:cNvSpPr txBox="1"/>
            <p:nvPr/>
          </p:nvSpPr>
          <p:spPr>
            <a:xfrm>
              <a:off x="4616733" y="5947094"/>
              <a:ext cx="2924175" cy="369332"/>
            </a:xfrm>
            <a:prstGeom prst="rect">
              <a:avLst/>
            </a:prstGeom>
            <a:noFill/>
          </p:spPr>
          <p:txBody>
            <a:bodyPr wrap="square">
              <a:spAutoFit/>
            </a:bodyPr>
            <a:lstStyle/>
            <a:p>
              <a:pPr marL="977900" lvl="1" indent="-342900"/>
              <a:r>
                <a:rPr lang="en-US"/>
                <a:t>El Capitan (LLNL)</a:t>
              </a:r>
            </a:p>
          </p:txBody>
        </p:sp>
      </p:grpSp>
    </p:spTree>
    <p:extLst>
      <p:ext uri="{BB962C8B-B14F-4D97-AF65-F5344CB8AC3E}">
        <p14:creationId xmlns:p14="http://schemas.microsoft.com/office/powerpoint/2010/main" val="7057581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E9FF1A-6620-9787-F477-31CF3917C8A5}"/>
              </a:ext>
            </a:extLst>
          </p:cNvPr>
          <p:cNvSpPr>
            <a:spLocks noGrp="1"/>
          </p:cNvSpPr>
          <p:nvPr>
            <p:ph type="title"/>
          </p:nvPr>
        </p:nvSpPr>
        <p:spPr/>
        <p:txBody>
          <a:bodyPr>
            <a:normAutofit/>
          </a:bodyPr>
          <a:lstStyle/>
          <a:p>
            <a:r>
              <a:rPr lang="en-US">
                <a:latin typeface="Proxima Nova Rg"/>
              </a:rPr>
              <a:t>Comparison with traditional FCN analysis  results</a:t>
            </a:r>
            <a:endParaRPr lang="en-US" err="1"/>
          </a:p>
        </p:txBody>
      </p:sp>
      <p:sp>
        <p:nvSpPr>
          <p:cNvPr id="2" name="Content Placeholder 1">
            <a:extLst>
              <a:ext uri="{FF2B5EF4-FFF2-40B4-BE49-F238E27FC236}">
                <a16:creationId xmlns:a16="http://schemas.microsoft.com/office/drawing/2014/main" id="{D8F9BF5B-147A-4591-9DEF-DEA547852AEA}"/>
              </a:ext>
            </a:extLst>
          </p:cNvPr>
          <p:cNvSpPr>
            <a:spLocks noGrp="1"/>
          </p:cNvSpPr>
          <p:nvPr>
            <p:ph idx="1"/>
          </p:nvPr>
        </p:nvSpPr>
        <p:spPr/>
        <p:txBody>
          <a:bodyPr vert="horz" lIns="0" tIns="0" rIns="0" bIns="0" rtlCol="0" anchor="t">
            <a:normAutofit/>
          </a:bodyPr>
          <a:lstStyle/>
          <a:p>
            <a:pPr marL="227965" indent="-227965"/>
            <a:r>
              <a:rPr lang="en-US">
                <a:latin typeface="Proxima Nova Rg"/>
              </a:rPr>
              <a:t>Majority pixels are black corresponding to a p-value &lt; significance level of α = 0.05 </a:t>
            </a:r>
            <a:endParaRPr lang="en-US"/>
          </a:p>
          <a:p>
            <a:pPr marL="227965" indent="-227965"/>
            <a:r>
              <a:rPr lang="en-US">
                <a:solidFill>
                  <a:srgbClr val="FF0000"/>
                </a:solidFill>
                <a:latin typeface="Proxima Nova Rg"/>
              </a:rPr>
              <a:t>7731 </a:t>
            </a:r>
            <a:r>
              <a:rPr lang="en-US">
                <a:latin typeface="Proxima Nova Rg"/>
              </a:rPr>
              <a:t>connections show FCNs are different for 3 TRs while </a:t>
            </a:r>
            <a:r>
              <a:rPr lang="en-US">
                <a:solidFill>
                  <a:srgbClr val="FF0000"/>
                </a:solidFill>
                <a:latin typeface="Proxima Nova Rg"/>
              </a:rPr>
              <a:t>5037 </a:t>
            </a:r>
            <a:r>
              <a:rPr lang="en-US">
                <a:latin typeface="Proxima Nova Rg"/>
              </a:rPr>
              <a:t>connections are not</a:t>
            </a:r>
          </a:p>
          <a:p>
            <a:pPr marL="227965" indent="-227965"/>
            <a:r>
              <a:rPr lang="en-US">
                <a:solidFill>
                  <a:srgbClr val="FF0000"/>
                </a:solidFill>
                <a:latin typeface="Proxima Nova Rg"/>
              </a:rPr>
              <a:t>Traditional FCN analysis fails to identify connections from same subjects with different TRs</a:t>
            </a:r>
            <a:endParaRPr lang="en-US">
              <a:solidFill>
                <a:srgbClr val="FF0000"/>
              </a:solidFill>
            </a:endParaRPr>
          </a:p>
        </p:txBody>
      </p:sp>
      <p:pic>
        <p:nvPicPr>
          <p:cNvPr id="8" name="Picture 8" descr="Qr code&#10;&#10;Description automatically generated">
            <a:extLst>
              <a:ext uri="{FF2B5EF4-FFF2-40B4-BE49-F238E27FC236}">
                <a16:creationId xmlns:a16="http://schemas.microsoft.com/office/drawing/2014/main" id="{74238CE9-B7FF-04F8-D213-86F0DD41600C}"/>
              </a:ext>
            </a:extLst>
          </p:cNvPr>
          <p:cNvPicPr>
            <a:picLocks noGrp="1" noChangeAspect="1"/>
          </p:cNvPicPr>
          <p:nvPr>
            <p:ph idx="10"/>
          </p:nvPr>
        </p:nvPicPr>
        <p:blipFill rotWithShape="1">
          <a:blip r:embed="rId2"/>
          <a:stretch/>
        </p:blipFill>
        <p:spPr>
          <a:xfrm>
            <a:off x="6873875" y="1910556"/>
            <a:ext cx="4286250" cy="3543300"/>
          </a:xfrm>
          <a:prstGeom prst="rect">
            <a:avLst/>
          </a:prstGeom>
        </p:spPr>
      </p:pic>
      <p:sp>
        <p:nvSpPr>
          <p:cNvPr id="4" name="Slide Number Placeholder 3">
            <a:extLst>
              <a:ext uri="{FF2B5EF4-FFF2-40B4-BE49-F238E27FC236}">
                <a16:creationId xmlns:a16="http://schemas.microsoft.com/office/drawing/2014/main" id="{8A1AEA45-3E72-DA17-59BC-3C639F152E14}"/>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131</a:t>
            </a:fld>
            <a:endParaRPr lang="en-US"/>
          </a:p>
        </p:txBody>
      </p:sp>
      <p:sp>
        <p:nvSpPr>
          <p:cNvPr id="10" name="TextBox 9">
            <a:extLst>
              <a:ext uri="{FF2B5EF4-FFF2-40B4-BE49-F238E27FC236}">
                <a16:creationId xmlns:a16="http://schemas.microsoft.com/office/drawing/2014/main" id="{6517A2CB-3CC4-AA60-58B4-C56341046370}"/>
              </a:ext>
            </a:extLst>
          </p:cNvPr>
          <p:cNvSpPr txBox="1"/>
          <p:nvPr/>
        </p:nvSpPr>
        <p:spPr>
          <a:xfrm>
            <a:off x="6812523" y="5869239"/>
            <a:ext cx="5069524"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Results after ANOVA test on raw FCNs of 316 subjects, white pixels indicate no matching of the same subject across different TRs </a:t>
            </a:r>
            <a:endParaRPr lang="en-US"/>
          </a:p>
        </p:txBody>
      </p:sp>
    </p:spTree>
    <p:extLst>
      <p:ext uri="{BB962C8B-B14F-4D97-AF65-F5344CB8AC3E}">
        <p14:creationId xmlns:p14="http://schemas.microsoft.com/office/powerpoint/2010/main" val="18682594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7BF2B-5E88-857D-9B42-6A870BD0C8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E42C01-C3C4-7864-08AC-99F8A307F3DE}"/>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07A84940-978D-3CF4-5000-4C33C19E61F7}"/>
              </a:ext>
            </a:extLst>
          </p:cNvPr>
          <p:cNvSpPr/>
          <p:nvPr/>
        </p:nvSpPr>
        <p:spPr>
          <a:xfrm>
            <a:off x="2638425" y="456247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7E77D532-DBE3-DBB3-BA03-4F775883F1AD}"/>
              </a:ext>
            </a:extLst>
          </p:cNvPr>
          <p:cNvSpPr/>
          <p:nvPr/>
        </p:nvSpPr>
        <p:spPr>
          <a:xfrm>
            <a:off x="2638425" y="502920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9DFD2B6A-3E4F-5A0C-4020-13D9CAE628B6}"/>
              </a:ext>
            </a:extLst>
          </p:cNvPr>
          <p:cNvSpPr/>
          <p:nvPr/>
        </p:nvSpPr>
        <p:spPr>
          <a:xfrm>
            <a:off x="2638425" y="36290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Join</a:t>
            </a:r>
            <a:endParaRPr lang="en-US"/>
          </a:p>
        </p:txBody>
      </p:sp>
      <p:sp>
        <p:nvSpPr>
          <p:cNvPr id="5" name="Rectangle 4">
            <a:extLst>
              <a:ext uri="{FF2B5EF4-FFF2-40B4-BE49-F238E27FC236}">
                <a16:creationId xmlns:a16="http://schemas.microsoft.com/office/drawing/2014/main" id="{8290715F-1957-552E-1639-012078237B7F}"/>
              </a:ext>
            </a:extLst>
          </p:cNvPr>
          <p:cNvSpPr/>
          <p:nvPr/>
        </p:nvSpPr>
        <p:spPr>
          <a:xfrm>
            <a:off x="2638425" y="40957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6" name="Rectangle 5">
            <a:extLst>
              <a:ext uri="{FF2B5EF4-FFF2-40B4-BE49-F238E27FC236}">
                <a16:creationId xmlns:a16="http://schemas.microsoft.com/office/drawing/2014/main" id="{FFD4A53E-95E2-AC77-4766-F1F2BEB886E9}"/>
              </a:ext>
            </a:extLst>
          </p:cNvPr>
          <p:cNvSpPr/>
          <p:nvPr/>
        </p:nvSpPr>
        <p:spPr>
          <a:xfrm>
            <a:off x="2638425" y="269557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Declarative Analytics using Datalog Applications</a:t>
            </a:r>
          </a:p>
        </p:txBody>
      </p:sp>
      <p:sp>
        <p:nvSpPr>
          <p:cNvPr id="8" name="Rectangle 7">
            <a:extLst>
              <a:ext uri="{FF2B5EF4-FFF2-40B4-BE49-F238E27FC236}">
                <a16:creationId xmlns:a16="http://schemas.microsoft.com/office/drawing/2014/main" id="{55D8B122-8EE2-33A4-645E-AEA3D60C0BB1}"/>
              </a:ext>
            </a:extLst>
          </p:cNvPr>
          <p:cNvSpPr/>
          <p:nvPr/>
        </p:nvSpPr>
        <p:spPr>
          <a:xfrm>
            <a:off x="2638425" y="316230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171C150B-705B-F11D-D955-280444F3DF91}"/>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A275505F-8AF3-9677-6A45-E12A78326ED0}"/>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AF13C67A-51C0-1D8D-B7A0-DA9531E887DB}"/>
              </a:ext>
            </a:extLst>
          </p:cNvPr>
          <p:cNvSpPr/>
          <p:nvPr/>
        </p:nvSpPr>
        <p:spPr>
          <a:xfrm>
            <a:off x="2638425" y="54959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4288920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6C4B53-98D5-2123-32F8-2B7BC3709652}"/>
              </a:ext>
            </a:extLst>
          </p:cNvPr>
          <p:cNvSpPr>
            <a:spLocks noGrp="1"/>
          </p:cNvSpPr>
          <p:nvPr>
            <p:ph type="title"/>
          </p:nvPr>
        </p:nvSpPr>
        <p:spPr/>
        <p:txBody>
          <a:bodyPr/>
          <a:lstStyle/>
          <a:p>
            <a:r>
              <a:rPr lang="en-US">
                <a:latin typeface="Proxima Nova Rg"/>
              </a:rPr>
              <a:t>Datalog Example</a:t>
            </a:r>
            <a:endParaRPr lang="en-US"/>
          </a:p>
        </p:txBody>
      </p:sp>
      <p:sp>
        <p:nvSpPr>
          <p:cNvPr id="31" name="TextBox 30">
            <a:extLst>
              <a:ext uri="{FF2B5EF4-FFF2-40B4-BE49-F238E27FC236}">
                <a16:creationId xmlns:a16="http://schemas.microsoft.com/office/drawing/2014/main" id="{0B81A295-4372-A350-F773-F1BC194C45C2}"/>
              </a:ext>
            </a:extLst>
          </p:cNvPr>
          <p:cNvSpPr txBox="1"/>
          <p:nvPr/>
        </p:nvSpPr>
        <p:spPr>
          <a:xfrm>
            <a:off x="438726" y="1373908"/>
            <a:ext cx="737177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Facts:</a:t>
            </a:r>
            <a:endParaRPr lang="en-US" sz="2400" b="1"/>
          </a:p>
          <a:p>
            <a:r>
              <a:rPr lang="en-US" sz="2400">
                <a:ea typeface="+mn-lt"/>
                <a:cs typeface="+mn-lt"/>
              </a:rPr>
              <a:t>    parents(</a:t>
            </a:r>
            <a:r>
              <a:rPr lang="en-US" sz="2400" err="1">
                <a:ea typeface="+mn-lt"/>
                <a:cs typeface="+mn-lt"/>
              </a:rPr>
              <a:t>x,y</a:t>
            </a:r>
            <a:r>
              <a:rPr lang="en-US" sz="2400">
                <a:ea typeface="+mn-lt"/>
                <a:cs typeface="+mn-lt"/>
              </a:rPr>
              <a:t>).</a:t>
            </a:r>
            <a:endParaRPr lang="en-US" sz="2400"/>
          </a:p>
          <a:p>
            <a:r>
              <a:rPr lang="en-US" sz="2400">
                <a:ea typeface="+mn-lt"/>
                <a:cs typeface="+mn-lt"/>
              </a:rPr>
              <a:t>    children(</a:t>
            </a:r>
            <a:r>
              <a:rPr lang="en-US" sz="2400" err="1">
                <a:ea typeface="+mn-lt"/>
                <a:cs typeface="+mn-lt"/>
              </a:rPr>
              <a:t>y,x</a:t>
            </a:r>
            <a:r>
              <a:rPr lang="en-US" sz="2400">
                <a:ea typeface="+mn-lt"/>
                <a:cs typeface="+mn-lt"/>
              </a:rPr>
              <a:t>).</a:t>
            </a:r>
            <a:endParaRPr lang="en-US" sz="2400"/>
          </a:p>
          <a:p>
            <a:br>
              <a:rPr lang="en-US" sz="2400" b="1">
                <a:ea typeface="+mn-lt"/>
                <a:cs typeface="+mn-lt"/>
              </a:rPr>
            </a:br>
            <a:r>
              <a:rPr lang="en-US" sz="2400" b="1">
                <a:ea typeface="+mn-lt"/>
                <a:cs typeface="+mn-lt"/>
              </a:rPr>
              <a:t>Rules:</a:t>
            </a:r>
            <a:endParaRPr lang="en-US" sz="2400" b="1"/>
          </a:p>
          <a:p>
            <a:r>
              <a:rPr lang="en-US" sz="2400">
                <a:ea typeface="+mn-lt"/>
                <a:cs typeface="+mn-lt"/>
              </a:rPr>
              <a:t>    grandparent(</a:t>
            </a:r>
            <a:r>
              <a:rPr lang="en-US" sz="2400" err="1">
                <a:ea typeface="+mn-lt"/>
                <a:cs typeface="+mn-lt"/>
              </a:rPr>
              <a:t>x,y</a:t>
            </a:r>
            <a:r>
              <a:rPr lang="en-US" sz="2400">
                <a:ea typeface="+mn-lt"/>
                <a:cs typeface="+mn-lt"/>
              </a:rPr>
              <a:t>) :- parents(</a:t>
            </a:r>
            <a:r>
              <a:rPr lang="en-US" sz="2400" err="1">
                <a:ea typeface="+mn-lt"/>
                <a:cs typeface="+mn-lt"/>
              </a:rPr>
              <a:t>x,z</a:t>
            </a:r>
            <a:r>
              <a:rPr lang="en-US" sz="2400">
                <a:ea typeface="+mn-lt"/>
                <a:cs typeface="+mn-lt"/>
              </a:rPr>
              <a:t>), parents(</a:t>
            </a:r>
            <a:r>
              <a:rPr lang="en-US" sz="2400" err="1">
                <a:ea typeface="+mn-lt"/>
                <a:cs typeface="+mn-lt"/>
              </a:rPr>
              <a:t>z,y</a:t>
            </a:r>
            <a:r>
              <a:rPr lang="en-US" sz="2400">
                <a:ea typeface="+mn-lt"/>
                <a:cs typeface="+mn-lt"/>
              </a:rPr>
              <a:t>).</a:t>
            </a:r>
            <a:endParaRPr lang="en-US" sz="2400"/>
          </a:p>
        </p:txBody>
      </p:sp>
      <p:grpSp>
        <p:nvGrpSpPr>
          <p:cNvPr id="2" name="Group 1">
            <a:extLst>
              <a:ext uri="{FF2B5EF4-FFF2-40B4-BE49-F238E27FC236}">
                <a16:creationId xmlns:a16="http://schemas.microsoft.com/office/drawing/2014/main" id="{29B48356-5C57-E36A-96EF-B387033CEBDE}"/>
              </a:ext>
            </a:extLst>
          </p:cNvPr>
          <p:cNvGrpSpPr/>
          <p:nvPr/>
        </p:nvGrpSpPr>
        <p:grpSpPr>
          <a:xfrm>
            <a:off x="2434934" y="934026"/>
            <a:ext cx="3926609" cy="2542309"/>
            <a:chOff x="2434934" y="934026"/>
            <a:chExt cx="3926609" cy="2542309"/>
          </a:xfrm>
        </p:grpSpPr>
        <p:pic>
          <p:nvPicPr>
            <p:cNvPr id="37" name="Graphic 32" descr="Merger with solid fill">
              <a:extLst>
                <a:ext uri="{FF2B5EF4-FFF2-40B4-BE49-F238E27FC236}">
                  <a16:creationId xmlns:a16="http://schemas.microsoft.com/office/drawing/2014/main" id="{83EB75B5-826B-76B9-BFA0-135306F026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434934" y="934026"/>
              <a:ext cx="1237675" cy="2542309"/>
            </a:xfrm>
            <a:prstGeom prst="rect">
              <a:avLst/>
            </a:prstGeom>
          </p:spPr>
        </p:pic>
        <p:sp>
          <p:nvSpPr>
            <p:cNvPr id="38" name="TextBox 37">
              <a:extLst>
                <a:ext uri="{FF2B5EF4-FFF2-40B4-BE49-F238E27FC236}">
                  <a16:creationId xmlns:a16="http://schemas.microsoft.com/office/drawing/2014/main" id="{A4173892-4E40-D94C-09BF-78B55302C66E}"/>
                </a:ext>
              </a:extLst>
            </p:cNvPr>
            <p:cNvSpPr txBox="1"/>
            <p:nvPr/>
          </p:nvSpPr>
          <p:spPr>
            <a:xfrm>
              <a:off x="3382817" y="188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extensional</a:t>
              </a:r>
            </a:p>
          </p:txBody>
        </p:sp>
      </p:grpSp>
      <p:grpSp>
        <p:nvGrpSpPr>
          <p:cNvPr id="7" name="Group 6">
            <a:extLst>
              <a:ext uri="{FF2B5EF4-FFF2-40B4-BE49-F238E27FC236}">
                <a16:creationId xmlns:a16="http://schemas.microsoft.com/office/drawing/2014/main" id="{4E9B3874-570E-F573-FC0F-B9E654D8833F}"/>
              </a:ext>
            </a:extLst>
          </p:cNvPr>
          <p:cNvGrpSpPr/>
          <p:nvPr/>
        </p:nvGrpSpPr>
        <p:grpSpPr>
          <a:xfrm>
            <a:off x="6768563" y="2270176"/>
            <a:ext cx="3926609" cy="2542309"/>
            <a:chOff x="6441206" y="2204026"/>
            <a:chExt cx="3926609" cy="2542309"/>
          </a:xfrm>
        </p:grpSpPr>
        <p:pic>
          <p:nvPicPr>
            <p:cNvPr id="39" name="Graphic 32" descr="Merger with solid fill">
              <a:extLst>
                <a:ext uri="{FF2B5EF4-FFF2-40B4-BE49-F238E27FC236}">
                  <a16:creationId xmlns:a16="http://schemas.microsoft.com/office/drawing/2014/main" id="{79F8C901-2985-DF81-410C-424A06828A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41206" y="2204026"/>
              <a:ext cx="1237675" cy="2542309"/>
            </a:xfrm>
            <a:prstGeom prst="rect">
              <a:avLst/>
            </a:prstGeom>
          </p:spPr>
        </p:pic>
        <p:sp>
          <p:nvSpPr>
            <p:cNvPr id="40" name="TextBox 39">
              <a:extLst>
                <a:ext uri="{FF2B5EF4-FFF2-40B4-BE49-F238E27FC236}">
                  <a16:creationId xmlns:a16="http://schemas.microsoft.com/office/drawing/2014/main" id="{ED32615A-32B9-43BB-9749-07A97F7BF931}"/>
                </a:ext>
              </a:extLst>
            </p:cNvPr>
            <p:cNvSpPr txBox="1"/>
            <p:nvPr/>
          </p:nvSpPr>
          <p:spPr>
            <a:xfrm>
              <a:off x="7389089" y="3151908"/>
              <a:ext cx="29787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err="1">
                  <a:solidFill>
                    <a:srgbClr val="FF0000"/>
                  </a:solidFill>
                </a:rPr>
                <a:t>intensional</a:t>
              </a:r>
            </a:p>
          </p:txBody>
        </p:sp>
      </p:grpSp>
      <p:sp>
        <p:nvSpPr>
          <p:cNvPr id="42" name="TextBox 41">
            <a:extLst>
              <a:ext uri="{FF2B5EF4-FFF2-40B4-BE49-F238E27FC236}">
                <a16:creationId xmlns:a16="http://schemas.microsoft.com/office/drawing/2014/main" id="{8A6763DC-0259-9963-47CC-621AAAFDF53F}"/>
              </a:ext>
            </a:extLst>
          </p:cNvPr>
          <p:cNvSpPr txBox="1"/>
          <p:nvPr/>
        </p:nvSpPr>
        <p:spPr>
          <a:xfrm>
            <a:off x="536469" y="6392593"/>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Michael Stonebraker. Readings in database systems. Morgan Kaufmann Publishers Inc., 1988</a:t>
            </a:r>
          </a:p>
          <a:p>
            <a:pPr marL="171450" indent="-171450">
              <a:buFont typeface="Arial"/>
              <a:buChar char="•"/>
            </a:pPr>
            <a:r>
              <a:rPr lang="en-US" sz="800">
                <a:latin typeface="Calibri"/>
                <a:cs typeface="Calibri"/>
              </a:rPr>
              <a:t>Evgeny </a:t>
            </a:r>
            <a:r>
              <a:rPr lang="en-US" sz="800" err="1">
                <a:latin typeface="Calibri"/>
                <a:cs typeface="Calibri"/>
              </a:rPr>
              <a:t>Dantsin</a:t>
            </a:r>
            <a:r>
              <a:rPr lang="en-US" sz="800">
                <a:latin typeface="Calibri"/>
                <a:cs typeface="Calibri"/>
              </a:rPr>
              <a:t>, Thomas Eiter, Georg Gottlob, and Andrei Voronkov. Complexity and </a:t>
            </a:r>
            <a:r>
              <a:rPr lang="en-US" sz="800" err="1">
                <a:latin typeface="Calibri"/>
                <a:cs typeface="Calibri"/>
              </a:rPr>
              <a:t>expressivepower</a:t>
            </a:r>
            <a:r>
              <a:rPr lang="en-US" sz="800">
                <a:latin typeface="Calibri"/>
                <a:cs typeface="Calibri"/>
              </a:rPr>
              <a:t> of logic programming. ACM </a:t>
            </a:r>
            <a:r>
              <a:rPr lang="en-US" sz="800" err="1">
                <a:latin typeface="Calibri"/>
                <a:cs typeface="Calibri"/>
              </a:rPr>
              <a:t>Comput</a:t>
            </a:r>
            <a:r>
              <a:rPr lang="en-US" sz="800">
                <a:latin typeface="Calibri"/>
                <a:cs typeface="Calibri"/>
              </a:rPr>
              <a:t>. </a:t>
            </a:r>
            <a:r>
              <a:rPr lang="en-US" sz="800" err="1">
                <a:latin typeface="Calibri"/>
                <a:cs typeface="Calibri"/>
              </a:rPr>
              <a:t>Surv</a:t>
            </a:r>
            <a:r>
              <a:rPr lang="en-US" sz="800">
                <a:latin typeface="Calibri"/>
                <a:cs typeface="Calibri"/>
              </a:rPr>
              <a:t>., 33(3):374–425, </a:t>
            </a:r>
            <a:r>
              <a:rPr lang="en-US" sz="800" err="1">
                <a:latin typeface="Calibri"/>
                <a:cs typeface="Calibri"/>
              </a:rPr>
              <a:t>sep</a:t>
            </a:r>
            <a:r>
              <a:rPr lang="en-US" sz="800">
                <a:latin typeface="Calibri"/>
                <a:cs typeface="Calibri"/>
              </a:rPr>
              <a:t> 2001.</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p:txBody>
      </p:sp>
      <p:grpSp>
        <p:nvGrpSpPr>
          <p:cNvPr id="9" name="Group 8">
            <a:extLst>
              <a:ext uri="{FF2B5EF4-FFF2-40B4-BE49-F238E27FC236}">
                <a16:creationId xmlns:a16="http://schemas.microsoft.com/office/drawing/2014/main" id="{5D169617-594F-07F2-B29B-C02419B5BDF6}"/>
              </a:ext>
            </a:extLst>
          </p:cNvPr>
          <p:cNvGrpSpPr/>
          <p:nvPr/>
        </p:nvGrpSpPr>
        <p:grpSpPr>
          <a:xfrm>
            <a:off x="611196" y="3608573"/>
            <a:ext cx="2542309" cy="1778499"/>
            <a:chOff x="611196" y="3608573"/>
            <a:chExt cx="2542309" cy="1778499"/>
          </a:xfrm>
        </p:grpSpPr>
        <p:sp>
          <p:nvSpPr>
            <p:cNvPr id="35" name="TextBox 34">
              <a:extLst>
                <a:ext uri="{FF2B5EF4-FFF2-40B4-BE49-F238E27FC236}">
                  <a16:creationId xmlns:a16="http://schemas.microsoft.com/office/drawing/2014/main" id="{F8AA2515-D93C-D996-2513-A3C83885121A}"/>
                </a:ext>
              </a:extLst>
            </p:cNvPr>
            <p:cNvSpPr txBox="1"/>
            <p:nvPr/>
          </p:nvSpPr>
          <p:spPr>
            <a:xfrm>
              <a:off x="1154545" y="4740741"/>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head</a:t>
              </a:r>
              <a:endParaRPr lang="en-US"/>
            </a:p>
          </p:txBody>
        </p:sp>
        <p:pic>
          <p:nvPicPr>
            <p:cNvPr id="6" name="Graphic 32" descr="Merger with solid fill">
              <a:extLst>
                <a:ext uri="{FF2B5EF4-FFF2-40B4-BE49-F238E27FC236}">
                  <a16:creationId xmlns:a16="http://schemas.microsoft.com/office/drawing/2014/main" id="{2C270FB1-2FE9-2F8B-E64A-5AF827A06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1263513" y="2956256"/>
              <a:ext cx="1237675" cy="2542309"/>
            </a:xfrm>
            <a:prstGeom prst="rect">
              <a:avLst/>
            </a:prstGeom>
          </p:spPr>
        </p:pic>
      </p:grpSp>
      <p:grpSp>
        <p:nvGrpSpPr>
          <p:cNvPr id="10" name="Group 9">
            <a:extLst>
              <a:ext uri="{FF2B5EF4-FFF2-40B4-BE49-F238E27FC236}">
                <a16:creationId xmlns:a16="http://schemas.microsoft.com/office/drawing/2014/main" id="{080557F3-7035-7F9E-1F43-EAC78A7C86E6}"/>
              </a:ext>
            </a:extLst>
          </p:cNvPr>
          <p:cNvGrpSpPr/>
          <p:nvPr/>
        </p:nvGrpSpPr>
        <p:grpSpPr>
          <a:xfrm>
            <a:off x="3590811" y="3608572"/>
            <a:ext cx="2542309" cy="1778499"/>
            <a:chOff x="3590811" y="3608572"/>
            <a:chExt cx="2542309" cy="1778499"/>
          </a:xfrm>
        </p:grpSpPr>
        <p:sp>
          <p:nvSpPr>
            <p:cNvPr id="36" name="TextBox 35">
              <a:extLst>
                <a:ext uri="{FF2B5EF4-FFF2-40B4-BE49-F238E27FC236}">
                  <a16:creationId xmlns:a16="http://schemas.microsoft.com/office/drawing/2014/main" id="{3EA4E4FB-60F0-C40E-AF91-33FA2F7F2B32}"/>
                </a:ext>
              </a:extLst>
            </p:cNvPr>
            <p:cNvSpPr txBox="1"/>
            <p:nvPr/>
          </p:nvSpPr>
          <p:spPr>
            <a:xfrm>
              <a:off x="4134160" y="4740740"/>
              <a:ext cx="14778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i="1">
                  <a:solidFill>
                    <a:srgbClr val="FF0000"/>
                  </a:solidFill>
                </a:rPr>
                <a:t>body</a:t>
              </a:r>
              <a:endParaRPr lang="en-US"/>
            </a:p>
          </p:txBody>
        </p:sp>
        <p:pic>
          <p:nvPicPr>
            <p:cNvPr id="8" name="Graphic 32" descr="Merger with solid fill">
              <a:extLst>
                <a:ext uri="{FF2B5EF4-FFF2-40B4-BE49-F238E27FC236}">
                  <a16:creationId xmlns:a16="http://schemas.microsoft.com/office/drawing/2014/main" id="{6D9793ED-D2C4-4048-32D6-0E411399E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243128" y="2956255"/>
              <a:ext cx="1237675" cy="2542309"/>
            </a:xfrm>
            <a:prstGeom prst="rect">
              <a:avLst/>
            </a:prstGeom>
          </p:spPr>
        </p:pic>
      </p:grpSp>
      <p:graphicFrame>
        <p:nvGraphicFramePr>
          <p:cNvPr id="5" name="Diagram 4">
            <a:extLst>
              <a:ext uri="{FF2B5EF4-FFF2-40B4-BE49-F238E27FC236}">
                <a16:creationId xmlns:a16="http://schemas.microsoft.com/office/drawing/2014/main" id="{63D371CC-059F-552E-E2B7-FDC038FFFC8F}"/>
              </a:ext>
            </a:extLst>
          </p:cNvPr>
          <p:cNvGraphicFramePr/>
          <p:nvPr>
            <p:extLst>
              <p:ext uri="{D42A27DB-BD31-4B8C-83A1-F6EECF244321}">
                <p14:modId xmlns:p14="http://schemas.microsoft.com/office/powerpoint/2010/main" val="2646503120"/>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717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1607A4-4CB6-FE26-ACB5-E264D0858CE6}"/>
              </a:ext>
            </a:extLst>
          </p:cNvPr>
          <p:cNvSpPr>
            <a:spLocks noGrp="1"/>
          </p:cNvSpPr>
          <p:nvPr>
            <p:ph type="title"/>
          </p:nvPr>
        </p:nvSpPr>
        <p:spPr/>
        <p:txBody>
          <a:bodyPr/>
          <a:lstStyle/>
          <a:p>
            <a:r>
              <a:rPr lang="en-US">
                <a:latin typeface="Proxima Nova Rg"/>
              </a:rPr>
              <a:t>Datalog Timeline</a:t>
            </a:r>
            <a:endParaRPr lang="en-US"/>
          </a:p>
        </p:txBody>
      </p:sp>
      <p:sp>
        <p:nvSpPr>
          <p:cNvPr id="7" name="TextBox 6">
            <a:extLst>
              <a:ext uri="{FF2B5EF4-FFF2-40B4-BE49-F238E27FC236}">
                <a16:creationId xmlns:a16="http://schemas.microsoft.com/office/drawing/2014/main" id="{95DA511C-C9DE-8429-32B7-001AB6F0F6AB}"/>
              </a:ext>
            </a:extLst>
          </p:cNvPr>
          <p:cNvSpPr txBox="1"/>
          <p:nvPr/>
        </p:nvSpPr>
        <p:spPr>
          <a:xfrm>
            <a:off x="536469" y="6277138"/>
            <a:ext cx="10838996"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Stefano </a:t>
            </a:r>
            <a:r>
              <a:rPr lang="en-US" sz="800" err="1">
                <a:latin typeface="Calibri"/>
                <a:cs typeface="Calibri"/>
              </a:rPr>
              <a:t>Ceri</a:t>
            </a:r>
            <a:r>
              <a:rPr lang="en-US" sz="800">
                <a:latin typeface="Calibri"/>
                <a:cs typeface="Calibri"/>
              </a:rPr>
              <a:t>, Georg Gottlob, Letizia </a:t>
            </a:r>
            <a:r>
              <a:rPr lang="en-US" sz="800" err="1">
                <a:latin typeface="Calibri"/>
                <a:cs typeface="Calibri"/>
              </a:rPr>
              <a:t>Tanca</a:t>
            </a:r>
            <a:r>
              <a:rPr lang="en-US" sz="800">
                <a:latin typeface="Calibri"/>
                <a:cs typeface="Calibri"/>
              </a:rPr>
              <a:t>, et al. What you always wanted to know about </a:t>
            </a:r>
            <a:r>
              <a:rPr lang="en-US" sz="800" err="1">
                <a:latin typeface="Calibri"/>
                <a:cs typeface="Calibri"/>
              </a:rPr>
              <a:t>datalog</a:t>
            </a:r>
            <a:r>
              <a:rPr lang="en-US" sz="800">
                <a:latin typeface="Calibri"/>
                <a:cs typeface="Calibri"/>
              </a:rPr>
              <a:t>(</a:t>
            </a:r>
            <a:r>
              <a:rPr lang="en-US" sz="800" err="1">
                <a:latin typeface="Calibri"/>
                <a:cs typeface="Calibri"/>
              </a:rPr>
              <a:t>andnever</a:t>
            </a:r>
            <a:r>
              <a:rPr lang="en-US" sz="800">
                <a:latin typeface="Calibri"/>
                <a:cs typeface="Calibri"/>
              </a:rPr>
              <a:t> dared to ask). IEEE transactions on knowledge and data engineering, 1(1):146–166, 1989</a:t>
            </a:r>
          </a:p>
          <a:p>
            <a:pPr marL="171450" indent="-171450">
              <a:buFont typeface="Arial"/>
              <a:buChar char="•"/>
            </a:pPr>
            <a:r>
              <a:rPr lang="en-US" sz="800">
                <a:latin typeface="Calibri"/>
                <a:cs typeface="Calibri"/>
              </a:rPr>
              <a:t>David Maier, K Tuncay Tekle, Michael Kifer, and David S Warren. Datalog: concepts, history, </a:t>
            </a:r>
            <a:r>
              <a:rPr lang="en-US" sz="800" err="1">
                <a:latin typeface="Calibri"/>
                <a:cs typeface="Calibri"/>
              </a:rPr>
              <a:t>andoutlook</a:t>
            </a:r>
            <a:r>
              <a:rPr lang="en-US" sz="800">
                <a:latin typeface="Calibri"/>
                <a:cs typeface="Calibri"/>
              </a:rPr>
              <a:t>. In Declarative Logic Programming: Theory, Systems, and Applications, pages 3–100. 2018.</a:t>
            </a:r>
          </a:p>
          <a:p>
            <a:pPr marL="171450" indent="-171450">
              <a:buFont typeface="Arial"/>
              <a:buChar char="•"/>
            </a:pPr>
            <a:r>
              <a:rPr lang="en-US" sz="800">
                <a:latin typeface="Calibri"/>
                <a:cs typeface="Calibri"/>
              </a:rPr>
              <a:t>Shan </a:t>
            </a:r>
            <a:r>
              <a:rPr lang="en-US" sz="800" err="1">
                <a:latin typeface="Calibri"/>
                <a:cs typeface="Calibri"/>
              </a:rPr>
              <a:t>Shan</a:t>
            </a:r>
            <a:r>
              <a:rPr lang="en-US" sz="800">
                <a:latin typeface="Calibri"/>
                <a:cs typeface="Calibri"/>
              </a:rPr>
              <a:t> Huang, Todd Jeffrey Green, and Boon Thau Loo. Datalog and emerging </a:t>
            </a:r>
            <a:r>
              <a:rPr lang="en-US" sz="800" err="1">
                <a:latin typeface="Calibri"/>
                <a:cs typeface="Calibri"/>
              </a:rPr>
              <a:t>applications:An</a:t>
            </a:r>
            <a:r>
              <a:rPr lang="en-US" sz="800">
                <a:latin typeface="Calibri"/>
                <a:cs typeface="Calibri"/>
              </a:rPr>
              <a:t> interactive tutorial. In Proceedings of the 2011 ACM SIGMOD International Conference </a:t>
            </a:r>
            <a:r>
              <a:rPr lang="en-US" sz="800" err="1">
                <a:latin typeface="Calibri"/>
                <a:cs typeface="Calibri"/>
              </a:rPr>
              <a:t>onManagement</a:t>
            </a:r>
            <a:r>
              <a:rPr lang="en-US" sz="800">
                <a:latin typeface="Calibri"/>
                <a:cs typeface="Calibri"/>
              </a:rPr>
              <a:t> of Data, SIGMOD ’11, page 1213–1216, New York, NY, USA, 2011. Association </a:t>
            </a:r>
            <a:r>
              <a:rPr lang="en-US" sz="800" err="1">
                <a:latin typeface="Calibri"/>
                <a:cs typeface="Calibri"/>
              </a:rPr>
              <a:t>forComputing</a:t>
            </a:r>
            <a:r>
              <a:rPr lang="en-US" sz="800">
                <a:latin typeface="Calibri"/>
                <a:cs typeface="Calibri"/>
              </a:rPr>
              <a:t> Machinery.</a:t>
            </a:r>
          </a:p>
        </p:txBody>
      </p:sp>
      <p:graphicFrame>
        <p:nvGraphicFramePr>
          <p:cNvPr id="19" name="Diagram 19">
            <a:extLst>
              <a:ext uri="{FF2B5EF4-FFF2-40B4-BE49-F238E27FC236}">
                <a16:creationId xmlns:a16="http://schemas.microsoft.com/office/drawing/2014/main" id="{96F019D9-1879-03F6-42D3-18D316DC5AFF}"/>
              </a:ext>
            </a:extLst>
          </p:cNvPr>
          <p:cNvGraphicFramePr/>
          <p:nvPr/>
        </p:nvGraphicFramePr>
        <p:xfrm>
          <a:off x="534390" y="1600200"/>
          <a:ext cx="10935194" cy="3726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2" name="Diagram 81">
            <a:extLst>
              <a:ext uri="{FF2B5EF4-FFF2-40B4-BE49-F238E27FC236}">
                <a16:creationId xmlns:a16="http://schemas.microsoft.com/office/drawing/2014/main" id="{1D04127F-5AFA-0E28-ECCD-BD4B72B18E23}"/>
              </a:ext>
            </a:extLst>
          </p:cNvPr>
          <p:cNvGraphicFramePr/>
          <p:nvPr>
            <p:extLst>
              <p:ext uri="{D42A27DB-BD31-4B8C-83A1-F6EECF244321}">
                <p14:modId xmlns:p14="http://schemas.microsoft.com/office/powerpoint/2010/main" val="2443555288"/>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0802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26713-6226-0AC9-15D0-C1F410770984}"/>
              </a:ext>
            </a:extLst>
          </p:cNvPr>
          <p:cNvSpPr>
            <a:spLocks noGrp="1"/>
          </p:cNvSpPr>
          <p:nvPr>
            <p:ph type="title"/>
          </p:nvPr>
        </p:nvSpPr>
        <p:spPr>
          <a:xfrm>
            <a:off x="536361" y="476722"/>
            <a:ext cx="10636464" cy="768545"/>
          </a:xfrm>
        </p:spPr>
        <p:txBody>
          <a:bodyPr anchor="ctr">
            <a:normAutofit/>
          </a:bodyPr>
          <a:lstStyle/>
          <a:p>
            <a:r>
              <a:rPr lang="en-US" sz="3300" dirty="0">
                <a:latin typeface="Proxima Nova Rg"/>
              </a:rPr>
              <a:t>Declarative Analytics Domains</a:t>
            </a:r>
            <a:endParaRPr lang="en-US" sz="3300" dirty="0"/>
          </a:p>
        </p:txBody>
      </p:sp>
      <p:graphicFrame>
        <p:nvGraphicFramePr>
          <p:cNvPr id="7" name="Content Placeholder 1">
            <a:extLst>
              <a:ext uri="{FF2B5EF4-FFF2-40B4-BE49-F238E27FC236}">
                <a16:creationId xmlns:a16="http://schemas.microsoft.com/office/drawing/2014/main" id="{70790337-C7ED-2801-3616-5B7DE459C3AD}"/>
              </a:ext>
            </a:extLst>
          </p:cNvPr>
          <p:cNvGraphicFramePr>
            <a:graphicFrameLocks noGrp="1"/>
          </p:cNvGraphicFramePr>
          <p:nvPr>
            <p:ph idx="1"/>
            <p:extLst>
              <p:ext uri="{D42A27DB-BD31-4B8C-83A1-F6EECF244321}">
                <p14:modId xmlns:p14="http://schemas.microsoft.com/office/powerpoint/2010/main" val="1945098069"/>
              </p:ext>
            </p:extLst>
          </p:nvPr>
        </p:nvGraphicFramePr>
        <p:xfrm>
          <a:off x="426192" y="1691574"/>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8" name="TextBox 57">
            <a:extLst>
              <a:ext uri="{FF2B5EF4-FFF2-40B4-BE49-F238E27FC236}">
                <a16:creationId xmlns:a16="http://schemas.microsoft.com/office/drawing/2014/main" id="{B9DA8FAA-A115-B9A3-4B2A-3612C0B4EB32}"/>
              </a:ext>
            </a:extLst>
          </p:cNvPr>
          <p:cNvSpPr txBox="1"/>
          <p:nvPr/>
        </p:nvSpPr>
        <p:spPr>
          <a:xfrm>
            <a:off x="534837" y="6394453"/>
            <a:ext cx="10994412"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Martin </a:t>
            </a:r>
            <a:r>
              <a:rPr lang="en-US" sz="800" err="1">
                <a:latin typeface="Calibri"/>
                <a:ea typeface="Calibri" panose="020F0502020204030204" pitchFamily="34" charset="0"/>
                <a:cs typeface="Calibri"/>
              </a:rPr>
              <a:t>Bravenboer</a:t>
            </a:r>
            <a:r>
              <a:rPr lang="en-US" sz="800">
                <a:latin typeface="Calibri"/>
                <a:ea typeface="Calibri" panose="020F0502020204030204" pitchFamily="34" charset="0"/>
                <a:cs typeface="Calibri"/>
              </a:rPr>
              <a:t> and Yannis </a:t>
            </a:r>
            <a:r>
              <a:rPr lang="en-US" sz="800" err="1">
                <a:latin typeface="Calibri"/>
                <a:ea typeface="Calibri" panose="020F0502020204030204" pitchFamily="34" charset="0"/>
                <a:cs typeface="Calibri"/>
              </a:rPr>
              <a:t>Smaragdakis</a:t>
            </a:r>
            <a:r>
              <a:rPr lang="en-US" sz="800">
                <a:latin typeface="Calibri"/>
                <a:ea typeface="Calibri" panose="020F0502020204030204" pitchFamily="34" charset="0"/>
                <a:cs typeface="Calibri"/>
              </a:rPr>
              <a:t>. Strictly declarative specification of sophisticated points-</a:t>
            </a:r>
            <a:r>
              <a:rPr lang="en-US" sz="800" err="1">
                <a:latin typeface="Calibri"/>
                <a:ea typeface="Calibri" panose="020F0502020204030204" pitchFamily="34" charset="0"/>
                <a:cs typeface="Calibri"/>
              </a:rPr>
              <a:t>toanalyses</a:t>
            </a:r>
            <a:r>
              <a:rPr lang="en-US" sz="800">
                <a:latin typeface="Calibri"/>
                <a:ea typeface="Calibri" panose="020F0502020204030204" pitchFamily="34" charset="0"/>
                <a:cs typeface="Calibri"/>
              </a:rPr>
              <a:t>. In Proceedings of the 24th ACM SIGPLAN conference on Object oriented programming systems languages and applications, pages 243–262, 2009.</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graphicFrame>
        <p:nvGraphicFramePr>
          <p:cNvPr id="43" name="Diagram 42">
            <a:extLst>
              <a:ext uri="{FF2B5EF4-FFF2-40B4-BE49-F238E27FC236}">
                <a16:creationId xmlns:a16="http://schemas.microsoft.com/office/drawing/2014/main" id="{9CEDF5E7-0532-4608-43FA-406DA64EA061}"/>
              </a:ext>
            </a:extLst>
          </p:cNvPr>
          <p:cNvGraphicFramePr/>
          <p:nvPr>
            <p:extLst>
              <p:ext uri="{D42A27DB-BD31-4B8C-83A1-F6EECF244321}">
                <p14:modId xmlns:p14="http://schemas.microsoft.com/office/powerpoint/2010/main" val="848643928"/>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1714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AEFA51-EE42-B236-2CFC-F3B6C3F0EA58}"/>
              </a:ext>
            </a:extLst>
          </p:cNvPr>
          <p:cNvSpPr>
            <a:spLocks noGrp="1"/>
          </p:cNvSpPr>
          <p:nvPr>
            <p:ph type="title"/>
          </p:nvPr>
        </p:nvSpPr>
        <p:spPr>
          <a:xfrm>
            <a:off x="536364" y="476722"/>
            <a:ext cx="10636465" cy="768545"/>
          </a:xfrm>
        </p:spPr>
        <p:txBody>
          <a:bodyPr anchor="ctr">
            <a:normAutofit/>
          </a:bodyPr>
          <a:lstStyle/>
          <a:p>
            <a:r>
              <a:rPr lang="en-US"/>
              <a:t>Classic Problems for Datalog</a:t>
            </a:r>
          </a:p>
        </p:txBody>
      </p:sp>
      <p:graphicFrame>
        <p:nvGraphicFramePr>
          <p:cNvPr id="7" name="Content Placeholder 1">
            <a:extLst>
              <a:ext uri="{FF2B5EF4-FFF2-40B4-BE49-F238E27FC236}">
                <a16:creationId xmlns:a16="http://schemas.microsoft.com/office/drawing/2014/main" id="{E08C5313-475A-5401-7143-992737E2EC5B}"/>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TextBox 29">
            <a:extLst>
              <a:ext uri="{FF2B5EF4-FFF2-40B4-BE49-F238E27FC236}">
                <a16:creationId xmlns:a16="http://schemas.microsoft.com/office/drawing/2014/main" id="{B47840E2-0407-0D00-732A-FB5163227A59}"/>
              </a:ext>
            </a:extLst>
          </p:cNvPr>
          <p:cNvSpPr txBox="1"/>
          <p:nvPr/>
        </p:nvSpPr>
        <p:spPr>
          <a:xfrm>
            <a:off x="534837" y="6518758"/>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panose="020F0502020204030204" pitchFamily="34" charset="0"/>
                <a:cs typeface="Calibri"/>
              </a:rPr>
              <a:t>Oege De Moor, Georg Gottlob, Tim Furche, and Andrew Sellers. Datalog Reloaded: First </a:t>
            </a:r>
            <a:r>
              <a:rPr lang="en-US" sz="800" err="1">
                <a:latin typeface="Calibri"/>
                <a:ea typeface="Calibri" panose="020F0502020204030204" pitchFamily="34" charset="0"/>
                <a:cs typeface="Calibri"/>
              </a:rPr>
              <a:t>InternationalWorkshop</a:t>
            </a:r>
            <a:r>
              <a:rPr lang="en-US" sz="800">
                <a:latin typeface="Calibri"/>
                <a:ea typeface="Calibri" panose="020F0502020204030204" pitchFamily="34" charset="0"/>
                <a:cs typeface="Calibri"/>
              </a:rPr>
              <a:t>, Datalog 2010, Oxford, UK, March 16-19, 2010. Revised Selected Papers, volume 6702.Springer, 2012.</a:t>
            </a:r>
          </a:p>
          <a:p>
            <a:pPr marL="171450" indent="-171450">
              <a:buFont typeface="Arial"/>
              <a:buChar char="•"/>
            </a:pPr>
            <a:r>
              <a:rPr lang="en-US" sz="800">
                <a:latin typeface="Calibri"/>
                <a:ea typeface="Calibri" panose="020F0502020204030204" pitchFamily="34" charset="0"/>
                <a:cs typeface="Calibri"/>
              </a:rPr>
              <a:t>Jiwon Seo, Stephen Guo, and Monica S Lam. Socialite: Datalog extensions for efficient social </a:t>
            </a:r>
            <a:r>
              <a:rPr lang="en-US" sz="800" err="1">
                <a:latin typeface="Calibri"/>
                <a:ea typeface="Calibri" panose="020F0502020204030204" pitchFamily="34" charset="0"/>
                <a:cs typeface="Calibri"/>
              </a:rPr>
              <a:t>networkanalysis</a:t>
            </a:r>
            <a:r>
              <a:rPr lang="en-US" sz="800">
                <a:latin typeface="Calibri"/>
                <a:ea typeface="Calibri" panose="020F0502020204030204" pitchFamily="34" charset="0"/>
                <a:cs typeface="Calibri"/>
              </a:rPr>
              <a:t>. In 2013 IEEE 29th International Conference on Data Engineering (ICDE), pages 278–289.IEEE, 2013.</a:t>
            </a:r>
          </a:p>
        </p:txBody>
      </p:sp>
      <p:graphicFrame>
        <p:nvGraphicFramePr>
          <p:cNvPr id="17" name="Diagram 16">
            <a:extLst>
              <a:ext uri="{FF2B5EF4-FFF2-40B4-BE49-F238E27FC236}">
                <a16:creationId xmlns:a16="http://schemas.microsoft.com/office/drawing/2014/main" id="{22C7C750-5E3B-F567-7BE8-F3411B4CC2A8}"/>
              </a:ext>
            </a:extLst>
          </p:cNvPr>
          <p:cNvGraphicFramePr/>
          <p:nvPr>
            <p:extLst>
              <p:ext uri="{D42A27DB-BD31-4B8C-83A1-F6EECF244321}">
                <p14:modId xmlns:p14="http://schemas.microsoft.com/office/powerpoint/2010/main" val="244862670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935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E08CC-3445-E02E-C7E4-15C0745535B1}"/>
              </a:ext>
            </a:extLst>
          </p:cNvPr>
          <p:cNvSpPr>
            <a:spLocks noGrp="1"/>
          </p:cNvSpPr>
          <p:nvPr>
            <p:ph type="title"/>
          </p:nvPr>
        </p:nvSpPr>
        <p:spPr/>
        <p:txBody>
          <a:bodyPr/>
          <a:lstStyle/>
          <a:p>
            <a:r>
              <a:rPr lang="en-US"/>
              <a:t>Assessment of </a:t>
            </a:r>
            <a:r>
              <a:rPr lang="en-US" err="1"/>
              <a:t>Datalog</a:t>
            </a:r>
            <a:r>
              <a:rPr lang="en-US"/>
              <a:t> Solvers</a:t>
            </a:r>
          </a:p>
        </p:txBody>
      </p:sp>
      <p:graphicFrame>
        <p:nvGraphicFramePr>
          <p:cNvPr id="4" name="Content Placeholder 3">
            <a:extLst>
              <a:ext uri="{FF2B5EF4-FFF2-40B4-BE49-F238E27FC236}">
                <a16:creationId xmlns:a16="http://schemas.microsoft.com/office/drawing/2014/main" id="{DAD508AB-4E28-401C-8C50-E78DB21582A6}"/>
              </a:ext>
            </a:extLst>
          </p:cNvPr>
          <p:cNvGraphicFramePr>
            <a:graphicFrameLocks noGrp="1"/>
          </p:cNvGraphicFramePr>
          <p:nvPr>
            <p:ph idx="1"/>
          </p:nvPr>
        </p:nvGraphicFramePr>
        <p:xfrm>
          <a:off x="571500" y="1436688"/>
          <a:ext cx="11049000" cy="2225040"/>
        </p:xfrm>
        <a:graphic>
          <a:graphicData uri="http://schemas.openxmlformats.org/drawingml/2006/table">
            <a:tbl>
              <a:tblPr firstRow="1" bandRow="1">
                <a:tableStyleId>{5C22544A-7EE6-4342-B048-85BDC9FD1C3A}</a:tableStyleId>
              </a:tblPr>
              <a:tblGrid>
                <a:gridCol w="1285875">
                  <a:extLst>
                    <a:ext uri="{9D8B030D-6E8A-4147-A177-3AD203B41FA5}">
                      <a16:colId xmlns:a16="http://schemas.microsoft.com/office/drawing/2014/main" val="3802947462"/>
                    </a:ext>
                  </a:extLst>
                </a:gridCol>
                <a:gridCol w="1876425">
                  <a:extLst>
                    <a:ext uri="{9D8B030D-6E8A-4147-A177-3AD203B41FA5}">
                      <a16:colId xmlns:a16="http://schemas.microsoft.com/office/drawing/2014/main" val="3713530962"/>
                    </a:ext>
                  </a:extLst>
                </a:gridCol>
                <a:gridCol w="1952625">
                  <a:extLst>
                    <a:ext uri="{9D8B030D-6E8A-4147-A177-3AD203B41FA5}">
                      <a16:colId xmlns:a16="http://schemas.microsoft.com/office/drawing/2014/main" val="3506420905"/>
                    </a:ext>
                  </a:extLst>
                </a:gridCol>
                <a:gridCol w="1352550">
                  <a:extLst>
                    <a:ext uri="{9D8B030D-6E8A-4147-A177-3AD203B41FA5}">
                      <a16:colId xmlns:a16="http://schemas.microsoft.com/office/drawing/2014/main" val="3284323848"/>
                    </a:ext>
                  </a:extLst>
                </a:gridCol>
                <a:gridCol w="4581525">
                  <a:extLst>
                    <a:ext uri="{9D8B030D-6E8A-4147-A177-3AD203B41FA5}">
                      <a16:colId xmlns:a16="http://schemas.microsoft.com/office/drawing/2014/main" val="3755077089"/>
                    </a:ext>
                  </a:extLst>
                </a:gridCol>
              </a:tblGrid>
              <a:tr h="370840">
                <a:tc>
                  <a:txBody>
                    <a:bodyPr/>
                    <a:lstStyle/>
                    <a:p>
                      <a:r>
                        <a:rPr lang="en-US"/>
                        <a:t>Solver</a:t>
                      </a:r>
                    </a:p>
                  </a:txBody>
                  <a:tcPr/>
                </a:tc>
                <a:tc>
                  <a:txBody>
                    <a:bodyPr/>
                    <a:lstStyle/>
                    <a:p>
                      <a:r>
                        <a:rPr lang="en-US"/>
                        <a:t>Technique</a:t>
                      </a:r>
                    </a:p>
                  </a:txBody>
                  <a:tcPr/>
                </a:tc>
                <a:tc>
                  <a:txBody>
                    <a:bodyPr/>
                    <a:lstStyle/>
                    <a:p>
                      <a:r>
                        <a:rPr lang="en-US"/>
                        <a:t>Data parallelism</a:t>
                      </a:r>
                    </a:p>
                  </a:txBody>
                  <a:tcPr/>
                </a:tc>
                <a:tc>
                  <a:txBody>
                    <a:bodyPr/>
                    <a:lstStyle/>
                    <a:p>
                      <a:r>
                        <a:rPr lang="en-US"/>
                        <a:t>Scalability</a:t>
                      </a:r>
                    </a:p>
                  </a:txBody>
                  <a:tcPr/>
                </a:tc>
                <a:tc>
                  <a:txBody>
                    <a:bodyPr/>
                    <a:lstStyle/>
                    <a:p>
                      <a:r>
                        <a:rPr lang="en-US"/>
                        <a:t>Limitations</a:t>
                      </a:r>
                    </a:p>
                  </a:txBody>
                  <a:tcPr/>
                </a:tc>
                <a:extLst>
                  <a:ext uri="{0D108BD9-81ED-4DB2-BD59-A6C34878D82A}">
                    <a16:rowId xmlns:a16="http://schemas.microsoft.com/office/drawing/2014/main" val="4901539"/>
                  </a:ext>
                </a:extLst>
              </a:tr>
              <a:tr h="370840">
                <a:tc>
                  <a:txBody>
                    <a:bodyPr/>
                    <a:lstStyle/>
                    <a:p>
                      <a:r>
                        <a:rPr lang="en-US" err="1"/>
                        <a:t>LogicBlox</a:t>
                      </a:r>
                      <a:endParaRPr lang="en-US"/>
                    </a:p>
                  </a:txBody>
                  <a:tcPr/>
                </a:tc>
                <a:tc>
                  <a:txBody>
                    <a:bodyPr/>
                    <a:lstStyle/>
                    <a:p>
                      <a:r>
                        <a:rPr lang="en-US"/>
                        <a:t>Shared memory</a:t>
                      </a:r>
                    </a:p>
                  </a:txBody>
                  <a:tcPr/>
                </a:tc>
                <a:tc>
                  <a:txBody>
                    <a:bodyPr/>
                    <a:lstStyle/>
                    <a:p>
                      <a:r>
                        <a:rPr lang="en-US"/>
                        <a:t>No</a:t>
                      </a:r>
                    </a:p>
                  </a:txBody>
                  <a:tcPr/>
                </a:tc>
                <a:tc>
                  <a:txBody>
                    <a:bodyPr/>
                    <a:lstStyle/>
                    <a:p>
                      <a:r>
                        <a:rPr lang="en-US"/>
                        <a:t>High</a:t>
                      </a:r>
                    </a:p>
                  </a:txBody>
                  <a:tcPr/>
                </a:tc>
                <a:tc>
                  <a:txBody>
                    <a:bodyPr/>
                    <a:lstStyle/>
                    <a:p>
                      <a:r>
                        <a:rPr lang="en-US"/>
                        <a:t>Limited number of threads</a:t>
                      </a:r>
                    </a:p>
                  </a:txBody>
                  <a:tcPr/>
                </a:tc>
                <a:extLst>
                  <a:ext uri="{0D108BD9-81ED-4DB2-BD59-A6C34878D82A}">
                    <a16:rowId xmlns:a16="http://schemas.microsoft.com/office/drawing/2014/main" val="608331774"/>
                  </a:ext>
                </a:extLst>
              </a:tr>
              <a:tr h="370840">
                <a:tc>
                  <a:txBody>
                    <a:bodyPr/>
                    <a:lstStyle/>
                    <a:p>
                      <a:r>
                        <a:rPr lang="en-US"/>
                        <a:t>Soufflé</a:t>
                      </a:r>
                    </a:p>
                  </a:txBody>
                  <a:tcPr/>
                </a:tc>
                <a:tc>
                  <a:txBody>
                    <a:bodyPr/>
                    <a:lstStyle/>
                    <a:p>
                      <a:r>
                        <a:rPr lang="en-US"/>
                        <a:t>Multi core</a:t>
                      </a:r>
                    </a:p>
                  </a:txBody>
                  <a:tcPr/>
                </a:tc>
                <a:tc>
                  <a:txBody>
                    <a:bodyPr/>
                    <a:lstStyle/>
                    <a:p>
                      <a:r>
                        <a:rPr lang="en-US"/>
                        <a:t>No</a:t>
                      </a:r>
                    </a:p>
                  </a:txBody>
                  <a:tcPr/>
                </a:tc>
                <a:tc>
                  <a:txBody>
                    <a:bodyPr/>
                    <a:lstStyle/>
                    <a:p>
                      <a:r>
                        <a:rPr lang="en-US"/>
                        <a:t>Limited</a:t>
                      </a:r>
                    </a:p>
                  </a:txBody>
                  <a:tcPr/>
                </a:tc>
                <a:tc>
                  <a:txBody>
                    <a:bodyPr/>
                    <a:lstStyle/>
                    <a:p>
                      <a:r>
                        <a:rPr lang="en-US"/>
                        <a:t>Internal locking, single node</a:t>
                      </a:r>
                    </a:p>
                  </a:txBody>
                  <a:tcPr/>
                </a:tc>
                <a:extLst>
                  <a:ext uri="{0D108BD9-81ED-4DB2-BD59-A6C34878D82A}">
                    <a16:rowId xmlns:a16="http://schemas.microsoft.com/office/drawing/2014/main" val="2937023407"/>
                  </a:ext>
                </a:extLst>
              </a:tr>
              <a:tr h="370840">
                <a:tc>
                  <a:txBody>
                    <a:bodyPr/>
                    <a:lstStyle/>
                    <a:p>
                      <a:r>
                        <a:rPr lang="en-US" err="1"/>
                        <a:t>RadLog</a:t>
                      </a:r>
                      <a:endParaRPr lang="en-US"/>
                    </a:p>
                  </a:txBody>
                  <a:tcPr/>
                </a:tc>
                <a:tc>
                  <a:txBody>
                    <a:bodyPr/>
                    <a:lstStyle/>
                    <a:p>
                      <a:r>
                        <a:rPr lang="en-US"/>
                        <a:t>Map Reduce</a:t>
                      </a:r>
                    </a:p>
                  </a:txBody>
                  <a:tcPr/>
                </a:tc>
                <a:tc>
                  <a:txBody>
                    <a:bodyPr/>
                    <a:lstStyle/>
                    <a:p>
                      <a:r>
                        <a:rPr lang="en-US"/>
                        <a:t>Yes</a:t>
                      </a:r>
                    </a:p>
                  </a:txBody>
                  <a:tcPr/>
                </a:tc>
                <a:tc>
                  <a:txBody>
                    <a:bodyPr/>
                    <a:lstStyle/>
                    <a:p>
                      <a:r>
                        <a:rPr lang="en-US"/>
                        <a:t>Limited</a:t>
                      </a:r>
                    </a:p>
                  </a:txBody>
                  <a:tcPr/>
                </a:tc>
                <a:tc>
                  <a:txBody>
                    <a:bodyPr/>
                    <a:lstStyle/>
                    <a:p>
                      <a:r>
                        <a:rPr lang="en-US"/>
                        <a:t>Inadequate for HPC</a:t>
                      </a:r>
                    </a:p>
                  </a:txBody>
                  <a:tcPr/>
                </a:tc>
                <a:extLst>
                  <a:ext uri="{0D108BD9-81ED-4DB2-BD59-A6C34878D82A}">
                    <a16:rowId xmlns:a16="http://schemas.microsoft.com/office/drawing/2014/main" val="810466765"/>
                  </a:ext>
                </a:extLst>
              </a:tr>
              <a:tr h="370840">
                <a:tc>
                  <a:txBody>
                    <a:bodyPr/>
                    <a:lstStyle/>
                    <a:p>
                      <a:r>
                        <a:rPr lang="en-US"/>
                        <a:t>PRAM</a:t>
                      </a:r>
                    </a:p>
                  </a:txBody>
                  <a:tcPr/>
                </a:tc>
                <a:tc>
                  <a:txBody>
                    <a:bodyPr/>
                    <a:lstStyle/>
                    <a:p>
                      <a:r>
                        <a:rPr lang="en-US"/>
                        <a:t>Data parallel</a:t>
                      </a:r>
                    </a:p>
                  </a:txBody>
                  <a:tcPr/>
                </a:tc>
                <a:tc>
                  <a:txBody>
                    <a:bodyPr/>
                    <a:lstStyle/>
                    <a:p>
                      <a:r>
                        <a:rPr lang="en-US"/>
                        <a:t>Yes</a:t>
                      </a:r>
                    </a:p>
                  </a:txBody>
                  <a:tcPr/>
                </a:tc>
                <a:tc>
                  <a:txBody>
                    <a:bodyPr/>
                    <a:lstStyle/>
                    <a:p>
                      <a:r>
                        <a:rPr lang="en-US"/>
                        <a:t>High</a:t>
                      </a:r>
                    </a:p>
                  </a:txBody>
                  <a:tcPr/>
                </a:tc>
                <a:tc>
                  <a:txBody>
                    <a:bodyPr/>
                    <a:lstStyle/>
                    <a:p>
                      <a:r>
                        <a:rPr lang="en-US"/>
                        <a:t>Worse than Soufflé on AWS</a:t>
                      </a:r>
                    </a:p>
                  </a:txBody>
                  <a:tcPr/>
                </a:tc>
                <a:extLst>
                  <a:ext uri="{0D108BD9-81ED-4DB2-BD59-A6C34878D82A}">
                    <a16:rowId xmlns:a16="http://schemas.microsoft.com/office/drawing/2014/main" val="2944219238"/>
                  </a:ext>
                </a:extLst>
              </a:tr>
              <a:tr h="370840">
                <a:tc>
                  <a:txBody>
                    <a:bodyPr/>
                    <a:lstStyle/>
                    <a:p>
                      <a:r>
                        <a:rPr lang="en-US"/>
                        <a:t>SLOG</a:t>
                      </a:r>
                    </a:p>
                  </a:txBody>
                  <a:tcPr/>
                </a:tc>
                <a:tc>
                  <a:txBody>
                    <a:bodyPr/>
                    <a:lstStyle/>
                    <a:p>
                      <a:r>
                        <a:rPr lang="en-US"/>
                        <a:t>Data parallel</a:t>
                      </a:r>
                    </a:p>
                  </a:txBody>
                  <a:tcPr/>
                </a:tc>
                <a:tc>
                  <a:txBody>
                    <a:bodyPr/>
                    <a:lstStyle/>
                    <a:p>
                      <a:r>
                        <a:rPr lang="en-US"/>
                        <a:t>Yes</a:t>
                      </a:r>
                    </a:p>
                  </a:txBody>
                  <a:tcPr/>
                </a:tc>
                <a:tc>
                  <a:txBody>
                    <a:bodyPr/>
                    <a:lstStyle/>
                    <a:p>
                      <a:r>
                        <a:rPr lang="en-US"/>
                        <a:t>High</a:t>
                      </a:r>
                    </a:p>
                  </a:txBody>
                  <a:tcPr/>
                </a:tc>
                <a:tc>
                  <a:txBody>
                    <a:bodyPr/>
                    <a:lstStyle/>
                    <a:p>
                      <a:r>
                        <a:rPr lang="en-US"/>
                        <a:t>No GPU usage</a:t>
                      </a:r>
                    </a:p>
                  </a:txBody>
                  <a:tcPr/>
                </a:tc>
                <a:extLst>
                  <a:ext uri="{0D108BD9-81ED-4DB2-BD59-A6C34878D82A}">
                    <a16:rowId xmlns:a16="http://schemas.microsoft.com/office/drawing/2014/main" val="2765410601"/>
                  </a:ext>
                </a:extLst>
              </a:tr>
            </a:tbl>
          </a:graphicData>
        </a:graphic>
      </p:graphicFrame>
      <p:sp>
        <p:nvSpPr>
          <p:cNvPr id="7" name="TextBox 6">
            <a:extLst>
              <a:ext uri="{FF2B5EF4-FFF2-40B4-BE49-F238E27FC236}">
                <a16:creationId xmlns:a16="http://schemas.microsoft.com/office/drawing/2014/main" id="{88E31453-A07E-B71B-2D57-2283027DFACD}"/>
              </a:ext>
            </a:extLst>
          </p:cNvPr>
          <p:cNvSpPr txBox="1"/>
          <p:nvPr/>
        </p:nvSpPr>
        <p:spPr>
          <a:xfrm>
            <a:off x="601302" y="5901373"/>
            <a:ext cx="10838996" cy="1077218"/>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Molham</a:t>
            </a:r>
            <a:r>
              <a:rPr lang="en-US" sz="800">
                <a:latin typeface="Calibri"/>
                <a:ea typeface="Calibri"/>
                <a:cs typeface="Calibri"/>
              </a:rPr>
              <a:t> Aref, Balder ten Cate, Todd J. Green, Benny </a:t>
            </a:r>
            <a:r>
              <a:rPr lang="en-US" sz="800" err="1">
                <a:latin typeface="Calibri"/>
                <a:ea typeface="Calibri"/>
                <a:cs typeface="Calibri"/>
              </a:rPr>
              <a:t>Kimelfeld</a:t>
            </a:r>
            <a:r>
              <a:rPr lang="en-US" sz="800">
                <a:latin typeface="Calibri"/>
                <a:ea typeface="Calibri"/>
                <a:cs typeface="Calibri"/>
              </a:rPr>
              <a:t>, Dan </a:t>
            </a:r>
            <a:r>
              <a:rPr lang="en-US" sz="800" err="1">
                <a:latin typeface="Calibri"/>
                <a:ea typeface="Calibri"/>
                <a:cs typeface="Calibri"/>
              </a:rPr>
              <a:t>Olteanu</a:t>
            </a:r>
            <a:r>
              <a:rPr lang="en-US" sz="800">
                <a:latin typeface="Calibri"/>
                <a:ea typeface="Calibri"/>
                <a:cs typeface="Calibri"/>
              </a:rPr>
              <a:t>, Emir Pasalic, Todd </a:t>
            </a:r>
            <a:r>
              <a:rPr lang="en-US" sz="800" err="1">
                <a:latin typeface="Calibri"/>
                <a:ea typeface="Calibri"/>
                <a:cs typeface="Calibri"/>
              </a:rPr>
              <a:t>L.Veldhuizen</a:t>
            </a:r>
            <a:r>
              <a:rPr lang="en-US" sz="800">
                <a:latin typeface="Calibri"/>
                <a:ea typeface="Calibri"/>
                <a:cs typeface="Calibri"/>
              </a:rPr>
              <a:t>, and Geoffrey Washburn. Design and implementation of the </a:t>
            </a:r>
            <a:r>
              <a:rPr lang="en-US" sz="800" err="1">
                <a:latin typeface="Calibri"/>
                <a:ea typeface="Calibri"/>
                <a:cs typeface="Calibri"/>
              </a:rPr>
              <a:t>logicblox</a:t>
            </a:r>
            <a:r>
              <a:rPr lang="en-US" sz="800">
                <a:latin typeface="Calibri"/>
                <a:ea typeface="Calibri"/>
                <a:cs typeface="Calibri"/>
              </a:rPr>
              <a:t> system. In Proceedings of the 2015 ACM SIGMOD International Conference on Management of Data, SIGMOD ’15, page1371–1382, New York, NY, USA, 2015. Association for Computing Machinery</a:t>
            </a:r>
          </a:p>
          <a:p>
            <a:pPr marL="171450" indent="-171450">
              <a:buFont typeface="Arial"/>
              <a:buChar char="•"/>
            </a:pPr>
            <a:r>
              <a:rPr lang="en-US" sz="800">
                <a:latin typeface="Calibri"/>
                <a:ea typeface="Calibri"/>
                <a:cs typeface="Calibri"/>
              </a:rPr>
              <a:t>Alexander </a:t>
            </a:r>
            <a:r>
              <a:rPr lang="en-US" sz="800" err="1">
                <a:latin typeface="Calibri"/>
                <a:ea typeface="Calibri"/>
                <a:cs typeface="Calibri"/>
              </a:rPr>
              <a:t>Shkapsky</a:t>
            </a:r>
            <a:r>
              <a:rPr lang="en-US" sz="800">
                <a:latin typeface="Calibri"/>
                <a:ea typeface="Calibri"/>
                <a:cs typeface="Calibri"/>
              </a:rPr>
              <a:t>, Mohan Yang, Matteo </a:t>
            </a:r>
            <a:r>
              <a:rPr lang="en-US" sz="800" err="1">
                <a:latin typeface="Calibri"/>
                <a:ea typeface="Calibri"/>
                <a:cs typeface="Calibri"/>
              </a:rPr>
              <a:t>Interlandi</a:t>
            </a:r>
            <a:r>
              <a:rPr lang="en-US" sz="800">
                <a:latin typeface="Calibri"/>
                <a:ea typeface="Calibri"/>
                <a:cs typeface="Calibri"/>
              </a:rPr>
              <a:t>, </a:t>
            </a:r>
            <a:r>
              <a:rPr lang="en-US" sz="800" err="1">
                <a:latin typeface="Calibri"/>
                <a:ea typeface="Calibri"/>
                <a:cs typeface="Calibri"/>
              </a:rPr>
              <a:t>Hsuan</a:t>
            </a:r>
            <a:r>
              <a:rPr lang="en-US" sz="800">
                <a:latin typeface="Calibri"/>
                <a:ea typeface="Calibri"/>
                <a:cs typeface="Calibri"/>
              </a:rPr>
              <a:t> Chiu, Tyson </a:t>
            </a:r>
            <a:r>
              <a:rPr lang="en-US" sz="800" err="1">
                <a:latin typeface="Calibri"/>
                <a:ea typeface="Calibri"/>
                <a:cs typeface="Calibri"/>
              </a:rPr>
              <a:t>Condie</a:t>
            </a:r>
            <a:r>
              <a:rPr lang="en-US" sz="800">
                <a:latin typeface="Calibri"/>
                <a:ea typeface="Calibri"/>
                <a:cs typeface="Calibri"/>
              </a:rPr>
              <a:t>, and Carlo </a:t>
            </a:r>
            <a:r>
              <a:rPr lang="en-US" sz="800" err="1">
                <a:latin typeface="Calibri"/>
                <a:ea typeface="Calibri"/>
                <a:cs typeface="Calibri"/>
              </a:rPr>
              <a:t>Zaniolo</a:t>
            </a:r>
            <a:r>
              <a:rPr lang="en-US" sz="800">
                <a:latin typeface="Calibri"/>
                <a:ea typeface="Calibri"/>
                <a:cs typeface="Calibri"/>
              </a:rPr>
              <a:t>. Big data analytics with </a:t>
            </a:r>
            <a:r>
              <a:rPr lang="en-US" sz="800" err="1">
                <a:latin typeface="Calibri"/>
                <a:ea typeface="Calibri"/>
                <a:cs typeface="Calibri"/>
              </a:rPr>
              <a:t>datalog</a:t>
            </a:r>
            <a:r>
              <a:rPr lang="en-US" sz="800">
                <a:latin typeface="Calibri"/>
                <a:ea typeface="Calibri"/>
                <a:cs typeface="Calibri"/>
              </a:rPr>
              <a:t> queries on spark. In Proceedings of the 2016 International Conference on Management of Data, pages 1135–1149, 2016.</a:t>
            </a:r>
          </a:p>
          <a:p>
            <a:pPr marL="171450" indent="-171450">
              <a:buFont typeface="Arial"/>
              <a:buChar char="•"/>
            </a:pPr>
            <a:r>
              <a:rPr lang="en-US" sz="800">
                <a:latin typeface="Calibri"/>
                <a:ea typeface="Calibri"/>
                <a:cs typeface="Calibri"/>
              </a:rPr>
              <a:t>Herbert Jordan, Bernhard Scholz, and Pavle </a:t>
            </a:r>
            <a:r>
              <a:rPr lang="en-US" sz="800" err="1">
                <a:latin typeface="Calibri"/>
                <a:ea typeface="Calibri"/>
                <a:cs typeface="Calibri"/>
              </a:rPr>
              <a:t>Suboti´c</a:t>
            </a:r>
            <a:r>
              <a:rPr lang="en-US" sz="800">
                <a:latin typeface="Calibri"/>
                <a:ea typeface="Calibri"/>
                <a:cs typeface="Calibri"/>
              </a:rPr>
              <a:t>. </a:t>
            </a:r>
            <a:r>
              <a:rPr lang="en-US" sz="800" err="1">
                <a:latin typeface="Calibri"/>
                <a:ea typeface="Calibri"/>
                <a:cs typeface="Calibri"/>
              </a:rPr>
              <a:t>Souffl´e</a:t>
            </a:r>
            <a:r>
              <a:rPr lang="en-US" sz="800">
                <a:latin typeface="Calibri"/>
                <a:ea typeface="Calibri"/>
                <a:cs typeface="Calibri"/>
              </a:rPr>
              <a:t>: On synthesis of program analyzers. In International Conference on Computer Aided Verification, pages 422–430. Springer, 2016.</a:t>
            </a:r>
          </a:p>
          <a:p>
            <a:pPr marL="171450" indent="-171450">
              <a:buFont typeface="Arial"/>
              <a:buChar char="•"/>
            </a:pPr>
            <a:r>
              <a:rPr lang="en-US" sz="800">
                <a:latin typeface="Calibri"/>
                <a:ea typeface="Calibri"/>
                <a:cs typeface="Calibri"/>
              </a:rPr>
              <a:t>Thomas </a:t>
            </a:r>
            <a:r>
              <a:rPr lang="en-US" sz="800" err="1">
                <a:latin typeface="Calibri"/>
                <a:ea typeface="Calibri"/>
                <a:cs typeface="Calibri"/>
              </a:rPr>
              <a:t>Gilray</a:t>
            </a:r>
            <a:r>
              <a:rPr lang="en-US" sz="800">
                <a:latin typeface="Calibri"/>
                <a:ea typeface="Calibri"/>
                <a:cs typeface="Calibri"/>
              </a:rPr>
              <a:t>, Sidharth Kumar, and Kristopher </a:t>
            </a:r>
            <a:r>
              <a:rPr lang="en-US" sz="800" err="1">
                <a:latin typeface="Calibri"/>
                <a:ea typeface="Calibri"/>
                <a:cs typeface="Calibri"/>
              </a:rPr>
              <a:t>Micinski</a:t>
            </a:r>
            <a:r>
              <a:rPr lang="en-US" sz="800">
                <a:latin typeface="Calibri"/>
                <a:ea typeface="Calibri"/>
                <a:cs typeface="Calibri"/>
              </a:rPr>
              <a:t>. Compiling data-parallel </a:t>
            </a:r>
            <a:r>
              <a:rPr lang="en-US" sz="800" err="1">
                <a:latin typeface="Calibri"/>
                <a:ea typeface="Calibri"/>
                <a:cs typeface="Calibri"/>
              </a:rPr>
              <a:t>datalog</a:t>
            </a:r>
            <a:r>
              <a:rPr lang="en-US" sz="800">
                <a:latin typeface="Calibri"/>
                <a:ea typeface="Calibri"/>
                <a:cs typeface="Calibri"/>
              </a:rPr>
              <a:t>. In Proceedings of the 30th ACM SIGPLAN International Conference on Compiler Construction, CC 2021,page 23–35, New York, NY, USA, 2021. Association for Computing Machinery.</a:t>
            </a:r>
          </a:p>
          <a:p>
            <a:pPr marL="171450" indent="-171450">
              <a:buFont typeface="Arial"/>
              <a:buChar char="•"/>
            </a:pPr>
            <a:r>
              <a:rPr lang="en-US" sz="800">
                <a:latin typeface="Calibri"/>
                <a:ea typeface="Calibri"/>
                <a:cs typeface="Calibri"/>
              </a:rPr>
              <a:t>Thomas </a:t>
            </a:r>
            <a:r>
              <a:rPr lang="en-US" sz="800" err="1">
                <a:latin typeface="Calibri"/>
                <a:ea typeface="Calibri"/>
                <a:cs typeface="Calibri"/>
              </a:rPr>
              <a:t>Gilray</a:t>
            </a:r>
            <a:r>
              <a:rPr lang="en-US" sz="800">
                <a:latin typeface="Calibri"/>
                <a:ea typeface="Calibri"/>
                <a:cs typeface="Calibri"/>
              </a:rPr>
              <a:t>, </a:t>
            </a:r>
            <a:r>
              <a:rPr lang="en-US" sz="800" err="1">
                <a:latin typeface="Calibri"/>
                <a:ea typeface="Calibri"/>
                <a:cs typeface="Calibri"/>
              </a:rPr>
              <a:t>Arash</a:t>
            </a:r>
            <a:r>
              <a:rPr lang="en-US" sz="800">
                <a:latin typeface="Calibri"/>
                <a:ea typeface="Calibri"/>
                <a:cs typeface="Calibri"/>
              </a:rPr>
              <a:t> </a:t>
            </a:r>
            <a:r>
              <a:rPr lang="en-US" sz="800" err="1">
                <a:latin typeface="Calibri"/>
                <a:ea typeface="Calibri"/>
                <a:cs typeface="Calibri"/>
              </a:rPr>
              <a:t>Sahebolamri</a:t>
            </a:r>
            <a:r>
              <a:rPr lang="en-US" sz="800">
                <a:latin typeface="Calibri"/>
                <a:ea typeface="Calibri"/>
                <a:cs typeface="Calibri"/>
              </a:rPr>
              <a:t>, Sidharth Kumar, and Kristopher </a:t>
            </a:r>
            <a:r>
              <a:rPr lang="en-US" sz="800" err="1">
                <a:latin typeface="Calibri"/>
                <a:ea typeface="Calibri"/>
                <a:cs typeface="Calibri"/>
              </a:rPr>
              <a:t>Micinski</a:t>
            </a:r>
            <a:r>
              <a:rPr lang="en-US" sz="800">
                <a:latin typeface="Calibri"/>
                <a:ea typeface="Calibri"/>
                <a:cs typeface="Calibri"/>
              </a:rPr>
              <a:t>. Higher-order, data parallel structured deduction. </a:t>
            </a:r>
            <a:r>
              <a:rPr lang="en-US" sz="800" err="1">
                <a:latin typeface="Calibri"/>
                <a:ea typeface="Calibri"/>
                <a:cs typeface="Calibri"/>
              </a:rPr>
              <a:t>arXiv</a:t>
            </a:r>
            <a:r>
              <a:rPr lang="en-US" sz="800">
                <a:latin typeface="Calibri"/>
                <a:ea typeface="Calibri"/>
                <a:cs typeface="Calibri"/>
              </a:rPr>
              <a:t> preprint arXiv:2211.11573, 2022.</a:t>
            </a:r>
          </a:p>
          <a:p>
            <a:endParaRPr lang="en-US" sz="800">
              <a:latin typeface="Calibri"/>
              <a:ea typeface="Calibri"/>
              <a:cs typeface="Calibri"/>
            </a:endParaRPr>
          </a:p>
        </p:txBody>
      </p:sp>
      <p:graphicFrame>
        <p:nvGraphicFramePr>
          <p:cNvPr id="5" name="Diagram 4">
            <a:extLst>
              <a:ext uri="{FF2B5EF4-FFF2-40B4-BE49-F238E27FC236}">
                <a16:creationId xmlns:a16="http://schemas.microsoft.com/office/drawing/2014/main" id="{74E02C9E-7F4D-3F09-4843-6E6A189277AB}"/>
              </a:ext>
            </a:extLst>
          </p:cNvPr>
          <p:cNvGraphicFramePr/>
          <p:nvPr>
            <p:extLst>
              <p:ext uri="{D42A27DB-BD31-4B8C-83A1-F6EECF244321}">
                <p14:modId xmlns:p14="http://schemas.microsoft.com/office/powerpoint/2010/main" val="413232292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303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B3CCA-482F-3778-F382-9D9DC8CDA5C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2A9C9B-F2BA-56FD-8D0E-DC36B3F66601}"/>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3FFBB75B-ECA0-E2A9-3D42-B512A9BD9285}"/>
              </a:ext>
            </a:extLst>
          </p:cNvPr>
          <p:cNvSpPr/>
          <p:nvPr/>
        </p:nvSpPr>
        <p:spPr>
          <a:xfrm>
            <a:off x="2638425" y="413694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CDE1EC6F-23D2-CEAE-43EF-549CCB5D2537}"/>
              </a:ext>
            </a:extLst>
          </p:cNvPr>
          <p:cNvSpPr/>
          <p:nvPr/>
        </p:nvSpPr>
        <p:spPr>
          <a:xfrm>
            <a:off x="2638425" y="4603668"/>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CDFD9CC3-1D99-D0E9-1478-30FE3A451061}"/>
              </a:ext>
            </a:extLst>
          </p:cNvPr>
          <p:cNvSpPr/>
          <p:nvPr/>
        </p:nvSpPr>
        <p:spPr>
          <a:xfrm>
            <a:off x="2638425" y="320349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p>
        </p:txBody>
      </p:sp>
      <p:sp>
        <p:nvSpPr>
          <p:cNvPr id="5" name="Rectangle 4">
            <a:extLst>
              <a:ext uri="{FF2B5EF4-FFF2-40B4-BE49-F238E27FC236}">
                <a16:creationId xmlns:a16="http://schemas.microsoft.com/office/drawing/2014/main" id="{A490F40C-B912-B3C1-B878-68AC2257C07D}"/>
              </a:ext>
            </a:extLst>
          </p:cNvPr>
          <p:cNvSpPr/>
          <p:nvPr/>
        </p:nvSpPr>
        <p:spPr>
          <a:xfrm>
            <a:off x="2638425" y="3670218"/>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1D0846A2-B2EB-589C-6A6E-7791444F5877}"/>
              </a:ext>
            </a:extLst>
          </p:cNvPr>
          <p:cNvSpPr/>
          <p:nvPr/>
        </p:nvSpPr>
        <p:spPr>
          <a:xfrm>
            <a:off x="2638425" y="2736768"/>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Iterative Relational Algebra</a:t>
            </a:r>
            <a:endParaRPr lang="en-US" b="1"/>
          </a:p>
        </p:txBody>
      </p:sp>
      <p:sp>
        <p:nvSpPr>
          <p:cNvPr id="10" name="Rectangle 9">
            <a:extLst>
              <a:ext uri="{FF2B5EF4-FFF2-40B4-BE49-F238E27FC236}">
                <a16:creationId xmlns:a16="http://schemas.microsoft.com/office/drawing/2014/main" id="{B633AC59-831B-9DB6-0F64-3EF73DA661D0}"/>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C5AE07CB-AA44-CABF-B358-201E813F8DBA}"/>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D5D7D027-B510-2F9E-2667-690C57D1819D}"/>
              </a:ext>
            </a:extLst>
          </p:cNvPr>
          <p:cNvSpPr/>
          <p:nvPr/>
        </p:nvSpPr>
        <p:spPr>
          <a:xfrm>
            <a:off x="2638425" y="507039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43713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C83E-A600-1354-3E28-377A17F53E6F}"/>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solidFill>
                  <a:schemeClr val="accent1"/>
                </a:solidFill>
                <a:latin typeface="Arial"/>
                <a:cs typeface="Arial"/>
              </a:rPr>
              <a:t>Declarative Analytics</a:t>
            </a:r>
            <a:r>
              <a:rPr lang="en-US" sz="3000">
                <a:latin typeface="Arial"/>
                <a:cs typeface="Arial"/>
              </a:rPr>
              <a:t> on Heterogeneous Exascale Systems</a:t>
            </a:r>
          </a:p>
        </p:txBody>
      </p:sp>
      <p:sp>
        <p:nvSpPr>
          <p:cNvPr id="4" name="Right Brace 3">
            <a:extLst>
              <a:ext uri="{FF2B5EF4-FFF2-40B4-BE49-F238E27FC236}">
                <a16:creationId xmlns:a16="http://schemas.microsoft.com/office/drawing/2014/main" id="{F7AE4C15-45C5-80F2-2D80-347D2234E54B}"/>
              </a:ext>
            </a:extLst>
          </p:cNvPr>
          <p:cNvSpPr/>
          <p:nvPr/>
        </p:nvSpPr>
        <p:spPr>
          <a:xfrm rot="5400000">
            <a:off x="2118621" y="-809360"/>
            <a:ext cx="688217" cy="390303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F0B6278-3424-D25D-6757-F76CCE88D963}"/>
              </a:ext>
            </a:extLst>
          </p:cNvPr>
          <p:cNvSpPr txBox="1"/>
          <p:nvPr/>
        </p:nvSpPr>
        <p:spPr>
          <a:xfrm>
            <a:off x="640442" y="6393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Makrynioti</a:t>
            </a:r>
            <a:r>
              <a:rPr lang="en-US" sz="800">
                <a:latin typeface="Calibri"/>
                <a:ea typeface="Calibri"/>
                <a:cs typeface="Calibri"/>
              </a:rPr>
              <a:t>, N., &amp; </a:t>
            </a:r>
            <a:r>
              <a:rPr lang="en-US" sz="800" err="1">
                <a:latin typeface="Calibri"/>
                <a:ea typeface="Calibri"/>
                <a:cs typeface="Calibri"/>
              </a:rPr>
              <a:t>Vassalos</a:t>
            </a:r>
            <a:r>
              <a:rPr lang="en-US" sz="800">
                <a:latin typeface="Calibri"/>
                <a:ea typeface="Calibri"/>
                <a:cs typeface="Calibri"/>
              </a:rPr>
              <a:t>, V. (2019). Declarative data analytics: A survey. IEEE Transactions on Knowledge and Data Engineering, 33(6), 2392-2411.</a:t>
            </a:r>
            <a:endParaRPr lang="en-US" sz="800">
              <a:latin typeface="Calibri"/>
              <a:cs typeface="Calibri"/>
            </a:endParaRPr>
          </a:p>
          <a:p>
            <a:pPr marL="171450" indent="-171450">
              <a:buFont typeface="Arial"/>
              <a:buChar char="•"/>
            </a:pPr>
            <a:r>
              <a:rPr lang="en-US" sz="800">
                <a:latin typeface="Calibri"/>
                <a:cs typeface="Calibri"/>
              </a:rPr>
              <a:t>Salesforce. (2024). Click, Not Code: The Benefits of Declarative Programming vs. Imperative Programming retrieved from </a:t>
            </a:r>
            <a:r>
              <a:rPr lang="en-US" sz="800">
                <a:latin typeface="Calibri"/>
                <a:cs typeface="Calibri"/>
                <a:hlinkClick r:id="rId2"/>
              </a:rPr>
              <a:t>https://www.salesforce.com/products/platform/best-practices/declarative-programming-vs-imperative-programming/</a:t>
            </a:r>
            <a:r>
              <a:rPr lang="en-US" sz="800">
                <a:latin typeface="Calibri"/>
                <a:cs typeface="Calibri"/>
              </a:rPr>
              <a:t> on 01/24/2026</a:t>
            </a:r>
            <a:endParaRPr lang="en-US"/>
          </a:p>
        </p:txBody>
      </p:sp>
      <p:sp>
        <p:nvSpPr>
          <p:cNvPr id="9" name="Rectangle: Rounded Corners 8">
            <a:extLst>
              <a:ext uri="{FF2B5EF4-FFF2-40B4-BE49-F238E27FC236}">
                <a16:creationId xmlns:a16="http://schemas.microsoft.com/office/drawing/2014/main" id="{6BB9EB37-B652-08B3-34FD-C1E64D12966D}"/>
              </a:ext>
            </a:extLst>
          </p:cNvPr>
          <p:cNvSpPr/>
          <p:nvPr/>
        </p:nvSpPr>
        <p:spPr>
          <a:xfrm>
            <a:off x="716096" y="1478096"/>
            <a:ext cx="10768985" cy="4682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575757"/>
                </a:solidFill>
                <a:cs typeface="Arial"/>
              </a:rPr>
              <a:t>Users expresses </a:t>
            </a:r>
            <a:r>
              <a:rPr lang="en-US">
                <a:solidFill>
                  <a:srgbClr val="FF0000"/>
                </a:solidFill>
                <a:cs typeface="Arial"/>
              </a:rPr>
              <a:t>what </a:t>
            </a:r>
            <a:r>
              <a:rPr lang="en-US">
                <a:solidFill>
                  <a:srgbClr val="575757"/>
                </a:solidFill>
                <a:cs typeface="Arial"/>
              </a:rPr>
              <a:t>to achieve with the data rather than </a:t>
            </a:r>
            <a:r>
              <a:rPr lang="en-US">
                <a:solidFill>
                  <a:srgbClr val="FF0000"/>
                </a:solidFill>
                <a:cs typeface="Arial"/>
              </a:rPr>
              <a:t>how </a:t>
            </a:r>
            <a:r>
              <a:rPr lang="en-US">
                <a:solidFill>
                  <a:schemeClr val="tx1"/>
                </a:solidFill>
                <a:cs typeface="Arial"/>
              </a:rPr>
              <a:t>to accomplish it</a:t>
            </a:r>
          </a:p>
        </p:txBody>
      </p:sp>
      <p:sp>
        <p:nvSpPr>
          <p:cNvPr id="11" name="Rectangle: Rounded Corners 10">
            <a:extLst>
              <a:ext uri="{FF2B5EF4-FFF2-40B4-BE49-F238E27FC236}">
                <a16:creationId xmlns:a16="http://schemas.microsoft.com/office/drawing/2014/main" id="{E0FA9125-E539-05B5-BF24-FFD082E69D0F}"/>
              </a:ext>
            </a:extLst>
          </p:cNvPr>
          <p:cNvSpPr/>
          <p:nvPr/>
        </p:nvSpPr>
        <p:spPr>
          <a:xfrm>
            <a:off x="670191" y="4177228"/>
            <a:ext cx="10768985" cy="4682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575757"/>
                </a:solidFill>
                <a:ea typeface="+mn-lt"/>
                <a:cs typeface="+mn-lt"/>
              </a:rPr>
              <a:t>SELECT </a:t>
            </a:r>
            <a:r>
              <a:rPr lang="en-US" b="1" err="1">
                <a:solidFill>
                  <a:srgbClr val="575757"/>
                </a:solidFill>
                <a:ea typeface="+mn-lt"/>
                <a:cs typeface="+mn-lt"/>
              </a:rPr>
              <a:t>UserID</a:t>
            </a:r>
            <a:r>
              <a:rPr lang="en-US" b="1">
                <a:solidFill>
                  <a:srgbClr val="575757"/>
                </a:solidFill>
                <a:ea typeface="+mn-lt"/>
                <a:cs typeface="+mn-lt"/>
              </a:rPr>
              <a:t> </a:t>
            </a:r>
            <a:r>
              <a:rPr lang="en-US">
                <a:solidFill>
                  <a:srgbClr val="575757"/>
                </a:solidFill>
                <a:ea typeface="+mn-lt"/>
                <a:cs typeface="+mn-lt"/>
              </a:rPr>
              <a:t>FROM </a:t>
            </a:r>
            <a:r>
              <a:rPr lang="en-US" b="1">
                <a:solidFill>
                  <a:srgbClr val="575757"/>
                </a:solidFill>
                <a:ea typeface="+mn-lt"/>
                <a:cs typeface="+mn-lt"/>
              </a:rPr>
              <a:t>User </a:t>
            </a:r>
            <a:r>
              <a:rPr lang="en-US">
                <a:solidFill>
                  <a:srgbClr val="575757"/>
                </a:solidFill>
                <a:ea typeface="+mn-lt"/>
                <a:cs typeface="+mn-lt"/>
              </a:rPr>
              <a:t>WHERE </a:t>
            </a:r>
            <a:r>
              <a:rPr lang="en-US" b="1">
                <a:solidFill>
                  <a:srgbClr val="575757"/>
                </a:solidFill>
                <a:ea typeface="+mn-lt"/>
                <a:cs typeface="+mn-lt"/>
              </a:rPr>
              <a:t>Country </a:t>
            </a:r>
            <a:r>
              <a:rPr lang="en-US">
                <a:solidFill>
                  <a:srgbClr val="575757"/>
                </a:solidFill>
                <a:ea typeface="+mn-lt"/>
                <a:cs typeface="+mn-lt"/>
              </a:rPr>
              <a:t>= 'USA</a:t>
            </a:r>
            <a:r>
              <a:rPr lang="en-US">
                <a:solidFill>
                  <a:srgbClr val="575757"/>
                </a:solidFill>
                <a:cs typeface="Arial"/>
              </a:rPr>
              <a:t>';</a:t>
            </a:r>
            <a:endParaRPr lang="en-US"/>
          </a:p>
        </p:txBody>
      </p:sp>
      <p:graphicFrame>
        <p:nvGraphicFramePr>
          <p:cNvPr id="13" name="Table 15">
            <a:extLst>
              <a:ext uri="{FF2B5EF4-FFF2-40B4-BE49-F238E27FC236}">
                <a16:creationId xmlns:a16="http://schemas.microsoft.com/office/drawing/2014/main" id="{CE4E502A-096E-2B14-80AB-66411716ACC2}"/>
              </a:ext>
            </a:extLst>
          </p:cNvPr>
          <p:cNvGraphicFramePr>
            <a:graphicFrameLocks noGrp="1"/>
          </p:cNvGraphicFramePr>
          <p:nvPr>
            <p:extLst>
              <p:ext uri="{D42A27DB-BD31-4B8C-83A1-F6EECF244321}">
                <p14:modId xmlns:p14="http://schemas.microsoft.com/office/powerpoint/2010/main" val="2267266764"/>
              </p:ext>
            </p:extLst>
          </p:nvPr>
        </p:nvGraphicFramePr>
        <p:xfrm>
          <a:off x="3391550" y="2476691"/>
          <a:ext cx="5004318" cy="1332968"/>
        </p:xfrm>
        <a:graphic>
          <a:graphicData uri="http://schemas.openxmlformats.org/drawingml/2006/table">
            <a:tbl>
              <a:tblPr firstRow="1" bandRow="1">
                <a:tableStyleId>{5C22544A-7EE6-4342-B048-85BDC9FD1C3A}</a:tableStyleId>
              </a:tblPr>
              <a:tblGrid>
                <a:gridCol w="831729">
                  <a:extLst>
                    <a:ext uri="{9D8B030D-6E8A-4147-A177-3AD203B41FA5}">
                      <a16:colId xmlns:a16="http://schemas.microsoft.com/office/drawing/2014/main" val="2551515154"/>
                    </a:ext>
                  </a:extLst>
                </a:gridCol>
                <a:gridCol w="1074756">
                  <a:extLst>
                    <a:ext uri="{9D8B030D-6E8A-4147-A177-3AD203B41FA5}">
                      <a16:colId xmlns:a16="http://schemas.microsoft.com/office/drawing/2014/main" val="1727084382"/>
                    </a:ext>
                  </a:extLst>
                </a:gridCol>
                <a:gridCol w="1842443">
                  <a:extLst>
                    <a:ext uri="{9D8B030D-6E8A-4147-A177-3AD203B41FA5}">
                      <a16:colId xmlns:a16="http://schemas.microsoft.com/office/drawing/2014/main" val="2406992602"/>
                    </a:ext>
                  </a:extLst>
                </a:gridCol>
                <a:gridCol w="1255390">
                  <a:extLst>
                    <a:ext uri="{9D8B030D-6E8A-4147-A177-3AD203B41FA5}">
                      <a16:colId xmlns:a16="http://schemas.microsoft.com/office/drawing/2014/main" val="3794623804"/>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a:t>Country</a:t>
                      </a:r>
                    </a:p>
                  </a:txBody>
                  <a:tcPr anchor="ctr"/>
                </a:tc>
                <a:extLst>
                  <a:ext uri="{0D108BD9-81ED-4DB2-BD59-A6C34878D82A}">
                    <a16:rowId xmlns:a16="http://schemas.microsoft.com/office/drawing/2014/main" val="4157258884"/>
                  </a:ext>
                </a:extLst>
              </a:tr>
              <a:tr h="333242">
                <a:tc>
                  <a:txBody>
                    <a:bodyPr/>
                    <a:lstStyle/>
                    <a:p>
                      <a:r>
                        <a:rPr lang="en-US" sz="1400">
                          <a:solidFill>
                            <a:schemeClr val="tx1"/>
                          </a:solidFill>
                        </a:rPr>
                        <a:t>101</a:t>
                      </a:r>
                    </a:p>
                  </a:txBody>
                  <a:tcPr anchor="ctr"/>
                </a:tc>
                <a:tc>
                  <a:txBody>
                    <a:bodyPr/>
                    <a:lstStyle/>
                    <a:p>
                      <a:r>
                        <a:rPr lang="en-US" sz="1400">
                          <a:solidFill>
                            <a:schemeClr val="tx1"/>
                          </a:solidFill>
                        </a:rPr>
                        <a:t>Alice</a:t>
                      </a:r>
                    </a:p>
                  </a:txBody>
                  <a:tcPr anchor="ctr"/>
                </a:tc>
                <a:tc>
                  <a:txBody>
                    <a:bodyPr/>
                    <a:lstStyle/>
                    <a:p>
                      <a:r>
                        <a:rPr lang="en-US" sz="1400">
                          <a:solidFill>
                            <a:schemeClr val="tx1"/>
                          </a:solidFill>
                        </a:rPr>
                        <a:t>alice@example.com</a:t>
                      </a:r>
                    </a:p>
                  </a:txBody>
                  <a:tcPr anchor="ctr"/>
                </a:tc>
                <a:tc>
                  <a:txBody>
                    <a:bodyPr/>
                    <a:lstStyle/>
                    <a:p>
                      <a:pPr lvl="0">
                        <a:buNone/>
                      </a:pPr>
                      <a:r>
                        <a:rPr lang="en-US" sz="1400">
                          <a:solidFill>
                            <a:schemeClr val="tx1"/>
                          </a:solidFill>
                        </a:rPr>
                        <a:t>USA</a:t>
                      </a:r>
                    </a:p>
                  </a:txBody>
                  <a:tcPr anchor="ctr"/>
                </a:tc>
                <a:extLst>
                  <a:ext uri="{0D108BD9-81ED-4DB2-BD59-A6C34878D82A}">
                    <a16:rowId xmlns:a16="http://schemas.microsoft.com/office/drawing/2014/main" val="1579817243"/>
                  </a:ext>
                </a:extLst>
              </a:tr>
              <a:tr h="333242">
                <a:tc>
                  <a:txBody>
                    <a:bodyPr/>
                    <a:lstStyle/>
                    <a:p>
                      <a:r>
                        <a:rPr lang="en-US" sz="1400">
                          <a:solidFill>
                            <a:schemeClr val="tx1"/>
                          </a:solidFill>
                        </a:rPr>
                        <a:t>102</a:t>
                      </a:r>
                    </a:p>
                  </a:txBody>
                  <a:tcPr anchor="ctr"/>
                </a:tc>
                <a:tc>
                  <a:txBody>
                    <a:bodyPr/>
                    <a:lstStyle/>
                    <a:p>
                      <a:r>
                        <a:rPr lang="en-US" sz="1400">
                          <a:solidFill>
                            <a:schemeClr val="tx1"/>
                          </a:solidFill>
                        </a:rPr>
                        <a:t>Bob</a:t>
                      </a:r>
                    </a:p>
                  </a:txBody>
                  <a:tcPr anchor="ctr"/>
                </a:tc>
                <a:tc>
                  <a:txBody>
                    <a:bodyPr/>
                    <a:lstStyle/>
                    <a:p>
                      <a:r>
                        <a:rPr lang="en-US" sz="1400">
                          <a:solidFill>
                            <a:schemeClr val="tx1"/>
                          </a:solidFill>
                        </a:rPr>
                        <a:t>bob@</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USA</a:t>
                      </a:r>
                    </a:p>
                  </a:txBody>
                  <a:tcPr anchor="ctr"/>
                </a:tc>
                <a:extLst>
                  <a:ext uri="{0D108BD9-81ED-4DB2-BD59-A6C34878D82A}">
                    <a16:rowId xmlns:a16="http://schemas.microsoft.com/office/drawing/2014/main" val="2172385120"/>
                  </a:ext>
                </a:extLst>
              </a:tr>
              <a:tr h="333242">
                <a:tc>
                  <a:txBody>
                    <a:bodyPr/>
                    <a:lstStyle/>
                    <a:p>
                      <a:pPr lvl="0">
                        <a:buNone/>
                      </a:pPr>
                      <a:r>
                        <a:rPr lang="en-US" sz="1400">
                          <a:solidFill>
                            <a:schemeClr val="tx1"/>
                          </a:solidFill>
                        </a:rPr>
                        <a:t>103</a:t>
                      </a:r>
                    </a:p>
                  </a:txBody>
                  <a:tcPr anchor="ctr"/>
                </a:tc>
                <a:tc>
                  <a:txBody>
                    <a:bodyPr/>
                    <a:lstStyle/>
                    <a:p>
                      <a:pPr lvl="0">
                        <a:buNone/>
                      </a:pPr>
                      <a:r>
                        <a:rPr lang="en-US" sz="1400">
                          <a:solidFill>
                            <a:schemeClr val="tx1"/>
                          </a:solidFill>
                        </a:rPr>
                        <a:t>Eve</a:t>
                      </a:r>
                    </a:p>
                  </a:txBody>
                  <a:tcPr anchor="ctr"/>
                </a:tc>
                <a:tc>
                  <a:txBody>
                    <a:bodyPr/>
                    <a:lstStyle/>
                    <a:p>
                      <a:pPr lvl="0">
                        <a:buNone/>
                      </a:pPr>
                      <a:r>
                        <a:rPr lang="en-US" sz="1400">
                          <a:solidFill>
                            <a:schemeClr val="tx1"/>
                          </a:solidFill>
                        </a:rPr>
                        <a:t>eve@</a:t>
                      </a:r>
                      <a:r>
                        <a:rPr lang="en-US" sz="1400" b="0" i="0" u="none" strike="noStrike" noProof="0">
                          <a:solidFill>
                            <a:schemeClr val="tx1"/>
                          </a:solidFill>
                          <a:latin typeface="Proxima Nova Rg"/>
                        </a:rPr>
                        <a:t>example</a:t>
                      </a:r>
                      <a:r>
                        <a:rPr lang="en-US" sz="1400">
                          <a:solidFill>
                            <a:schemeClr val="tx1"/>
                          </a:solidFill>
                        </a:rPr>
                        <a:t>.com</a:t>
                      </a:r>
                    </a:p>
                  </a:txBody>
                  <a:tcPr anchor="ctr"/>
                </a:tc>
                <a:tc>
                  <a:txBody>
                    <a:bodyPr/>
                    <a:lstStyle/>
                    <a:p>
                      <a:pPr lvl="0">
                        <a:buNone/>
                      </a:pPr>
                      <a:r>
                        <a:rPr lang="en-US" sz="1400">
                          <a:solidFill>
                            <a:schemeClr val="tx1"/>
                          </a:solidFill>
                        </a:rPr>
                        <a:t>Australia</a:t>
                      </a:r>
                    </a:p>
                  </a:txBody>
                  <a:tcPr anchor="ctr"/>
                </a:tc>
                <a:extLst>
                  <a:ext uri="{0D108BD9-81ED-4DB2-BD59-A6C34878D82A}">
                    <a16:rowId xmlns:a16="http://schemas.microsoft.com/office/drawing/2014/main" val="2931183345"/>
                  </a:ext>
                </a:extLst>
              </a:tr>
            </a:tbl>
          </a:graphicData>
        </a:graphic>
      </p:graphicFrame>
      <p:sp>
        <p:nvSpPr>
          <p:cNvPr id="15" name="TextBox 14">
            <a:extLst>
              <a:ext uri="{FF2B5EF4-FFF2-40B4-BE49-F238E27FC236}">
                <a16:creationId xmlns:a16="http://schemas.microsoft.com/office/drawing/2014/main" id="{581FD57A-43CF-A783-D447-3430D4DEE762}"/>
              </a:ext>
            </a:extLst>
          </p:cNvPr>
          <p:cNvSpPr txBox="1"/>
          <p:nvPr/>
        </p:nvSpPr>
        <p:spPr>
          <a:xfrm>
            <a:off x="3391550" y="2079816"/>
            <a:ext cx="4984750" cy="4016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6" name="Arrow: Down 15">
            <a:extLst>
              <a:ext uri="{FF2B5EF4-FFF2-40B4-BE49-F238E27FC236}">
                <a16:creationId xmlns:a16="http://schemas.microsoft.com/office/drawing/2014/main" id="{2AD480B5-2976-363A-EF5D-AFF6F81D68EE}"/>
              </a:ext>
            </a:extLst>
          </p:cNvPr>
          <p:cNvSpPr/>
          <p:nvPr/>
        </p:nvSpPr>
        <p:spPr>
          <a:xfrm>
            <a:off x="5747132" y="3800818"/>
            <a:ext cx="266240" cy="3672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umming Junction 2">
            <a:extLst>
              <a:ext uri="{FF2B5EF4-FFF2-40B4-BE49-F238E27FC236}">
                <a16:creationId xmlns:a16="http://schemas.microsoft.com/office/drawing/2014/main" id="{3CA6F69A-8BBB-565D-4ADE-329F333E9A3A}"/>
              </a:ext>
            </a:extLst>
          </p:cNvPr>
          <p:cNvSpPr/>
          <p:nvPr/>
        </p:nvSpPr>
        <p:spPr>
          <a:xfrm>
            <a:off x="9639759" y="3929349"/>
            <a:ext cx="1615807" cy="954795"/>
          </a:xfrm>
          <a:prstGeom prst="flowChartSummingJunction">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FF0000"/>
                </a:solidFill>
                <a:cs typeface="Arial"/>
              </a:rPr>
              <a:t>HOW</a:t>
            </a:r>
            <a:endParaRPr lang="en-US">
              <a:solidFill>
                <a:srgbClr val="FF0000"/>
              </a:solidFill>
              <a:cs typeface="Arial" panose="020B0604020202020204"/>
            </a:endParaRPr>
          </a:p>
        </p:txBody>
      </p:sp>
      <p:sp>
        <p:nvSpPr>
          <p:cNvPr id="5" name="Flowchart: Summing Junction 4">
            <a:extLst>
              <a:ext uri="{FF2B5EF4-FFF2-40B4-BE49-F238E27FC236}">
                <a16:creationId xmlns:a16="http://schemas.microsoft.com/office/drawing/2014/main" id="{00CC3E8B-4F2B-FD70-1188-6E2AA6968732}"/>
              </a:ext>
            </a:extLst>
          </p:cNvPr>
          <p:cNvSpPr/>
          <p:nvPr/>
        </p:nvSpPr>
        <p:spPr>
          <a:xfrm>
            <a:off x="927252" y="3929348"/>
            <a:ext cx="1615807" cy="954795"/>
          </a:xfrm>
          <a:prstGeom prst="flowChartConnector">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rgbClr val="FF0000"/>
                </a:solidFill>
                <a:cs typeface="Arial"/>
              </a:rPr>
              <a:t>WHAT</a:t>
            </a:r>
            <a:endParaRPr lang="en-US" b="1">
              <a:solidFill>
                <a:srgbClr val="FF0000"/>
              </a:solidFill>
            </a:endParaRPr>
          </a:p>
        </p:txBody>
      </p:sp>
      <p:sp>
        <p:nvSpPr>
          <p:cNvPr id="7" name="Rectangle: Rounded Corners 6">
            <a:extLst>
              <a:ext uri="{FF2B5EF4-FFF2-40B4-BE49-F238E27FC236}">
                <a16:creationId xmlns:a16="http://schemas.microsoft.com/office/drawing/2014/main" id="{7A0A060B-C794-3A42-D3AE-91151EB1E094}"/>
              </a:ext>
            </a:extLst>
          </p:cNvPr>
          <p:cNvSpPr/>
          <p:nvPr/>
        </p:nvSpPr>
        <p:spPr>
          <a:xfrm>
            <a:off x="670778" y="5060343"/>
            <a:ext cx="10768985" cy="468217"/>
          </a:xfrm>
          <a:prstGeom prst="roundRect">
            <a:avLst/>
          </a:prstGeom>
          <a:ln w="57150">
            <a:solidFill>
              <a:schemeClr val="accent1"/>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b="1">
                <a:solidFill>
                  <a:srgbClr val="575757"/>
                </a:solidFill>
                <a:ea typeface="+mn-lt"/>
                <a:cs typeface="+mn-lt"/>
              </a:rPr>
              <a:t>Advanced approach: Logic programming (Datalog)</a:t>
            </a:r>
            <a:endParaRPr lang="en-US" b="1">
              <a:solidFill>
                <a:srgbClr val="575757"/>
              </a:solidFill>
              <a:cs typeface="Arial"/>
            </a:endParaRPr>
          </a:p>
        </p:txBody>
      </p:sp>
      <p:sp>
        <p:nvSpPr>
          <p:cNvPr id="8" name="Arrow: Down 7">
            <a:extLst>
              <a:ext uri="{FF2B5EF4-FFF2-40B4-BE49-F238E27FC236}">
                <a16:creationId xmlns:a16="http://schemas.microsoft.com/office/drawing/2014/main" id="{F0B9F81D-ADF0-9D5F-7E57-3026FC471412}"/>
              </a:ext>
            </a:extLst>
          </p:cNvPr>
          <p:cNvSpPr/>
          <p:nvPr/>
        </p:nvSpPr>
        <p:spPr>
          <a:xfrm>
            <a:off x="5737950" y="4654625"/>
            <a:ext cx="266240" cy="3672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38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5" grpId="0"/>
      <p:bldP spid="16" grpId="0" animBg="1"/>
      <p:bldP spid="3" grpId="0" animBg="1"/>
      <p:bldP spid="5"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lstStyle/>
          <a:p>
            <a:r>
              <a:rPr lang="en-US">
                <a:latin typeface="Proxima Nova Rg"/>
              </a:rPr>
              <a:t>Bottom-Up Logic Programming with Datalog</a:t>
            </a:r>
            <a:endParaRPr lang="en-US"/>
          </a:p>
        </p:txBody>
      </p:sp>
      <p:sp>
        <p:nvSpPr>
          <p:cNvPr id="12" name="TextBox 1">
            <a:extLst>
              <a:ext uri="{FF2B5EF4-FFF2-40B4-BE49-F238E27FC236}">
                <a16:creationId xmlns:a16="http://schemas.microsoft.com/office/drawing/2014/main" id="{D1A743E2-CF9C-8564-378C-B0E3F107A672}"/>
              </a:ext>
            </a:extLst>
          </p:cNvPr>
          <p:cNvSpPr txBox="1"/>
          <p:nvPr/>
        </p:nvSpPr>
        <p:spPr>
          <a:xfrm>
            <a:off x="534837" y="6518758"/>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Gilray</a:t>
            </a:r>
            <a:r>
              <a:rPr lang="en-US" sz="800">
                <a:latin typeface="Calibri"/>
                <a:ea typeface="Calibri"/>
                <a:cs typeface="Calibri"/>
              </a:rPr>
              <a:t>, T., &amp; Kumar, S. (2019, December). Distributed relational algebra at scale. In 2019 IEEE 26th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(pp. 12-22). IEEE. </a:t>
            </a:r>
            <a:endParaRPr lang="en-US" sz="800">
              <a:ea typeface="Calibri" panose="020F0502020204030204" pitchFamily="34" charset="0"/>
              <a:cs typeface="Calibri" panose="020F0502020204030204" pitchFamily="34" charset="0"/>
            </a:endParaRPr>
          </a:p>
          <a:p>
            <a:pPr marL="171450" indent="-171450">
              <a:buFont typeface="Arial"/>
              <a:buChar char="•"/>
            </a:pPr>
            <a:r>
              <a:rPr lang="en-US" sz="800">
                <a:latin typeface="Calibri"/>
                <a:ea typeface="Calibri"/>
                <a:cs typeface="Calibri"/>
              </a:rPr>
              <a:t>Kumar, S., &amp; </a:t>
            </a:r>
            <a:r>
              <a:rPr lang="en-US" sz="800" err="1">
                <a:latin typeface="Calibri"/>
                <a:ea typeface="Calibri"/>
                <a:cs typeface="Calibri"/>
              </a:rPr>
              <a:t>Gilray</a:t>
            </a:r>
            <a:r>
              <a:rPr lang="en-US" sz="800">
                <a:latin typeface="Calibri"/>
                <a:ea typeface="Calibri"/>
                <a:cs typeface="Calibri"/>
              </a:rPr>
              <a:t>, T. (2020, June). Load-balancing parallel relational algebra. In International Conference on High Performance Computing (pp. 288-308). Springer, Cham. </a:t>
            </a:r>
            <a:endParaRPr lang="en-US">
              <a:ea typeface="Calibri" panose="020F0502020204030204" pitchFamily="34" charset="0"/>
              <a:cs typeface="Calibri" panose="020F0502020204030204" pitchFamily="34" charset="0"/>
            </a:endParaRPr>
          </a:p>
        </p:txBody>
      </p:sp>
      <p:sp>
        <p:nvSpPr>
          <p:cNvPr id="11" name="TextBox 1">
            <a:extLst>
              <a:ext uri="{FF2B5EF4-FFF2-40B4-BE49-F238E27FC236}">
                <a16:creationId xmlns:a16="http://schemas.microsoft.com/office/drawing/2014/main" id="{81F9E383-258E-327E-9A90-D5A4F29FBF95}"/>
              </a:ext>
            </a:extLst>
          </p:cNvPr>
          <p:cNvSpPr txBox="1"/>
          <p:nvPr/>
        </p:nvSpPr>
        <p:spPr>
          <a:xfrm>
            <a:off x="4022786" y="3827186"/>
            <a:ext cx="7944236" cy="461665"/>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2400" i="1"/>
              <a:t>Operationalized as a </a:t>
            </a:r>
            <a:r>
              <a:rPr lang="en-US" sz="2400" i="1">
                <a:solidFill>
                  <a:srgbClr val="FF0000"/>
                </a:solidFill>
              </a:rPr>
              <a:t>fixed-point iteration </a:t>
            </a:r>
            <a:r>
              <a:rPr lang="en-US" sz="2400" i="1"/>
              <a:t>using F</a:t>
            </a:r>
            <a:r>
              <a:rPr lang="en-US" sz="2400" i="1" baseline="-25000"/>
              <a:t>G</a:t>
            </a:r>
          </a:p>
        </p:txBody>
      </p:sp>
      <p:pic>
        <p:nvPicPr>
          <p:cNvPr id="13" name="Picture 12">
            <a:extLst>
              <a:ext uri="{FF2B5EF4-FFF2-40B4-BE49-F238E27FC236}">
                <a16:creationId xmlns:a16="http://schemas.microsoft.com/office/drawing/2014/main" id="{AE9DAC83-A362-13E9-7B4C-031F71270548}"/>
              </a:ext>
            </a:extLst>
          </p:cNvPr>
          <p:cNvPicPr>
            <a:picLocks noChangeAspect="1"/>
          </p:cNvPicPr>
          <p:nvPr/>
        </p:nvPicPr>
        <p:blipFill>
          <a:blip r:embed="rId3"/>
          <a:stretch>
            <a:fillRect/>
          </a:stretch>
        </p:blipFill>
        <p:spPr>
          <a:xfrm>
            <a:off x="4812298" y="2069720"/>
            <a:ext cx="6151127" cy="1004808"/>
          </a:xfrm>
          <a:prstGeom prst="rect">
            <a:avLst/>
          </a:prstGeom>
        </p:spPr>
      </p:pic>
      <p:sp>
        <p:nvSpPr>
          <p:cNvPr id="14" name="TextBox 3">
            <a:extLst>
              <a:ext uri="{FF2B5EF4-FFF2-40B4-BE49-F238E27FC236}">
                <a16:creationId xmlns:a16="http://schemas.microsoft.com/office/drawing/2014/main" id="{60C9140D-6B90-B919-713E-67C6BBAB16E9}"/>
              </a:ext>
            </a:extLst>
          </p:cNvPr>
          <p:cNvSpPr txBox="1"/>
          <p:nvPr/>
        </p:nvSpPr>
        <p:spPr>
          <a:xfrm>
            <a:off x="4999433" y="1608055"/>
            <a:ext cx="5776856"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atin typeface="Calibri"/>
                <a:cs typeface="Calibri"/>
              </a:rPr>
              <a:t>Datalog rule for computing </a:t>
            </a:r>
            <a:r>
              <a:rPr lang="en-US">
                <a:solidFill>
                  <a:srgbClr val="FF0000"/>
                </a:solidFill>
                <a:latin typeface="Calibri"/>
                <a:cs typeface="Calibri"/>
              </a:rPr>
              <a:t>Transitive Closure (TC)</a:t>
            </a:r>
            <a:endParaRPr lang="en-US">
              <a:solidFill>
                <a:srgbClr val="FF0000"/>
              </a:solidFill>
            </a:endParaRPr>
          </a:p>
        </p:txBody>
      </p:sp>
      <p:pic>
        <p:nvPicPr>
          <p:cNvPr id="15" name="Picture 14">
            <a:extLst>
              <a:ext uri="{FF2B5EF4-FFF2-40B4-BE49-F238E27FC236}">
                <a16:creationId xmlns:a16="http://schemas.microsoft.com/office/drawing/2014/main" id="{DAF45720-E47F-B8A0-C931-73A4A1F6DD96}"/>
              </a:ext>
            </a:extLst>
          </p:cNvPr>
          <p:cNvPicPr>
            <a:picLocks noChangeAspect="1"/>
          </p:cNvPicPr>
          <p:nvPr/>
        </p:nvPicPr>
        <p:blipFill>
          <a:blip r:embed="rId4"/>
          <a:stretch>
            <a:fillRect/>
          </a:stretch>
        </p:blipFill>
        <p:spPr>
          <a:xfrm>
            <a:off x="5228016" y="4335548"/>
            <a:ext cx="5322414" cy="673480"/>
          </a:xfrm>
          <a:prstGeom prst="rect">
            <a:avLst/>
          </a:prstGeom>
        </p:spPr>
      </p:pic>
      <p:sp>
        <p:nvSpPr>
          <p:cNvPr id="16" name="Rectangle 15">
            <a:extLst>
              <a:ext uri="{FF2B5EF4-FFF2-40B4-BE49-F238E27FC236}">
                <a16:creationId xmlns:a16="http://schemas.microsoft.com/office/drawing/2014/main" id="{77840D86-6881-1D58-F08C-18F24A7E1FD6}"/>
              </a:ext>
            </a:extLst>
          </p:cNvPr>
          <p:cNvSpPr/>
          <p:nvPr/>
        </p:nvSpPr>
        <p:spPr>
          <a:xfrm>
            <a:off x="856001" y="2018592"/>
            <a:ext cx="1608745" cy="1004808"/>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a:solidFill>
                  <a:schemeClr val="tx1"/>
                </a:solidFill>
              </a:rPr>
              <a:t>Datalog</a:t>
            </a:r>
          </a:p>
        </p:txBody>
      </p:sp>
      <p:sp>
        <p:nvSpPr>
          <p:cNvPr id="17" name="Rectangle 16">
            <a:extLst>
              <a:ext uri="{FF2B5EF4-FFF2-40B4-BE49-F238E27FC236}">
                <a16:creationId xmlns:a16="http://schemas.microsoft.com/office/drawing/2014/main" id="{34D8F7BF-1FFC-2DEC-7D85-F5A167A3D274}"/>
              </a:ext>
            </a:extLst>
          </p:cNvPr>
          <p:cNvSpPr/>
          <p:nvPr/>
        </p:nvSpPr>
        <p:spPr>
          <a:xfrm>
            <a:off x="856001" y="4054455"/>
            <a:ext cx="1608745" cy="1235261"/>
          </a:xfrm>
          <a:prstGeom prst="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sz="2400">
                <a:solidFill>
                  <a:schemeClr val="tx1"/>
                </a:solidFill>
              </a:rPr>
              <a:t>Iterated</a:t>
            </a:r>
          </a:p>
          <a:p>
            <a:pPr algn="ctr"/>
            <a:r>
              <a:rPr lang="en-US" sz="2400">
                <a:solidFill>
                  <a:schemeClr val="tx1"/>
                </a:solidFill>
              </a:rPr>
              <a:t>Relational Algebra</a:t>
            </a:r>
          </a:p>
        </p:txBody>
      </p:sp>
      <p:sp>
        <p:nvSpPr>
          <p:cNvPr id="18" name="Arrow: Down 17">
            <a:extLst>
              <a:ext uri="{FF2B5EF4-FFF2-40B4-BE49-F238E27FC236}">
                <a16:creationId xmlns:a16="http://schemas.microsoft.com/office/drawing/2014/main" id="{239C9EBB-5C64-EDAF-7790-C5C934935892}"/>
              </a:ext>
            </a:extLst>
          </p:cNvPr>
          <p:cNvSpPr/>
          <p:nvPr/>
        </p:nvSpPr>
        <p:spPr>
          <a:xfrm>
            <a:off x="1444474"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9" name="Arrow: Down 18">
            <a:extLst>
              <a:ext uri="{FF2B5EF4-FFF2-40B4-BE49-F238E27FC236}">
                <a16:creationId xmlns:a16="http://schemas.microsoft.com/office/drawing/2014/main" id="{94F3856A-7A68-1D2A-BEDF-5DA143C71DA1}"/>
              </a:ext>
            </a:extLst>
          </p:cNvPr>
          <p:cNvSpPr/>
          <p:nvPr/>
        </p:nvSpPr>
        <p:spPr>
          <a:xfrm>
            <a:off x="7671961" y="3108895"/>
            <a:ext cx="431800" cy="820631"/>
          </a:xfrm>
          <a:prstGeom prst="down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20" name="TextBox 9">
            <a:extLst>
              <a:ext uri="{FF2B5EF4-FFF2-40B4-BE49-F238E27FC236}">
                <a16:creationId xmlns:a16="http://schemas.microsoft.com/office/drawing/2014/main" id="{E36C3FAD-144E-ABD7-2728-619588FBC6CD}"/>
              </a:ext>
            </a:extLst>
          </p:cNvPr>
          <p:cNvSpPr txBox="1"/>
          <p:nvPr/>
        </p:nvSpPr>
        <p:spPr>
          <a:xfrm>
            <a:off x="9656351" y="5378825"/>
            <a:ext cx="564578"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cxnSp>
        <p:nvCxnSpPr>
          <p:cNvPr id="21" name="Straight Arrow Connector 20">
            <a:extLst>
              <a:ext uri="{FF2B5EF4-FFF2-40B4-BE49-F238E27FC236}">
                <a16:creationId xmlns:a16="http://schemas.microsoft.com/office/drawing/2014/main" id="{6D2CB122-EEDB-AEE0-EB64-B95194AF39B5}"/>
              </a:ext>
            </a:extLst>
          </p:cNvPr>
          <p:cNvCxnSpPr>
            <a:stCxn id="17" idx="0"/>
          </p:cNvCxnSpPr>
          <p:nvPr/>
        </p:nvCxnSpPr>
        <p:spPr>
          <a:xfrm flipH="1" flipV="1">
            <a:off x="9656351" y="4845855"/>
            <a:ext cx="172121" cy="514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11">
            <a:extLst>
              <a:ext uri="{FF2B5EF4-FFF2-40B4-BE49-F238E27FC236}">
                <a16:creationId xmlns:a16="http://schemas.microsoft.com/office/drawing/2014/main" id="{1F6F1CFF-C067-2E14-7791-A3E8FF441FCB}"/>
              </a:ext>
            </a:extLst>
          </p:cNvPr>
          <p:cNvSpPr txBox="1"/>
          <p:nvPr/>
        </p:nvSpPr>
        <p:spPr>
          <a:xfrm>
            <a:off x="7412661" y="5375172"/>
            <a:ext cx="1164486"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cxnSp>
        <p:nvCxnSpPr>
          <p:cNvPr id="23" name="Straight Arrow Connector 22">
            <a:extLst>
              <a:ext uri="{FF2B5EF4-FFF2-40B4-BE49-F238E27FC236}">
                <a16:creationId xmlns:a16="http://schemas.microsoft.com/office/drawing/2014/main" id="{AA83D2DB-0BFC-1417-E582-E1D340C2446C}"/>
              </a:ext>
            </a:extLst>
          </p:cNvPr>
          <p:cNvCxnSpPr/>
          <p:nvPr/>
        </p:nvCxnSpPr>
        <p:spPr>
          <a:xfrm flipH="1" flipV="1">
            <a:off x="7612830" y="4842990"/>
            <a:ext cx="54578" cy="4704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D4A711-5B22-2EAD-C8AA-31A898476396}"/>
              </a:ext>
            </a:extLst>
          </p:cNvPr>
          <p:cNvCxnSpPr/>
          <p:nvPr/>
        </p:nvCxnSpPr>
        <p:spPr>
          <a:xfrm flipV="1">
            <a:off x="6643913" y="4824628"/>
            <a:ext cx="555422" cy="513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14">
            <a:extLst>
              <a:ext uri="{FF2B5EF4-FFF2-40B4-BE49-F238E27FC236}">
                <a16:creationId xmlns:a16="http://schemas.microsoft.com/office/drawing/2014/main" id="{F10F344E-2B2D-3AE8-3E5C-9685744332F7}"/>
              </a:ext>
            </a:extLst>
          </p:cNvPr>
          <p:cNvSpPr txBox="1"/>
          <p:nvPr/>
        </p:nvSpPr>
        <p:spPr>
          <a:xfrm>
            <a:off x="6299573" y="5380519"/>
            <a:ext cx="761747"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sp>
        <p:nvSpPr>
          <p:cNvPr id="26" name="Rectangle 25">
            <a:extLst>
              <a:ext uri="{FF2B5EF4-FFF2-40B4-BE49-F238E27FC236}">
                <a16:creationId xmlns:a16="http://schemas.microsoft.com/office/drawing/2014/main" id="{812979B9-219C-B74C-F72F-DE19B4A1DB75}"/>
              </a:ext>
            </a:extLst>
          </p:cNvPr>
          <p:cNvSpPr/>
          <p:nvPr/>
        </p:nvSpPr>
        <p:spPr>
          <a:xfrm>
            <a:off x="3757983" y="5375172"/>
            <a:ext cx="1928733" cy="369332"/>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t>Relational algebra:</a:t>
            </a:r>
          </a:p>
        </p:txBody>
      </p:sp>
      <p:sp>
        <p:nvSpPr>
          <p:cNvPr id="27" name="Rectangle 26">
            <a:extLst>
              <a:ext uri="{FF2B5EF4-FFF2-40B4-BE49-F238E27FC236}">
                <a16:creationId xmlns:a16="http://schemas.microsoft.com/office/drawing/2014/main" id="{8A7ECACE-ED81-0572-2021-036954E1C45F}"/>
              </a:ext>
            </a:extLst>
          </p:cNvPr>
          <p:cNvSpPr/>
          <p:nvPr/>
        </p:nvSpPr>
        <p:spPr>
          <a:xfrm>
            <a:off x="5715813" y="5343796"/>
            <a:ext cx="4726824" cy="447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aphicFrame>
        <p:nvGraphicFramePr>
          <p:cNvPr id="4" name="Diagram 3">
            <a:extLst>
              <a:ext uri="{FF2B5EF4-FFF2-40B4-BE49-F238E27FC236}">
                <a16:creationId xmlns:a16="http://schemas.microsoft.com/office/drawing/2014/main" id="{338E5A6D-BE77-AF7E-0978-104D716FD5B7}"/>
              </a:ext>
            </a:extLst>
          </p:cNvPr>
          <p:cNvGraphicFramePr/>
          <p:nvPr>
            <p:extLst>
              <p:ext uri="{D42A27DB-BD31-4B8C-83A1-F6EECF244321}">
                <p14:modId xmlns:p14="http://schemas.microsoft.com/office/powerpoint/2010/main" val="130428941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091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Logical Inference for Graphs </a:t>
            </a:r>
            <a:endParaRPr lang="en-US"/>
          </a:p>
        </p:txBody>
      </p:sp>
      <p:sp>
        <p:nvSpPr>
          <p:cNvPr id="6" name="Rectangle 5">
            <a:extLst>
              <a:ext uri="{FF2B5EF4-FFF2-40B4-BE49-F238E27FC236}">
                <a16:creationId xmlns:a16="http://schemas.microsoft.com/office/drawing/2014/main" id="{F4F28747-5C30-10C0-A13F-F0D81208FE0D}"/>
              </a:ext>
            </a:extLst>
          </p:cNvPr>
          <p:cNvSpPr/>
          <p:nvPr/>
        </p:nvSpPr>
        <p:spPr>
          <a:xfrm>
            <a:off x="4551550" y="2343162"/>
            <a:ext cx="3821224" cy="707886"/>
          </a:xfrm>
          <a:prstGeom prst="rect">
            <a:avLst/>
          </a:prstGeom>
          <a:ln>
            <a:solidFill>
              <a:schemeClr val="tx1"/>
            </a:solidFill>
          </a:ln>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&lt;- G(</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 </a:t>
            </a:r>
          </a:p>
          <a:p>
            <a:pPr defTabSz="1219170">
              <a:buClr>
                <a:srgbClr val="000000"/>
              </a:buClr>
            </a:pPr>
            <a:r>
              <a:rPr lang="en-US" sz="2000" kern="0">
                <a:latin typeface="Roboto Mono"/>
                <a:ea typeface="Roboto Mono"/>
                <a:cs typeface="Roboto Mono"/>
                <a:sym typeface="Roboto Mono"/>
              </a:rPr>
              <a:t>T(</a:t>
            </a:r>
            <a:r>
              <a:rPr lang="en-US" sz="2000" kern="0" err="1">
                <a:latin typeface="Roboto Mono"/>
                <a:ea typeface="Roboto Mono"/>
                <a:cs typeface="Roboto Mono"/>
                <a:sym typeface="Roboto Mono"/>
              </a:rPr>
              <a:t>x,z</a:t>
            </a:r>
            <a:r>
              <a:rPr lang="en-US" sz="2000" kern="0">
                <a:latin typeface="Roboto Mono"/>
                <a:ea typeface="Roboto Mono"/>
                <a:cs typeface="Roboto Mono"/>
                <a:sym typeface="Roboto Mono"/>
              </a:rPr>
              <a:t>) &lt;- T(</a:t>
            </a:r>
            <a:r>
              <a:rPr lang="en-US" sz="2000" kern="0" err="1">
                <a:latin typeface="Roboto Mono"/>
                <a:ea typeface="Roboto Mono"/>
                <a:cs typeface="Roboto Mono"/>
                <a:sym typeface="Roboto Mono"/>
              </a:rPr>
              <a:t>x,y</a:t>
            </a:r>
            <a:r>
              <a:rPr lang="en-US" sz="2000" kern="0">
                <a:latin typeface="Roboto Mono"/>
                <a:ea typeface="Roboto Mono"/>
                <a:cs typeface="Roboto Mono"/>
                <a:sym typeface="Roboto Mono"/>
              </a:rPr>
              <a:t>),G(</a:t>
            </a:r>
            <a:r>
              <a:rPr lang="en-US" sz="2000" kern="0" err="1">
                <a:latin typeface="Roboto Mono"/>
                <a:ea typeface="Roboto Mono"/>
                <a:cs typeface="Roboto Mono"/>
                <a:sym typeface="Roboto Mono"/>
              </a:rPr>
              <a:t>y,z</a:t>
            </a:r>
            <a:r>
              <a:rPr lang="en-US" sz="2000" kern="0">
                <a:latin typeface="Roboto Mono"/>
                <a:ea typeface="Roboto Mono"/>
                <a:cs typeface="Roboto Mono"/>
                <a:sym typeface="Roboto Mono"/>
              </a:rPr>
              <a:t>)</a:t>
            </a:r>
            <a:endParaRPr lang="en-US" sz="2000" kern="0">
              <a:latin typeface="Roboto Mono"/>
              <a:ea typeface="Roboto Mono"/>
              <a:cs typeface="Roboto Mono"/>
            </a:endParaRPr>
          </a:p>
        </p:txBody>
      </p:sp>
      <p:grpSp>
        <p:nvGrpSpPr>
          <p:cNvPr id="7" name="Group 6">
            <a:extLst>
              <a:ext uri="{FF2B5EF4-FFF2-40B4-BE49-F238E27FC236}">
                <a16:creationId xmlns:a16="http://schemas.microsoft.com/office/drawing/2014/main" id="{2AD0A20F-49DE-D5F4-1309-424F8F4279AF}"/>
              </a:ext>
            </a:extLst>
          </p:cNvPr>
          <p:cNvGrpSpPr/>
          <p:nvPr/>
        </p:nvGrpSpPr>
        <p:grpSpPr>
          <a:xfrm>
            <a:off x="280706" y="1544951"/>
            <a:ext cx="3460347" cy="2198128"/>
            <a:chOff x="280706" y="1544951"/>
            <a:chExt cx="4845378" cy="2901885"/>
          </a:xfrm>
        </p:grpSpPr>
        <p:grpSp>
          <p:nvGrpSpPr>
            <p:cNvPr id="26" name="Group 25">
              <a:extLst>
                <a:ext uri="{FF2B5EF4-FFF2-40B4-BE49-F238E27FC236}">
                  <a16:creationId xmlns:a16="http://schemas.microsoft.com/office/drawing/2014/main" id="{5CD67111-FBFE-A247-FA79-0D8CFF8A37A5}"/>
                </a:ext>
              </a:extLst>
            </p:cNvPr>
            <p:cNvGrpSpPr/>
            <p:nvPr/>
          </p:nvGrpSpPr>
          <p:grpSpPr>
            <a:xfrm>
              <a:off x="280706" y="1544951"/>
              <a:ext cx="4845378" cy="2901885"/>
              <a:chOff x="280706" y="1544951"/>
              <a:chExt cx="4845378" cy="2901885"/>
            </a:xfrm>
          </p:grpSpPr>
          <p:sp>
            <p:nvSpPr>
              <p:cNvPr id="28" name="Oval 27">
                <a:extLst>
                  <a:ext uri="{FF2B5EF4-FFF2-40B4-BE49-F238E27FC236}">
                    <a16:creationId xmlns:a16="http://schemas.microsoft.com/office/drawing/2014/main" id="{223FDC09-601A-85F8-2D62-AAD0FE0B84BC}"/>
                  </a:ext>
                </a:extLst>
              </p:cNvPr>
              <p:cNvSpPr/>
              <p:nvPr/>
            </p:nvSpPr>
            <p:spPr>
              <a:xfrm>
                <a:off x="280706"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29" name="Oval 28">
                <a:extLst>
                  <a:ext uri="{FF2B5EF4-FFF2-40B4-BE49-F238E27FC236}">
                    <a16:creationId xmlns:a16="http://schemas.microsoft.com/office/drawing/2014/main" id="{48007F16-A41B-C2E7-F2CB-CAB29D59CE68}"/>
                  </a:ext>
                </a:extLst>
              </p:cNvPr>
              <p:cNvSpPr/>
              <p:nvPr/>
            </p:nvSpPr>
            <p:spPr>
              <a:xfrm>
                <a:off x="1444379" y="15449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30" name="Oval 29">
                <a:extLst>
                  <a:ext uri="{FF2B5EF4-FFF2-40B4-BE49-F238E27FC236}">
                    <a16:creationId xmlns:a16="http://schemas.microsoft.com/office/drawing/2014/main" id="{CA0A9369-5F04-1DF6-2ED0-9BB1A27CDB46}"/>
                  </a:ext>
                </a:extLst>
              </p:cNvPr>
              <p:cNvSpPr/>
              <p:nvPr/>
            </p:nvSpPr>
            <p:spPr>
              <a:xfrm>
                <a:off x="1444379" y="40173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31" name="Oval 30">
                <a:extLst>
                  <a:ext uri="{FF2B5EF4-FFF2-40B4-BE49-F238E27FC236}">
                    <a16:creationId xmlns:a16="http://schemas.microsoft.com/office/drawing/2014/main" id="{D1FC16DE-41E9-C319-1F42-56F038C1F345}"/>
                  </a:ext>
                </a:extLst>
              </p:cNvPr>
              <p:cNvSpPr/>
              <p:nvPr/>
            </p:nvSpPr>
            <p:spPr>
              <a:xfrm>
                <a:off x="2775178"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32" name="Oval 31">
                <a:extLst>
                  <a:ext uri="{FF2B5EF4-FFF2-40B4-BE49-F238E27FC236}">
                    <a16:creationId xmlns:a16="http://schemas.microsoft.com/office/drawing/2014/main" id="{AA37254E-8891-4C4E-76C4-D18D4B113A54}"/>
                  </a:ext>
                </a:extLst>
              </p:cNvPr>
              <p:cNvSpPr/>
              <p:nvPr/>
            </p:nvSpPr>
            <p:spPr>
              <a:xfrm>
                <a:off x="4647880" y="28380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33" name="Straight Arrow Connector 32">
                <a:extLst>
                  <a:ext uri="{FF2B5EF4-FFF2-40B4-BE49-F238E27FC236}">
                    <a16:creationId xmlns:a16="http://schemas.microsoft.com/office/drawing/2014/main" id="{85E7E7A9-81AA-3B70-034D-F25561BB1338}"/>
                  </a:ext>
                </a:extLst>
              </p:cNvPr>
              <p:cNvCxnSpPr>
                <a:stCxn id="12" idx="7"/>
                <a:endCxn id="13" idx="3"/>
              </p:cNvCxnSpPr>
              <p:nvPr/>
            </p:nvCxnSpPr>
            <p:spPr>
              <a:xfrm flipV="1">
                <a:off x="688879" y="19115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9D93C9-8AE4-AFB5-72EC-8FB1424C3337}"/>
                  </a:ext>
                </a:extLst>
              </p:cNvPr>
              <p:cNvCxnSpPr>
                <a:stCxn id="12" idx="5"/>
                <a:endCxn id="14" idx="1"/>
              </p:cNvCxnSpPr>
              <p:nvPr/>
            </p:nvCxnSpPr>
            <p:spPr>
              <a:xfrm>
                <a:off x="688879" y="32046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A1FD00-5ACB-D3EE-C28D-452BDC36FCA3}"/>
                  </a:ext>
                </a:extLst>
              </p:cNvPr>
              <p:cNvCxnSpPr>
                <a:stCxn id="13" idx="5"/>
                <a:endCxn id="15" idx="1"/>
              </p:cNvCxnSpPr>
              <p:nvPr/>
            </p:nvCxnSpPr>
            <p:spPr>
              <a:xfrm>
                <a:off x="1852551" y="19115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86EB0D-8670-BA68-EDED-23258A7EE007}"/>
                  </a:ext>
                </a:extLst>
              </p:cNvPr>
              <p:cNvCxnSpPr>
                <a:stCxn id="14" idx="7"/>
                <a:endCxn id="15" idx="3"/>
              </p:cNvCxnSpPr>
              <p:nvPr/>
            </p:nvCxnSpPr>
            <p:spPr>
              <a:xfrm flipV="1">
                <a:off x="1852551" y="32046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2A81CD-A2FA-58BA-31B6-DB5EB472BCF1}"/>
                  </a:ext>
                </a:extLst>
              </p:cNvPr>
              <p:cNvCxnSpPr>
                <a:stCxn id="15" idx="6"/>
                <a:endCxn id="16" idx="2"/>
              </p:cNvCxnSpPr>
              <p:nvPr/>
            </p:nvCxnSpPr>
            <p:spPr>
              <a:xfrm>
                <a:off x="3253382" y="30527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302824B0-B2E0-4289-966A-413A5580388F}"/>
                </a:ext>
              </a:extLst>
            </p:cNvPr>
            <p:cNvSpPr/>
            <p:nvPr/>
          </p:nvSpPr>
          <p:spPr>
            <a:xfrm>
              <a:off x="2433009" y="1722559"/>
              <a:ext cx="509977" cy="487578"/>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G</a:t>
              </a:r>
              <a:endParaRPr lang="en-US" b="1"/>
            </a:p>
          </p:txBody>
        </p:sp>
      </p:grpSp>
      <p:grpSp>
        <p:nvGrpSpPr>
          <p:cNvPr id="8" name="Group 7">
            <a:extLst>
              <a:ext uri="{FF2B5EF4-FFF2-40B4-BE49-F238E27FC236}">
                <a16:creationId xmlns:a16="http://schemas.microsoft.com/office/drawing/2014/main" id="{FD1E2453-E462-A532-AD43-EB5D203AD3CC}"/>
              </a:ext>
            </a:extLst>
          </p:cNvPr>
          <p:cNvGrpSpPr/>
          <p:nvPr/>
        </p:nvGrpSpPr>
        <p:grpSpPr>
          <a:xfrm>
            <a:off x="9199182" y="1149181"/>
            <a:ext cx="2594555" cy="2468878"/>
            <a:chOff x="9199188" y="1149181"/>
            <a:chExt cx="4845378" cy="3652355"/>
          </a:xfrm>
        </p:grpSpPr>
        <p:sp>
          <p:nvSpPr>
            <p:cNvPr id="11" name="Oval 10">
              <a:extLst>
                <a:ext uri="{FF2B5EF4-FFF2-40B4-BE49-F238E27FC236}">
                  <a16:creationId xmlns:a16="http://schemas.microsoft.com/office/drawing/2014/main" id="{0CA62074-F27E-FC70-852F-94E109B790B7}"/>
                </a:ext>
              </a:extLst>
            </p:cNvPr>
            <p:cNvSpPr/>
            <p:nvPr/>
          </p:nvSpPr>
          <p:spPr>
            <a:xfrm>
              <a:off x="9199188"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2" name="Oval 11">
              <a:extLst>
                <a:ext uri="{FF2B5EF4-FFF2-40B4-BE49-F238E27FC236}">
                  <a16:creationId xmlns:a16="http://schemas.microsoft.com/office/drawing/2014/main" id="{6857691A-6664-D422-9BE8-2367F883D5AD}"/>
                </a:ext>
              </a:extLst>
            </p:cNvPr>
            <p:cNvSpPr/>
            <p:nvPr/>
          </p:nvSpPr>
          <p:spPr>
            <a:xfrm>
              <a:off x="10362861" y="1899651"/>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3" name="Oval 12">
              <a:extLst>
                <a:ext uri="{FF2B5EF4-FFF2-40B4-BE49-F238E27FC236}">
                  <a16:creationId xmlns:a16="http://schemas.microsoft.com/office/drawing/2014/main" id="{ABCBC611-8BC5-CE29-173A-97FAA62551E8}"/>
                </a:ext>
              </a:extLst>
            </p:cNvPr>
            <p:cNvSpPr/>
            <p:nvPr/>
          </p:nvSpPr>
          <p:spPr>
            <a:xfrm>
              <a:off x="10362861" y="4372083"/>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4" name="Oval 13">
              <a:extLst>
                <a:ext uri="{FF2B5EF4-FFF2-40B4-BE49-F238E27FC236}">
                  <a16:creationId xmlns:a16="http://schemas.microsoft.com/office/drawing/2014/main" id="{A21F5501-4C5E-D507-B85E-341DA562B7C2}"/>
                </a:ext>
              </a:extLst>
            </p:cNvPr>
            <p:cNvSpPr/>
            <p:nvPr/>
          </p:nvSpPr>
          <p:spPr>
            <a:xfrm>
              <a:off x="11693660"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5" name="Oval 14">
              <a:extLst>
                <a:ext uri="{FF2B5EF4-FFF2-40B4-BE49-F238E27FC236}">
                  <a16:creationId xmlns:a16="http://schemas.microsoft.com/office/drawing/2014/main" id="{6F43092C-BA2C-0521-8E2F-E499F31926AC}"/>
                </a:ext>
              </a:extLst>
            </p:cNvPr>
            <p:cNvSpPr/>
            <p:nvPr/>
          </p:nvSpPr>
          <p:spPr>
            <a:xfrm>
              <a:off x="13566362" y="3192749"/>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6" name="Straight Arrow Connector 15">
              <a:extLst>
                <a:ext uri="{FF2B5EF4-FFF2-40B4-BE49-F238E27FC236}">
                  <a16:creationId xmlns:a16="http://schemas.microsoft.com/office/drawing/2014/main" id="{7AAFBD3B-08F9-8545-6A96-CD0F3B2B8EF8}"/>
                </a:ext>
              </a:extLst>
            </p:cNvPr>
            <p:cNvCxnSpPr>
              <a:stCxn id="24" idx="7"/>
              <a:endCxn id="25" idx="3"/>
            </p:cNvCxnSpPr>
            <p:nvPr/>
          </p:nvCxnSpPr>
          <p:spPr>
            <a:xfrm flipV="1">
              <a:off x="9607361" y="2266211"/>
              <a:ext cx="825532"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82EC5F-5BE6-C921-1346-359A5781EEC6}"/>
                </a:ext>
              </a:extLst>
            </p:cNvPr>
            <p:cNvCxnSpPr>
              <a:stCxn id="24" idx="5"/>
              <a:endCxn id="26" idx="1"/>
            </p:cNvCxnSpPr>
            <p:nvPr/>
          </p:nvCxnSpPr>
          <p:spPr>
            <a:xfrm>
              <a:off x="9607361" y="3559309"/>
              <a:ext cx="825532"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D95589E-81A5-C6DF-4E85-B8B019243E23}"/>
                </a:ext>
              </a:extLst>
            </p:cNvPr>
            <p:cNvCxnSpPr>
              <a:stCxn id="25" idx="5"/>
              <a:endCxn id="27" idx="1"/>
            </p:cNvCxnSpPr>
            <p:nvPr/>
          </p:nvCxnSpPr>
          <p:spPr>
            <a:xfrm>
              <a:off x="10771033" y="2266211"/>
              <a:ext cx="992658"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13DDC7-33DA-8F7E-8CC8-BA7E8FDF7570}"/>
                </a:ext>
              </a:extLst>
            </p:cNvPr>
            <p:cNvCxnSpPr>
              <a:stCxn id="26" idx="7"/>
              <a:endCxn id="27" idx="3"/>
            </p:cNvCxnSpPr>
            <p:nvPr/>
          </p:nvCxnSpPr>
          <p:spPr>
            <a:xfrm flipV="1">
              <a:off x="10771033" y="3559309"/>
              <a:ext cx="992658" cy="87566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4442B6-E0E0-3769-C9E5-AFE4B742AB54}"/>
                </a:ext>
              </a:extLst>
            </p:cNvPr>
            <p:cNvCxnSpPr>
              <a:stCxn id="27" idx="6"/>
              <a:endCxn id="28" idx="2"/>
            </p:cNvCxnSpPr>
            <p:nvPr/>
          </p:nvCxnSpPr>
          <p:spPr>
            <a:xfrm>
              <a:off x="12171864"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784EA1-6389-9412-1A1D-4EF8FA134813}"/>
                </a:ext>
              </a:extLst>
            </p:cNvPr>
            <p:cNvCxnSpPr>
              <a:stCxn id="24" idx="6"/>
              <a:endCxn id="27" idx="2"/>
            </p:cNvCxnSpPr>
            <p:nvPr/>
          </p:nvCxnSpPr>
          <p:spPr>
            <a:xfrm>
              <a:off x="9677392" y="3407476"/>
              <a:ext cx="2016268" cy="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75CAD1-9077-1302-E668-0669826560E9}"/>
                </a:ext>
              </a:extLst>
            </p:cNvPr>
            <p:cNvCxnSpPr>
              <a:stCxn id="25" idx="6"/>
              <a:endCxn id="28" idx="1"/>
            </p:cNvCxnSpPr>
            <p:nvPr/>
          </p:nvCxnSpPr>
          <p:spPr>
            <a:xfrm>
              <a:off x="10841065" y="2114378"/>
              <a:ext cx="2795328" cy="1141263"/>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775558D-A68A-DC50-46A8-5C54FDE97A7E}"/>
                </a:ext>
              </a:extLst>
            </p:cNvPr>
            <p:cNvCxnSpPr>
              <a:stCxn id="26" idx="6"/>
              <a:endCxn id="28" idx="3"/>
            </p:cNvCxnSpPr>
            <p:nvPr/>
          </p:nvCxnSpPr>
          <p:spPr>
            <a:xfrm flipV="1">
              <a:off x="10841065" y="3559310"/>
              <a:ext cx="2795328" cy="1027500"/>
            </a:xfrm>
            <a:prstGeom prst="straightConnector1">
              <a:avLst/>
            </a:pr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51">
              <a:extLst>
                <a:ext uri="{FF2B5EF4-FFF2-40B4-BE49-F238E27FC236}">
                  <a16:creationId xmlns:a16="http://schemas.microsoft.com/office/drawing/2014/main" id="{ABDE6905-1B3A-8E34-2C85-1FEF526A8706}"/>
                </a:ext>
              </a:extLst>
            </p:cNvPr>
            <p:cNvSpPr/>
            <p:nvPr/>
          </p:nvSpPr>
          <p:spPr>
            <a:xfrm>
              <a:off x="9438579" y="1149181"/>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426B5FE3-6878-9DCC-3C1B-15A3585D705B}"/>
                </a:ext>
              </a:extLst>
            </p:cNvPr>
            <p:cNvSpPr/>
            <p:nvPr/>
          </p:nvSpPr>
          <p:spPr>
            <a:xfrm>
              <a:off x="12283243" y="2055917"/>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sp>
        <p:nvSpPr>
          <p:cNvPr id="9" name="Right Arrow 18">
            <a:extLst>
              <a:ext uri="{FF2B5EF4-FFF2-40B4-BE49-F238E27FC236}">
                <a16:creationId xmlns:a16="http://schemas.microsoft.com/office/drawing/2014/main" id="{51606AD1-32AF-6E03-5135-AA036D896145}"/>
              </a:ext>
            </a:extLst>
          </p:cNvPr>
          <p:cNvSpPr/>
          <p:nvPr/>
        </p:nvSpPr>
        <p:spPr>
          <a:xfrm>
            <a:off x="3863452"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0" name="Right Arrow 56">
            <a:extLst>
              <a:ext uri="{FF2B5EF4-FFF2-40B4-BE49-F238E27FC236}">
                <a16:creationId xmlns:a16="http://schemas.microsoft.com/office/drawing/2014/main" id="{57F57090-440C-4A77-4C96-B06D99FD8EC7}"/>
              </a:ext>
            </a:extLst>
          </p:cNvPr>
          <p:cNvSpPr/>
          <p:nvPr/>
        </p:nvSpPr>
        <p:spPr>
          <a:xfrm>
            <a:off x="8446379" y="2509768"/>
            <a:ext cx="636072" cy="335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aphicFrame>
        <p:nvGraphicFramePr>
          <p:cNvPr id="38" name="Table 37">
            <a:extLst>
              <a:ext uri="{FF2B5EF4-FFF2-40B4-BE49-F238E27FC236}">
                <a16:creationId xmlns:a16="http://schemas.microsoft.com/office/drawing/2014/main" id="{BA6E0F8F-271F-D8FD-6F65-F7E7364E0EA2}"/>
              </a:ext>
            </a:extLst>
          </p:cNvPr>
          <p:cNvGraphicFramePr>
            <a:graphicFrameLocks noGrp="1"/>
          </p:cNvGraphicFramePr>
          <p:nvPr/>
        </p:nvGraphicFramePr>
        <p:xfrm>
          <a:off x="9407769" y="3741615"/>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2577419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117242188"/>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628312793"/>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4393734"/>
                  </a:ext>
                </a:extLst>
              </a:tr>
              <a:tr h="27241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235323823"/>
                  </a:ext>
                </a:extLst>
              </a:tr>
            </a:tbl>
          </a:graphicData>
        </a:graphic>
      </p:graphicFrame>
      <p:graphicFrame>
        <p:nvGraphicFramePr>
          <p:cNvPr id="39" name="Table 38">
            <a:extLst>
              <a:ext uri="{FF2B5EF4-FFF2-40B4-BE49-F238E27FC236}">
                <a16:creationId xmlns:a16="http://schemas.microsoft.com/office/drawing/2014/main" id="{BE3D9087-E073-CEA0-A133-D7C83432337B}"/>
              </a:ext>
            </a:extLst>
          </p:cNvPr>
          <p:cNvGraphicFramePr>
            <a:graphicFrameLocks noGrp="1"/>
          </p:cNvGraphicFramePr>
          <p:nvPr/>
        </p:nvGraphicFramePr>
        <p:xfrm>
          <a:off x="322384" y="3849077"/>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1006256697"/>
                    </a:ext>
                  </a:extLst>
                </a:gridCol>
                <a:gridCol w="1228725">
                  <a:extLst>
                    <a:ext uri="{9D8B030D-6E8A-4147-A177-3AD203B41FA5}">
                      <a16:colId xmlns:a16="http://schemas.microsoft.com/office/drawing/2014/main" val="1580355986"/>
                    </a:ext>
                  </a:extLst>
                </a:gridCol>
              </a:tblGrid>
              <a:tr h="27241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620810516"/>
                  </a:ext>
                </a:extLst>
              </a:tr>
              <a:tr h="272419">
                <a:tc>
                  <a:txBody>
                    <a:bodyPr/>
                    <a:lstStyle/>
                    <a:p>
                      <a:pPr algn="ctr" fontAlgn="base"/>
                      <a:r>
                        <a:rPr lang="en-US" sz="1800">
                          <a:effectLst/>
                        </a:rPr>
                        <a:t>0</a:t>
                      </a: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4082413414"/>
                  </a:ext>
                </a:extLst>
              </a:tr>
              <a:tr h="27241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753126702"/>
                  </a:ext>
                </a:extLst>
              </a:tr>
              <a:tr h="27241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1383600750"/>
                  </a:ext>
                </a:extLst>
              </a:tr>
              <a:tr h="27241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3117242188"/>
                  </a:ext>
                </a:extLst>
              </a:tr>
            </a:tbl>
          </a:graphicData>
        </a:graphic>
      </p:graphicFrame>
      <p:graphicFrame>
        <p:nvGraphicFramePr>
          <p:cNvPr id="4" name="Diagram 3">
            <a:extLst>
              <a:ext uri="{FF2B5EF4-FFF2-40B4-BE49-F238E27FC236}">
                <a16:creationId xmlns:a16="http://schemas.microsoft.com/office/drawing/2014/main" id="{CB785A33-0983-3D7E-CF9F-3F354AFF3358}"/>
              </a:ext>
            </a:extLst>
          </p:cNvPr>
          <p:cNvGraphicFramePr/>
          <p:nvPr>
            <p:extLst>
              <p:ext uri="{D42A27DB-BD31-4B8C-83A1-F6EECF244321}">
                <p14:modId xmlns:p14="http://schemas.microsoft.com/office/powerpoint/2010/main" val="72114520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3769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153900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934A6-BE85-6945-9E41-2F4D4B8E76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7F75FA-EA63-4AB9-F431-8D304B233A13}"/>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5E8BC171-A223-3039-6110-CEBC882A0E15}"/>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F724E963-C1D0-4A5F-CAA3-69A91914C564}"/>
              </a:ext>
            </a:extLst>
          </p:cNvPr>
          <p:cNvGraphicFramePr>
            <a:graphicFrameLocks noGrp="1"/>
          </p:cNvGraphicFramePr>
          <p:nvPr>
            <p:extLst>
              <p:ext uri="{D42A27DB-BD31-4B8C-83A1-F6EECF244321}">
                <p14:modId xmlns:p14="http://schemas.microsoft.com/office/powerpoint/2010/main" val="2170404298"/>
              </p:ext>
            </p:extLst>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5CF45F5D-1FFD-8A0A-A276-F747A56BD189}"/>
              </a:ext>
            </a:extLst>
          </p:cNvPr>
          <p:cNvGraphicFramePr>
            <a:graphicFrameLocks noGrp="1"/>
          </p:cNvGraphicFramePr>
          <p:nvPr>
            <p:extLst>
              <p:ext uri="{D42A27DB-BD31-4B8C-83A1-F6EECF244321}">
                <p14:modId xmlns:p14="http://schemas.microsoft.com/office/powerpoint/2010/main" val="137946556"/>
              </p:ext>
            </p:extLst>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1552601B-C8CB-4EA4-28F8-6E85A27B4CD5}"/>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7A182D8A-A703-BF50-77BD-5329F18186A5}"/>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7491B7BE-80B2-E67F-1962-974BEF4E5BFC}"/>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spTree>
    <p:extLst>
      <p:ext uri="{BB962C8B-B14F-4D97-AF65-F5344CB8AC3E}">
        <p14:creationId xmlns:p14="http://schemas.microsoft.com/office/powerpoint/2010/main" val="2606854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5C72-3866-2838-6C98-FBB854439A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3804C9-949C-D698-F606-AF50DF6C683A}"/>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4B72CC84-0E66-600B-08D6-23B82AC0E92A}"/>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E3064052-3254-96D8-3E35-C896167FC1BD}"/>
              </a:ext>
            </a:extLst>
          </p:cNvPr>
          <p:cNvGraphicFramePr>
            <a:graphicFrameLocks noGrp="1"/>
          </p:cNvGraphicFramePr>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9F1736C1-D9FD-73D4-9A99-8CEB3ED16723}"/>
              </a:ext>
            </a:extLst>
          </p:cNvPr>
          <p:cNvGraphicFramePr>
            <a:graphicFrameLocks noGrp="1"/>
          </p:cNvGraphicFramePr>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FC4AD881-FFFE-E650-2C84-B7828AE5414C}"/>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F6B445FA-9C6A-5E41-202B-1EABBDD2EC8B}"/>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6587566B-588D-0B65-3DE0-573BD0D15B0D}"/>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graphicFrame>
        <p:nvGraphicFramePr>
          <p:cNvPr id="9" name="Table 8">
            <a:extLst>
              <a:ext uri="{FF2B5EF4-FFF2-40B4-BE49-F238E27FC236}">
                <a16:creationId xmlns:a16="http://schemas.microsoft.com/office/drawing/2014/main" id="{4AFD1C23-331E-5CA6-7B59-0A5622AE02C3}"/>
              </a:ext>
            </a:extLst>
          </p:cNvPr>
          <p:cNvGraphicFramePr>
            <a:graphicFrameLocks noGrp="1"/>
          </p:cNvGraphicFramePr>
          <p:nvPr>
            <p:extLst>
              <p:ext uri="{D42A27DB-BD31-4B8C-83A1-F6EECF244321}">
                <p14:modId xmlns:p14="http://schemas.microsoft.com/office/powerpoint/2010/main" val="3190436434"/>
              </p:ext>
            </p:extLst>
          </p:nvPr>
        </p:nvGraphicFramePr>
        <p:xfrm>
          <a:off x="6651496" y="2142456"/>
          <a:ext cx="2457447" cy="274320"/>
        </p:xfrm>
        <a:graphic>
          <a:graphicData uri="http://schemas.openxmlformats.org/drawingml/2006/table">
            <a:tbl>
              <a:tblPr bandRow="1">
                <a:tableStyleId>{5C22544A-7EE6-4342-B048-85BDC9FD1C3A}</a:tableStyleId>
              </a:tblPr>
              <a:tblGrid>
                <a:gridCol w="819149">
                  <a:extLst>
                    <a:ext uri="{9D8B030D-6E8A-4147-A177-3AD203B41FA5}">
                      <a16:colId xmlns:a16="http://schemas.microsoft.com/office/drawing/2014/main" val="1354641266"/>
                    </a:ext>
                  </a:extLst>
                </a:gridCol>
                <a:gridCol w="819149">
                  <a:extLst>
                    <a:ext uri="{9D8B030D-6E8A-4147-A177-3AD203B41FA5}">
                      <a16:colId xmlns:a16="http://schemas.microsoft.com/office/drawing/2014/main" val="2487246480"/>
                    </a:ext>
                  </a:extLst>
                </a:gridCol>
                <a:gridCol w="819149">
                  <a:extLst>
                    <a:ext uri="{9D8B030D-6E8A-4147-A177-3AD203B41FA5}">
                      <a16:colId xmlns:a16="http://schemas.microsoft.com/office/drawing/2014/main" val="745370173"/>
                    </a:ext>
                  </a:extLst>
                </a:gridCol>
              </a:tblGrid>
              <a:tr h="221649">
                <a:tc>
                  <a:txBody>
                    <a:bodyPr/>
                    <a:lstStyle/>
                    <a:p>
                      <a:pPr lvl="0" algn="ctr">
                        <a:buNone/>
                      </a:pPr>
                      <a:r>
                        <a:rPr lang="en-US" sz="1800">
                          <a:effectLst/>
                        </a:rPr>
                        <a:t>1</a:t>
                      </a:r>
                    </a:p>
                  </a:txBody>
                  <a:tcPr marT="0" marB="0"/>
                </a:tc>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3</a:t>
                      </a:r>
                      <a:endParaRPr lang="en-US" b="1">
                        <a:solidFill>
                          <a:srgbClr val="FFFFFF"/>
                        </a:solidFill>
                        <a:effectLst/>
                      </a:endParaRPr>
                    </a:p>
                  </a:txBody>
                  <a:tcPr marT="0" marB="0"/>
                </a:tc>
                <a:extLst>
                  <a:ext uri="{0D108BD9-81ED-4DB2-BD59-A6C34878D82A}">
                    <a16:rowId xmlns:a16="http://schemas.microsoft.com/office/drawing/2014/main" val="3086479168"/>
                  </a:ext>
                </a:extLst>
              </a:tr>
            </a:tbl>
          </a:graphicData>
        </a:graphic>
      </p:graphicFrame>
      <p:sp>
        <p:nvSpPr>
          <p:cNvPr id="10" name="TextBox 9">
            <a:extLst>
              <a:ext uri="{FF2B5EF4-FFF2-40B4-BE49-F238E27FC236}">
                <a16:creationId xmlns:a16="http://schemas.microsoft.com/office/drawing/2014/main" id="{3B0410B6-5020-E902-D148-1CE598A19609}"/>
              </a:ext>
            </a:extLst>
          </p:cNvPr>
          <p:cNvSpPr txBox="1"/>
          <p:nvPr/>
        </p:nvSpPr>
        <p:spPr>
          <a:xfrm>
            <a:off x="6650103" y="17473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sp>
        <p:nvSpPr>
          <p:cNvPr id="6" name="Rectangle: Rounded Corners 5">
            <a:extLst>
              <a:ext uri="{FF2B5EF4-FFF2-40B4-BE49-F238E27FC236}">
                <a16:creationId xmlns:a16="http://schemas.microsoft.com/office/drawing/2014/main" id="{7D6C3507-95E0-2B39-8B7F-AC20F1AF141F}"/>
              </a:ext>
            </a:extLst>
          </p:cNvPr>
          <p:cNvSpPr/>
          <p:nvPr/>
        </p:nvSpPr>
        <p:spPr>
          <a:xfrm>
            <a:off x="568230" y="2139119"/>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1C5F7E9-ED75-B21A-950F-823F57689B62}"/>
              </a:ext>
            </a:extLst>
          </p:cNvPr>
          <p:cNvSpPr/>
          <p:nvPr/>
        </p:nvSpPr>
        <p:spPr>
          <a:xfrm>
            <a:off x="3673739" y="2699835"/>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728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46408-A849-02CF-AE5B-1B0C63EAEFC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D279ED-708F-EAE7-4A44-008C96F740B4}"/>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A17DBA28-4736-A520-78EC-ACDEEB5677D0}"/>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948A8A2B-A52B-B091-DFEF-A4717324F29A}"/>
              </a:ext>
            </a:extLst>
          </p:cNvPr>
          <p:cNvGraphicFramePr>
            <a:graphicFrameLocks noGrp="1"/>
          </p:cNvGraphicFramePr>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199612B5-D5C6-A351-2062-99E6E5F8356B}"/>
              </a:ext>
            </a:extLst>
          </p:cNvPr>
          <p:cNvGraphicFramePr>
            <a:graphicFrameLocks noGrp="1"/>
          </p:cNvGraphicFramePr>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7BA1C52B-F10D-FC41-DF69-5DED2A07ED64}"/>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5D6B14A3-26A1-28E9-4A30-590BE1E59BE3}"/>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4D2911A8-6A19-B6BF-7E7A-4F84E1E317B8}"/>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graphicFrame>
        <p:nvGraphicFramePr>
          <p:cNvPr id="9" name="Table 8">
            <a:extLst>
              <a:ext uri="{FF2B5EF4-FFF2-40B4-BE49-F238E27FC236}">
                <a16:creationId xmlns:a16="http://schemas.microsoft.com/office/drawing/2014/main" id="{BE3239E1-0A2B-6083-5C39-51868EE22F76}"/>
              </a:ext>
            </a:extLst>
          </p:cNvPr>
          <p:cNvGraphicFramePr>
            <a:graphicFrameLocks noGrp="1"/>
          </p:cNvGraphicFramePr>
          <p:nvPr>
            <p:extLst>
              <p:ext uri="{D42A27DB-BD31-4B8C-83A1-F6EECF244321}">
                <p14:modId xmlns:p14="http://schemas.microsoft.com/office/powerpoint/2010/main" val="44603043"/>
              </p:ext>
            </p:extLst>
          </p:nvPr>
        </p:nvGraphicFramePr>
        <p:xfrm>
          <a:off x="6651496" y="2142456"/>
          <a:ext cx="2457447" cy="548640"/>
        </p:xfrm>
        <a:graphic>
          <a:graphicData uri="http://schemas.openxmlformats.org/drawingml/2006/table">
            <a:tbl>
              <a:tblPr bandRow="1">
                <a:tableStyleId>{5C22544A-7EE6-4342-B048-85BDC9FD1C3A}</a:tableStyleId>
              </a:tblPr>
              <a:tblGrid>
                <a:gridCol w="819149">
                  <a:extLst>
                    <a:ext uri="{9D8B030D-6E8A-4147-A177-3AD203B41FA5}">
                      <a16:colId xmlns:a16="http://schemas.microsoft.com/office/drawing/2014/main" val="1354641266"/>
                    </a:ext>
                  </a:extLst>
                </a:gridCol>
                <a:gridCol w="819149">
                  <a:extLst>
                    <a:ext uri="{9D8B030D-6E8A-4147-A177-3AD203B41FA5}">
                      <a16:colId xmlns:a16="http://schemas.microsoft.com/office/drawing/2014/main" val="2487246480"/>
                    </a:ext>
                  </a:extLst>
                </a:gridCol>
                <a:gridCol w="819149">
                  <a:extLst>
                    <a:ext uri="{9D8B030D-6E8A-4147-A177-3AD203B41FA5}">
                      <a16:colId xmlns:a16="http://schemas.microsoft.com/office/drawing/2014/main" val="745370173"/>
                    </a:ext>
                  </a:extLst>
                </a:gridCol>
              </a:tblGrid>
              <a:tr h="221649">
                <a:tc>
                  <a:txBody>
                    <a:bodyPr/>
                    <a:lstStyle/>
                    <a:p>
                      <a:pPr lvl="0" algn="ctr">
                        <a:buNone/>
                      </a:pPr>
                      <a:r>
                        <a:rPr lang="en-US" sz="1800">
                          <a:effectLst/>
                        </a:rPr>
                        <a:t>1</a:t>
                      </a:r>
                    </a:p>
                  </a:txBody>
                  <a:tcPr marT="0" marB="0"/>
                </a:tc>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3</a:t>
                      </a:r>
                      <a:endParaRPr lang="en-US" b="1">
                        <a:solidFill>
                          <a:srgbClr val="FFFFFF"/>
                        </a:solidFill>
                        <a:effectLst/>
                      </a:endParaRPr>
                    </a:p>
                  </a:txBody>
                  <a:tcPr marT="0" marB="0"/>
                </a:tc>
                <a:extLst>
                  <a:ext uri="{0D108BD9-81ED-4DB2-BD59-A6C34878D82A}">
                    <a16:rowId xmlns:a16="http://schemas.microsoft.com/office/drawing/2014/main" val="3086479168"/>
                  </a:ext>
                </a:extLst>
              </a:tr>
              <a:tr h="221648">
                <a:tc>
                  <a:txBody>
                    <a:bodyPr/>
                    <a:lstStyle/>
                    <a:p>
                      <a:pPr lvl="0" algn="ctr">
                        <a:buNone/>
                      </a:pPr>
                      <a:r>
                        <a:rPr lang="en-US" sz="1800">
                          <a:effectLst/>
                        </a:rPr>
                        <a:t>2</a:t>
                      </a:r>
                    </a:p>
                  </a:txBody>
                  <a:tcPr marT="0" marB="0"/>
                </a:tc>
                <a:tc>
                  <a:txBody>
                    <a:bodyPr/>
                    <a:lstStyle/>
                    <a:p>
                      <a:pPr lvl="0" algn="ctr">
                        <a:buNone/>
                      </a:pPr>
                      <a:r>
                        <a:rPr lang="en-US" sz="1800">
                          <a:effectLst/>
                        </a:rPr>
                        <a:t>0</a:t>
                      </a:r>
                    </a:p>
                  </a:txBody>
                  <a:tcPr marT="0" marB="0"/>
                </a:tc>
                <a:tc>
                  <a:txBody>
                    <a:bodyPr/>
                    <a:lstStyle/>
                    <a:p>
                      <a:pPr lvl="0" algn="ctr">
                        <a:buNone/>
                      </a:pPr>
                      <a:r>
                        <a:rPr lang="en-US" sz="1800">
                          <a:effectLst/>
                        </a:rPr>
                        <a:t>3</a:t>
                      </a:r>
                    </a:p>
                  </a:txBody>
                  <a:tcPr marT="0" marB="0"/>
                </a:tc>
                <a:extLst>
                  <a:ext uri="{0D108BD9-81ED-4DB2-BD59-A6C34878D82A}">
                    <a16:rowId xmlns:a16="http://schemas.microsoft.com/office/drawing/2014/main" val="1374512700"/>
                  </a:ext>
                </a:extLst>
              </a:tr>
            </a:tbl>
          </a:graphicData>
        </a:graphic>
      </p:graphicFrame>
      <p:sp>
        <p:nvSpPr>
          <p:cNvPr id="10" name="TextBox 9">
            <a:extLst>
              <a:ext uri="{FF2B5EF4-FFF2-40B4-BE49-F238E27FC236}">
                <a16:creationId xmlns:a16="http://schemas.microsoft.com/office/drawing/2014/main" id="{151D6448-C9E8-6933-B21D-8EB6B516DE1D}"/>
              </a:ext>
            </a:extLst>
          </p:cNvPr>
          <p:cNvSpPr txBox="1"/>
          <p:nvPr/>
        </p:nvSpPr>
        <p:spPr>
          <a:xfrm>
            <a:off x="6650103" y="17473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sp>
        <p:nvSpPr>
          <p:cNvPr id="6" name="Rectangle: Rounded Corners 5">
            <a:extLst>
              <a:ext uri="{FF2B5EF4-FFF2-40B4-BE49-F238E27FC236}">
                <a16:creationId xmlns:a16="http://schemas.microsoft.com/office/drawing/2014/main" id="{E0311B5D-4D55-488E-C0D9-56B595612587}"/>
              </a:ext>
            </a:extLst>
          </p:cNvPr>
          <p:cNvSpPr/>
          <p:nvPr/>
        </p:nvSpPr>
        <p:spPr>
          <a:xfrm>
            <a:off x="568230" y="2412289"/>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6D1BB83-15E9-2DE7-75B8-42A37EA897A4}"/>
              </a:ext>
            </a:extLst>
          </p:cNvPr>
          <p:cNvSpPr/>
          <p:nvPr/>
        </p:nvSpPr>
        <p:spPr>
          <a:xfrm>
            <a:off x="3673739" y="2973005"/>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61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8949A-796C-713C-7F87-25D97B2172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1F2F491-813D-0B18-2898-41D0D72F1BDD}"/>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E7EC08F2-F53E-8B12-733B-E0CA6649E31D}"/>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13E8AD42-3A73-0656-E500-20A4124BD630}"/>
              </a:ext>
            </a:extLst>
          </p:cNvPr>
          <p:cNvGraphicFramePr>
            <a:graphicFrameLocks noGrp="1"/>
          </p:cNvGraphicFramePr>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5343C22B-D5DB-6AC6-BBFB-A8EE45EF0845}"/>
              </a:ext>
            </a:extLst>
          </p:cNvPr>
          <p:cNvGraphicFramePr>
            <a:graphicFrameLocks noGrp="1"/>
          </p:cNvGraphicFramePr>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D0BB92BB-5DCE-BB32-F142-766FBDF17BA4}"/>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C789AC91-46B2-25B1-FB46-B4103CE786C8}"/>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87CD4C80-944C-08D8-7010-DF06EDD0D1C3}"/>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graphicFrame>
        <p:nvGraphicFramePr>
          <p:cNvPr id="9" name="Table 8">
            <a:extLst>
              <a:ext uri="{FF2B5EF4-FFF2-40B4-BE49-F238E27FC236}">
                <a16:creationId xmlns:a16="http://schemas.microsoft.com/office/drawing/2014/main" id="{CF0019CF-A58C-E6FD-C684-B7456919B53B}"/>
              </a:ext>
            </a:extLst>
          </p:cNvPr>
          <p:cNvGraphicFramePr>
            <a:graphicFrameLocks noGrp="1"/>
          </p:cNvGraphicFramePr>
          <p:nvPr>
            <p:extLst>
              <p:ext uri="{D42A27DB-BD31-4B8C-83A1-F6EECF244321}">
                <p14:modId xmlns:p14="http://schemas.microsoft.com/office/powerpoint/2010/main" val="53425575"/>
              </p:ext>
            </p:extLst>
          </p:nvPr>
        </p:nvGraphicFramePr>
        <p:xfrm>
          <a:off x="6651496" y="2142456"/>
          <a:ext cx="2457447" cy="822960"/>
        </p:xfrm>
        <a:graphic>
          <a:graphicData uri="http://schemas.openxmlformats.org/drawingml/2006/table">
            <a:tbl>
              <a:tblPr bandRow="1">
                <a:tableStyleId>{5C22544A-7EE6-4342-B048-85BDC9FD1C3A}</a:tableStyleId>
              </a:tblPr>
              <a:tblGrid>
                <a:gridCol w="819149">
                  <a:extLst>
                    <a:ext uri="{9D8B030D-6E8A-4147-A177-3AD203B41FA5}">
                      <a16:colId xmlns:a16="http://schemas.microsoft.com/office/drawing/2014/main" val="1354641266"/>
                    </a:ext>
                  </a:extLst>
                </a:gridCol>
                <a:gridCol w="819149">
                  <a:extLst>
                    <a:ext uri="{9D8B030D-6E8A-4147-A177-3AD203B41FA5}">
                      <a16:colId xmlns:a16="http://schemas.microsoft.com/office/drawing/2014/main" val="2487246480"/>
                    </a:ext>
                  </a:extLst>
                </a:gridCol>
                <a:gridCol w="819149">
                  <a:extLst>
                    <a:ext uri="{9D8B030D-6E8A-4147-A177-3AD203B41FA5}">
                      <a16:colId xmlns:a16="http://schemas.microsoft.com/office/drawing/2014/main" val="745370173"/>
                    </a:ext>
                  </a:extLst>
                </a:gridCol>
              </a:tblGrid>
              <a:tr h="221649">
                <a:tc>
                  <a:txBody>
                    <a:bodyPr/>
                    <a:lstStyle/>
                    <a:p>
                      <a:pPr lvl="0" algn="ctr">
                        <a:buNone/>
                      </a:pPr>
                      <a:r>
                        <a:rPr lang="en-US" sz="1800">
                          <a:effectLst/>
                        </a:rPr>
                        <a:t>1</a:t>
                      </a:r>
                    </a:p>
                  </a:txBody>
                  <a:tcPr marT="0" marB="0"/>
                </a:tc>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3</a:t>
                      </a:r>
                      <a:endParaRPr lang="en-US" b="1">
                        <a:solidFill>
                          <a:srgbClr val="FFFFFF"/>
                        </a:solidFill>
                        <a:effectLst/>
                      </a:endParaRPr>
                    </a:p>
                  </a:txBody>
                  <a:tcPr marT="0" marB="0"/>
                </a:tc>
                <a:extLst>
                  <a:ext uri="{0D108BD9-81ED-4DB2-BD59-A6C34878D82A}">
                    <a16:rowId xmlns:a16="http://schemas.microsoft.com/office/drawing/2014/main" val="3086479168"/>
                  </a:ext>
                </a:extLst>
              </a:tr>
              <a:tr h="221648">
                <a:tc>
                  <a:txBody>
                    <a:bodyPr/>
                    <a:lstStyle/>
                    <a:p>
                      <a:pPr lvl="0" algn="ctr">
                        <a:buNone/>
                      </a:pPr>
                      <a:r>
                        <a:rPr lang="en-US" sz="1800">
                          <a:effectLst/>
                        </a:rPr>
                        <a:t>2</a:t>
                      </a:r>
                    </a:p>
                  </a:txBody>
                  <a:tcPr marT="0" marB="0"/>
                </a:tc>
                <a:tc>
                  <a:txBody>
                    <a:bodyPr/>
                    <a:lstStyle/>
                    <a:p>
                      <a:pPr lvl="0" algn="ctr">
                        <a:buNone/>
                      </a:pPr>
                      <a:r>
                        <a:rPr lang="en-US" sz="1800">
                          <a:effectLst/>
                        </a:rPr>
                        <a:t>0</a:t>
                      </a:r>
                    </a:p>
                  </a:txBody>
                  <a:tcPr marT="0" marB="0"/>
                </a:tc>
                <a:tc>
                  <a:txBody>
                    <a:bodyPr/>
                    <a:lstStyle/>
                    <a:p>
                      <a:pPr lvl="0" algn="ctr">
                        <a:buNone/>
                      </a:pPr>
                      <a:r>
                        <a:rPr lang="en-US" sz="1800">
                          <a:effectLst/>
                        </a:rPr>
                        <a:t>3</a:t>
                      </a:r>
                    </a:p>
                  </a:txBody>
                  <a:tcPr marT="0" marB="0"/>
                </a:tc>
                <a:extLst>
                  <a:ext uri="{0D108BD9-81ED-4DB2-BD59-A6C34878D82A}">
                    <a16:rowId xmlns:a16="http://schemas.microsoft.com/office/drawing/2014/main" val="1374512700"/>
                  </a:ext>
                </a:extLst>
              </a:tr>
              <a:tr h="221647">
                <a:tc>
                  <a:txBody>
                    <a:bodyPr/>
                    <a:lstStyle/>
                    <a:p>
                      <a:pPr lvl="0" algn="ctr">
                        <a:buNone/>
                      </a:pPr>
                      <a:r>
                        <a:rPr lang="en-US" sz="1800">
                          <a:effectLst/>
                        </a:rPr>
                        <a:t>3</a:t>
                      </a:r>
                    </a:p>
                  </a:txBody>
                  <a:tcPr marT="0" marB="0"/>
                </a:tc>
                <a:tc>
                  <a:txBody>
                    <a:bodyPr/>
                    <a:lstStyle/>
                    <a:p>
                      <a:pPr lvl="0" algn="ctr">
                        <a:buNone/>
                      </a:pPr>
                      <a:r>
                        <a:rPr lang="en-US" sz="1800">
                          <a:effectLst/>
                        </a:rPr>
                        <a:t>1</a:t>
                      </a:r>
                    </a:p>
                  </a:txBody>
                  <a:tcPr marT="0" marB="0"/>
                </a:tc>
                <a:tc>
                  <a:txBody>
                    <a:bodyPr/>
                    <a:lstStyle/>
                    <a:p>
                      <a:pPr lvl="0" algn="ctr">
                        <a:buNone/>
                      </a:pPr>
                      <a:r>
                        <a:rPr lang="en-US" sz="1800">
                          <a:effectLst/>
                        </a:rPr>
                        <a:t>4</a:t>
                      </a:r>
                    </a:p>
                  </a:txBody>
                  <a:tcPr marT="0" marB="0"/>
                </a:tc>
                <a:extLst>
                  <a:ext uri="{0D108BD9-81ED-4DB2-BD59-A6C34878D82A}">
                    <a16:rowId xmlns:a16="http://schemas.microsoft.com/office/drawing/2014/main" val="438949381"/>
                  </a:ext>
                </a:extLst>
              </a:tr>
            </a:tbl>
          </a:graphicData>
        </a:graphic>
      </p:graphicFrame>
      <p:sp>
        <p:nvSpPr>
          <p:cNvPr id="10" name="TextBox 9">
            <a:extLst>
              <a:ext uri="{FF2B5EF4-FFF2-40B4-BE49-F238E27FC236}">
                <a16:creationId xmlns:a16="http://schemas.microsoft.com/office/drawing/2014/main" id="{997066E5-12E6-8400-1351-E71EEE2F2FFB}"/>
              </a:ext>
            </a:extLst>
          </p:cNvPr>
          <p:cNvSpPr txBox="1"/>
          <p:nvPr/>
        </p:nvSpPr>
        <p:spPr>
          <a:xfrm>
            <a:off x="6650103" y="17473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sp>
        <p:nvSpPr>
          <p:cNvPr id="6" name="Rectangle: Rounded Corners 5">
            <a:extLst>
              <a:ext uri="{FF2B5EF4-FFF2-40B4-BE49-F238E27FC236}">
                <a16:creationId xmlns:a16="http://schemas.microsoft.com/office/drawing/2014/main" id="{89123B10-3E9B-6DC8-4330-488CC4401883}"/>
              </a:ext>
            </a:extLst>
          </p:cNvPr>
          <p:cNvSpPr/>
          <p:nvPr/>
        </p:nvSpPr>
        <p:spPr>
          <a:xfrm>
            <a:off x="568230" y="2685459"/>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24036B1-15D0-B5BA-C61B-C3C7084CF293}"/>
              </a:ext>
            </a:extLst>
          </p:cNvPr>
          <p:cNvSpPr/>
          <p:nvPr/>
        </p:nvSpPr>
        <p:spPr>
          <a:xfrm>
            <a:off x="3673739" y="3231797"/>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956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69046-CC5C-F9C6-217E-1E3BF42B8E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DA4D65-DBB6-3E55-A15A-8818095F875E}"/>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32F70E04-C759-21AD-1F67-DCE9EE1BFC2A}"/>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8400CCB6-CFA0-D1D7-C316-24FF56451DE7}"/>
              </a:ext>
            </a:extLst>
          </p:cNvPr>
          <p:cNvGraphicFramePr>
            <a:graphicFrameLocks noGrp="1"/>
          </p:cNvGraphicFramePr>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FE8AF0F8-96B6-7C3A-BF2C-16BBA469C2A1}"/>
              </a:ext>
            </a:extLst>
          </p:cNvPr>
          <p:cNvGraphicFramePr>
            <a:graphicFrameLocks noGrp="1"/>
          </p:cNvGraphicFramePr>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63AB47D5-3419-F545-B221-9E1844C18972}"/>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221E0CD1-9794-B73C-D6D2-39C4349B8D83}"/>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9FDE503D-0BD4-B7AE-0E0A-CBAD1C158EFA}"/>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graphicFrame>
        <p:nvGraphicFramePr>
          <p:cNvPr id="9" name="Table 8">
            <a:extLst>
              <a:ext uri="{FF2B5EF4-FFF2-40B4-BE49-F238E27FC236}">
                <a16:creationId xmlns:a16="http://schemas.microsoft.com/office/drawing/2014/main" id="{4E793DB2-5F19-C8E3-4385-5770A5E1442B}"/>
              </a:ext>
            </a:extLst>
          </p:cNvPr>
          <p:cNvGraphicFramePr>
            <a:graphicFrameLocks noGrp="1"/>
          </p:cNvGraphicFramePr>
          <p:nvPr>
            <p:extLst>
              <p:ext uri="{D42A27DB-BD31-4B8C-83A1-F6EECF244321}">
                <p14:modId xmlns:p14="http://schemas.microsoft.com/office/powerpoint/2010/main" val="969583339"/>
              </p:ext>
            </p:extLst>
          </p:nvPr>
        </p:nvGraphicFramePr>
        <p:xfrm>
          <a:off x="6651496" y="2142456"/>
          <a:ext cx="2457447" cy="1097280"/>
        </p:xfrm>
        <a:graphic>
          <a:graphicData uri="http://schemas.openxmlformats.org/drawingml/2006/table">
            <a:tbl>
              <a:tblPr bandRow="1">
                <a:tableStyleId>{5C22544A-7EE6-4342-B048-85BDC9FD1C3A}</a:tableStyleId>
              </a:tblPr>
              <a:tblGrid>
                <a:gridCol w="819149">
                  <a:extLst>
                    <a:ext uri="{9D8B030D-6E8A-4147-A177-3AD203B41FA5}">
                      <a16:colId xmlns:a16="http://schemas.microsoft.com/office/drawing/2014/main" val="1354641266"/>
                    </a:ext>
                  </a:extLst>
                </a:gridCol>
                <a:gridCol w="819149">
                  <a:extLst>
                    <a:ext uri="{9D8B030D-6E8A-4147-A177-3AD203B41FA5}">
                      <a16:colId xmlns:a16="http://schemas.microsoft.com/office/drawing/2014/main" val="2487246480"/>
                    </a:ext>
                  </a:extLst>
                </a:gridCol>
                <a:gridCol w="819149">
                  <a:extLst>
                    <a:ext uri="{9D8B030D-6E8A-4147-A177-3AD203B41FA5}">
                      <a16:colId xmlns:a16="http://schemas.microsoft.com/office/drawing/2014/main" val="745370173"/>
                    </a:ext>
                  </a:extLst>
                </a:gridCol>
              </a:tblGrid>
              <a:tr h="221649">
                <a:tc>
                  <a:txBody>
                    <a:bodyPr/>
                    <a:lstStyle/>
                    <a:p>
                      <a:pPr lvl="0" algn="ctr">
                        <a:buNone/>
                      </a:pPr>
                      <a:r>
                        <a:rPr lang="en-US" sz="1800">
                          <a:effectLst/>
                        </a:rPr>
                        <a:t>1</a:t>
                      </a:r>
                    </a:p>
                  </a:txBody>
                  <a:tcPr marT="0" marB="0"/>
                </a:tc>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3</a:t>
                      </a:r>
                      <a:endParaRPr lang="en-US" b="1">
                        <a:solidFill>
                          <a:srgbClr val="FFFFFF"/>
                        </a:solidFill>
                        <a:effectLst/>
                      </a:endParaRPr>
                    </a:p>
                  </a:txBody>
                  <a:tcPr marT="0" marB="0"/>
                </a:tc>
                <a:extLst>
                  <a:ext uri="{0D108BD9-81ED-4DB2-BD59-A6C34878D82A}">
                    <a16:rowId xmlns:a16="http://schemas.microsoft.com/office/drawing/2014/main" val="3086479168"/>
                  </a:ext>
                </a:extLst>
              </a:tr>
              <a:tr h="221648">
                <a:tc>
                  <a:txBody>
                    <a:bodyPr/>
                    <a:lstStyle/>
                    <a:p>
                      <a:pPr lvl="0" algn="ctr">
                        <a:buNone/>
                      </a:pPr>
                      <a:r>
                        <a:rPr lang="en-US" sz="1800">
                          <a:effectLst/>
                        </a:rPr>
                        <a:t>2</a:t>
                      </a:r>
                    </a:p>
                  </a:txBody>
                  <a:tcPr marT="0" marB="0"/>
                </a:tc>
                <a:tc>
                  <a:txBody>
                    <a:bodyPr/>
                    <a:lstStyle/>
                    <a:p>
                      <a:pPr lvl="0" algn="ctr">
                        <a:buNone/>
                      </a:pPr>
                      <a:r>
                        <a:rPr lang="en-US" sz="1800">
                          <a:effectLst/>
                        </a:rPr>
                        <a:t>0</a:t>
                      </a:r>
                    </a:p>
                  </a:txBody>
                  <a:tcPr marT="0" marB="0"/>
                </a:tc>
                <a:tc>
                  <a:txBody>
                    <a:bodyPr/>
                    <a:lstStyle/>
                    <a:p>
                      <a:pPr lvl="0" algn="ctr">
                        <a:buNone/>
                      </a:pPr>
                      <a:r>
                        <a:rPr lang="en-US" sz="1800">
                          <a:effectLst/>
                        </a:rPr>
                        <a:t>3</a:t>
                      </a:r>
                    </a:p>
                  </a:txBody>
                  <a:tcPr marT="0" marB="0"/>
                </a:tc>
                <a:extLst>
                  <a:ext uri="{0D108BD9-81ED-4DB2-BD59-A6C34878D82A}">
                    <a16:rowId xmlns:a16="http://schemas.microsoft.com/office/drawing/2014/main" val="1374512700"/>
                  </a:ext>
                </a:extLst>
              </a:tr>
              <a:tr h="221647">
                <a:tc>
                  <a:txBody>
                    <a:bodyPr/>
                    <a:lstStyle/>
                    <a:p>
                      <a:pPr lvl="0" algn="ctr">
                        <a:buNone/>
                      </a:pPr>
                      <a:r>
                        <a:rPr lang="en-US" sz="1800">
                          <a:effectLst/>
                        </a:rPr>
                        <a:t>3</a:t>
                      </a:r>
                    </a:p>
                  </a:txBody>
                  <a:tcPr marT="0" marB="0"/>
                </a:tc>
                <a:tc>
                  <a:txBody>
                    <a:bodyPr/>
                    <a:lstStyle/>
                    <a:p>
                      <a:pPr lvl="0" algn="ctr">
                        <a:buNone/>
                      </a:pPr>
                      <a:r>
                        <a:rPr lang="en-US" sz="1800">
                          <a:effectLst/>
                        </a:rPr>
                        <a:t>1</a:t>
                      </a:r>
                    </a:p>
                  </a:txBody>
                  <a:tcPr marT="0" marB="0"/>
                </a:tc>
                <a:tc>
                  <a:txBody>
                    <a:bodyPr/>
                    <a:lstStyle/>
                    <a:p>
                      <a:pPr lvl="0" algn="ctr">
                        <a:buNone/>
                      </a:pPr>
                      <a:r>
                        <a:rPr lang="en-US" sz="1800">
                          <a:effectLst/>
                        </a:rPr>
                        <a:t>4</a:t>
                      </a:r>
                    </a:p>
                  </a:txBody>
                  <a:tcPr marT="0" marB="0"/>
                </a:tc>
                <a:extLst>
                  <a:ext uri="{0D108BD9-81ED-4DB2-BD59-A6C34878D82A}">
                    <a16:rowId xmlns:a16="http://schemas.microsoft.com/office/drawing/2014/main" val="438949381"/>
                  </a:ext>
                </a:extLst>
              </a:tr>
              <a:tr h="221647">
                <a:tc>
                  <a:txBody>
                    <a:bodyPr/>
                    <a:lstStyle/>
                    <a:p>
                      <a:pPr lvl="0" algn="ctr">
                        <a:buNone/>
                      </a:pPr>
                      <a:r>
                        <a:rPr lang="en-US" sz="1800">
                          <a:effectLst/>
                        </a:rPr>
                        <a:t>3</a:t>
                      </a:r>
                    </a:p>
                  </a:txBody>
                  <a:tcPr marT="0" marB="0"/>
                </a:tc>
                <a:tc>
                  <a:txBody>
                    <a:bodyPr/>
                    <a:lstStyle/>
                    <a:p>
                      <a:pPr lvl="0" algn="ctr">
                        <a:buNone/>
                      </a:pPr>
                      <a:r>
                        <a:rPr lang="en-US" sz="1800">
                          <a:effectLst/>
                        </a:rPr>
                        <a:t>2</a:t>
                      </a:r>
                    </a:p>
                  </a:txBody>
                  <a:tcPr marT="0" marB="0"/>
                </a:tc>
                <a:tc>
                  <a:txBody>
                    <a:bodyPr/>
                    <a:lstStyle/>
                    <a:p>
                      <a:pPr lvl="0" algn="ctr">
                        <a:buNone/>
                      </a:pPr>
                      <a:r>
                        <a:rPr lang="en-US" sz="1800">
                          <a:effectLst/>
                        </a:rPr>
                        <a:t>4</a:t>
                      </a:r>
                    </a:p>
                  </a:txBody>
                  <a:tcPr marT="0" marB="0"/>
                </a:tc>
                <a:extLst>
                  <a:ext uri="{0D108BD9-81ED-4DB2-BD59-A6C34878D82A}">
                    <a16:rowId xmlns:a16="http://schemas.microsoft.com/office/drawing/2014/main" val="3288911010"/>
                  </a:ext>
                </a:extLst>
              </a:tr>
            </a:tbl>
          </a:graphicData>
        </a:graphic>
      </p:graphicFrame>
      <p:sp>
        <p:nvSpPr>
          <p:cNvPr id="10" name="TextBox 9">
            <a:extLst>
              <a:ext uri="{FF2B5EF4-FFF2-40B4-BE49-F238E27FC236}">
                <a16:creationId xmlns:a16="http://schemas.microsoft.com/office/drawing/2014/main" id="{873420A9-3EC2-AB8F-D404-31B72271F6C2}"/>
              </a:ext>
            </a:extLst>
          </p:cNvPr>
          <p:cNvSpPr txBox="1"/>
          <p:nvPr/>
        </p:nvSpPr>
        <p:spPr>
          <a:xfrm>
            <a:off x="6650103" y="17473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sp>
        <p:nvSpPr>
          <p:cNvPr id="6" name="Rectangle: Rounded Corners 5">
            <a:extLst>
              <a:ext uri="{FF2B5EF4-FFF2-40B4-BE49-F238E27FC236}">
                <a16:creationId xmlns:a16="http://schemas.microsoft.com/office/drawing/2014/main" id="{994B8FF7-221F-5DD0-284E-78F556FE45FA}"/>
              </a:ext>
            </a:extLst>
          </p:cNvPr>
          <p:cNvSpPr/>
          <p:nvPr/>
        </p:nvSpPr>
        <p:spPr>
          <a:xfrm>
            <a:off x="568230" y="2973006"/>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698FA9A-5884-7DD7-192A-D8D3D8CCA2F5}"/>
              </a:ext>
            </a:extLst>
          </p:cNvPr>
          <p:cNvSpPr/>
          <p:nvPr/>
        </p:nvSpPr>
        <p:spPr>
          <a:xfrm>
            <a:off x="3673739" y="3231797"/>
            <a:ext cx="2423281" cy="27261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741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C7A26-4524-FBCC-CCE0-8BF0905484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A66366-6EB3-C9E2-41C2-95E659A361A4}"/>
              </a:ext>
            </a:extLst>
          </p:cNvPr>
          <p:cNvSpPr>
            <a:spLocks noGrp="1"/>
          </p:cNvSpPr>
          <p:nvPr>
            <p:ph type="title"/>
          </p:nvPr>
        </p:nvSpPr>
        <p:spPr/>
        <p:txBody>
          <a:bodyPr/>
          <a:lstStyle/>
          <a:p>
            <a:r>
              <a:rPr lang="en-US">
                <a:latin typeface="Proxima Nova Rg"/>
              </a:rPr>
              <a:t>Transitive Closure: Iterations </a:t>
            </a:r>
            <a:endParaRPr lang="en-US">
              <a:solidFill>
                <a:srgbClr val="FF0000"/>
              </a:solidFill>
            </a:endParaRPr>
          </a:p>
        </p:txBody>
      </p:sp>
      <p:pic>
        <p:nvPicPr>
          <p:cNvPr id="11" name="Picture 10" descr="A picture containing text, clipart&#10;&#10;Description automatically generated">
            <a:extLst>
              <a:ext uri="{FF2B5EF4-FFF2-40B4-BE49-F238E27FC236}">
                <a16:creationId xmlns:a16="http://schemas.microsoft.com/office/drawing/2014/main" id="{0402FB00-6990-B701-02D2-2959A9D2E9C8}"/>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6" name="Table 85">
            <a:extLst>
              <a:ext uri="{FF2B5EF4-FFF2-40B4-BE49-F238E27FC236}">
                <a16:creationId xmlns:a16="http://schemas.microsoft.com/office/drawing/2014/main" id="{EA612FB0-D93D-B1E7-92AB-BF222E3CA872}"/>
              </a:ext>
            </a:extLst>
          </p:cNvPr>
          <p:cNvGraphicFramePr>
            <a:graphicFrameLocks noGrp="1"/>
          </p:cNvGraphicFramePr>
          <p:nvPr/>
        </p:nvGraphicFramePr>
        <p:xfrm>
          <a:off x="554447"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1</a:t>
                      </a:r>
                      <a:endParaRPr lang="en-US" b="1">
                        <a:solidFill>
                          <a:srgbClr val="FFFFFF"/>
                        </a:solidFill>
                        <a:effectLst/>
                      </a:endParaRPr>
                    </a:p>
                  </a:txBody>
                  <a:tcPr marT="0" marB="0"/>
                </a:tc>
                <a:tc>
                  <a:txBody>
                    <a:bodyPr/>
                    <a:lstStyle/>
                    <a:p>
                      <a:pPr algn="ctr" fontAlgn="base"/>
                      <a:r>
                        <a:rPr lang="en-US" sz="1800">
                          <a:effectLst/>
                        </a:rPr>
                        <a:t>0</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0</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1</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4​</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869095099"/>
                  </a:ext>
                </a:extLst>
              </a:tr>
            </a:tbl>
          </a:graphicData>
        </a:graphic>
      </p:graphicFrame>
      <p:graphicFrame>
        <p:nvGraphicFramePr>
          <p:cNvPr id="2" name="Table 1">
            <a:extLst>
              <a:ext uri="{FF2B5EF4-FFF2-40B4-BE49-F238E27FC236}">
                <a16:creationId xmlns:a16="http://schemas.microsoft.com/office/drawing/2014/main" id="{59252014-2520-BD2A-EAEF-4F42EA2D3F87}"/>
              </a:ext>
            </a:extLst>
          </p:cNvPr>
          <p:cNvGraphicFramePr>
            <a:graphicFrameLocks noGrp="1"/>
          </p:cNvGraphicFramePr>
          <p:nvPr/>
        </p:nvGraphicFramePr>
        <p:xfrm>
          <a:off x="3652954" y="2134656"/>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5" name="TextBox 4">
            <a:extLst>
              <a:ext uri="{FF2B5EF4-FFF2-40B4-BE49-F238E27FC236}">
                <a16:creationId xmlns:a16="http://schemas.microsoft.com/office/drawing/2014/main" id="{B8FEE7E8-5133-7B80-8D97-09970578FACE}"/>
              </a:ext>
            </a:extLst>
          </p:cNvPr>
          <p:cNvSpPr txBox="1"/>
          <p:nvPr/>
        </p:nvSpPr>
        <p:spPr>
          <a:xfrm>
            <a:off x="2804825" y="223723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endParaRPr lang="en-US" sz="2400" baseline="-25000">
              <a:cs typeface="Arial"/>
            </a:endParaRPr>
          </a:p>
        </p:txBody>
      </p:sp>
      <p:sp>
        <p:nvSpPr>
          <p:cNvPr id="7" name="TextBox 6">
            <a:extLst>
              <a:ext uri="{FF2B5EF4-FFF2-40B4-BE49-F238E27FC236}">
                <a16:creationId xmlns:a16="http://schemas.microsoft.com/office/drawing/2014/main" id="{3DFE421B-76F2-84E5-EC91-C4FE1FFED0D9}"/>
              </a:ext>
            </a:extLst>
          </p:cNvPr>
          <p:cNvSpPr txBox="1"/>
          <p:nvPr/>
        </p:nvSpPr>
        <p:spPr>
          <a:xfrm>
            <a:off x="553054" y="1739590"/>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a:t>
            </a:r>
            <a:endParaRPr lang="en-US">
              <a:cs typeface="Arial"/>
            </a:endParaRPr>
          </a:p>
        </p:txBody>
      </p:sp>
      <p:sp>
        <p:nvSpPr>
          <p:cNvPr id="8" name="TextBox 7">
            <a:extLst>
              <a:ext uri="{FF2B5EF4-FFF2-40B4-BE49-F238E27FC236}">
                <a16:creationId xmlns:a16="http://schemas.microsoft.com/office/drawing/2014/main" id="{24E3BCCE-7838-485A-80A6-582ED0683480}"/>
              </a:ext>
            </a:extLst>
          </p:cNvPr>
          <p:cNvSpPr txBox="1"/>
          <p:nvPr/>
        </p:nvSpPr>
        <p:spPr>
          <a:xfrm>
            <a:off x="3651562" y="17395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G</a:t>
            </a:r>
          </a:p>
        </p:txBody>
      </p:sp>
      <p:graphicFrame>
        <p:nvGraphicFramePr>
          <p:cNvPr id="9" name="Table 8">
            <a:extLst>
              <a:ext uri="{FF2B5EF4-FFF2-40B4-BE49-F238E27FC236}">
                <a16:creationId xmlns:a16="http://schemas.microsoft.com/office/drawing/2014/main" id="{07086E35-06BA-C0B0-13F0-F7AEC7DEA8B1}"/>
              </a:ext>
            </a:extLst>
          </p:cNvPr>
          <p:cNvGraphicFramePr>
            <a:graphicFrameLocks noGrp="1"/>
          </p:cNvGraphicFramePr>
          <p:nvPr/>
        </p:nvGraphicFramePr>
        <p:xfrm>
          <a:off x="6651496" y="2142456"/>
          <a:ext cx="2457447" cy="1097280"/>
        </p:xfrm>
        <a:graphic>
          <a:graphicData uri="http://schemas.openxmlformats.org/drawingml/2006/table">
            <a:tbl>
              <a:tblPr bandRow="1">
                <a:tableStyleId>{5C22544A-7EE6-4342-B048-85BDC9FD1C3A}</a:tableStyleId>
              </a:tblPr>
              <a:tblGrid>
                <a:gridCol w="819149">
                  <a:extLst>
                    <a:ext uri="{9D8B030D-6E8A-4147-A177-3AD203B41FA5}">
                      <a16:colId xmlns:a16="http://schemas.microsoft.com/office/drawing/2014/main" val="1354641266"/>
                    </a:ext>
                  </a:extLst>
                </a:gridCol>
                <a:gridCol w="819149">
                  <a:extLst>
                    <a:ext uri="{9D8B030D-6E8A-4147-A177-3AD203B41FA5}">
                      <a16:colId xmlns:a16="http://schemas.microsoft.com/office/drawing/2014/main" val="2487246480"/>
                    </a:ext>
                  </a:extLst>
                </a:gridCol>
                <a:gridCol w="819149">
                  <a:extLst>
                    <a:ext uri="{9D8B030D-6E8A-4147-A177-3AD203B41FA5}">
                      <a16:colId xmlns:a16="http://schemas.microsoft.com/office/drawing/2014/main" val="745370173"/>
                    </a:ext>
                  </a:extLst>
                </a:gridCol>
              </a:tblGrid>
              <a:tr h="221649">
                <a:tc>
                  <a:txBody>
                    <a:bodyPr/>
                    <a:lstStyle/>
                    <a:p>
                      <a:pPr lvl="0" algn="ctr">
                        <a:buNone/>
                      </a:pPr>
                      <a:r>
                        <a:rPr lang="en-US" sz="1800">
                          <a:effectLst/>
                        </a:rPr>
                        <a:t>1</a:t>
                      </a:r>
                    </a:p>
                  </a:txBody>
                  <a:tcPr marT="0" marB="0"/>
                </a:tc>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3</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lvl="0" algn="ctr">
                        <a:buNone/>
                      </a:pPr>
                      <a:r>
                        <a:rPr lang="en-US" sz="1800">
                          <a:effectLst/>
                        </a:rPr>
                        <a:t>2</a:t>
                      </a:r>
                    </a:p>
                  </a:txBody>
                  <a:tcPr marT="0" marB="0"/>
                </a:tc>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p>
                  </a:txBody>
                  <a:tcPr marT="0" marB="0"/>
                </a:tc>
                <a:extLst>
                  <a:ext uri="{0D108BD9-81ED-4DB2-BD59-A6C34878D82A}">
                    <a16:rowId xmlns:a16="http://schemas.microsoft.com/office/drawing/2014/main" val="3439896580"/>
                  </a:ext>
                </a:extLst>
              </a:tr>
              <a:tr h="221649">
                <a:tc>
                  <a:txBody>
                    <a:bodyPr/>
                    <a:lstStyle/>
                    <a:p>
                      <a:pPr lvl="0" algn="ctr">
                        <a:buNone/>
                      </a:pPr>
                      <a:r>
                        <a:rPr lang="en-US" sz="1800">
                          <a:effectLst/>
                        </a:rPr>
                        <a:t>3</a:t>
                      </a:r>
                    </a:p>
                  </a:txBody>
                  <a:tcPr marT="0" marB="0"/>
                </a:tc>
                <a:tc>
                  <a:txBody>
                    <a:bodyPr/>
                    <a:lstStyle/>
                    <a:p>
                      <a:pPr algn="ctr" fontAlgn="base"/>
                      <a:r>
                        <a:rPr lang="en-US" sz="1800">
                          <a:effectLst/>
                        </a:rPr>
                        <a:t>1</a:t>
                      </a: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2533196454"/>
                  </a:ext>
                </a:extLst>
              </a:tr>
              <a:tr h="221649">
                <a:tc>
                  <a:txBody>
                    <a:bodyPr/>
                    <a:lstStyle/>
                    <a:p>
                      <a:pPr lvl="0" algn="ctr">
                        <a:buNone/>
                      </a:pPr>
                      <a:r>
                        <a:rPr lang="en-US" sz="1800">
                          <a:effectLst/>
                        </a:rPr>
                        <a:t>3</a:t>
                      </a:r>
                    </a:p>
                  </a:txBody>
                  <a:tcPr marT="0" marB="0"/>
                </a:tc>
                <a:tc>
                  <a:txBody>
                    <a:bodyPr/>
                    <a:lstStyle/>
                    <a:p>
                      <a:pPr algn="ctr" fontAlgn="base"/>
                      <a:r>
                        <a:rPr lang="en-US" sz="1800">
                          <a:effectLst/>
                        </a:rPr>
                        <a:t>2</a:t>
                      </a: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3203016958"/>
                  </a:ext>
                </a:extLst>
              </a:tr>
            </a:tbl>
          </a:graphicData>
        </a:graphic>
      </p:graphicFrame>
      <p:sp>
        <p:nvSpPr>
          <p:cNvPr id="10" name="TextBox 9">
            <a:extLst>
              <a:ext uri="{FF2B5EF4-FFF2-40B4-BE49-F238E27FC236}">
                <a16:creationId xmlns:a16="http://schemas.microsoft.com/office/drawing/2014/main" id="{C2E2E852-6C8E-4AA0-09CE-6FF35C9A1BC1}"/>
              </a:ext>
            </a:extLst>
          </p:cNvPr>
          <p:cNvSpPr txBox="1"/>
          <p:nvPr/>
        </p:nvSpPr>
        <p:spPr>
          <a:xfrm>
            <a:off x="6650103" y="1747389"/>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graphicFrame>
        <p:nvGraphicFramePr>
          <p:cNvPr id="12" name="Table 11">
            <a:extLst>
              <a:ext uri="{FF2B5EF4-FFF2-40B4-BE49-F238E27FC236}">
                <a16:creationId xmlns:a16="http://schemas.microsoft.com/office/drawing/2014/main" id="{90AE64B9-15EF-2D82-2084-3F9880DC9805}"/>
              </a:ext>
            </a:extLst>
          </p:cNvPr>
          <p:cNvGraphicFramePr>
            <a:graphicFrameLocks noGrp="1"/>
          </p:cNvGraphicFramePr>
          <p:nvPr/>
        </p:nvGraphicFramePr>
        <p:xfrm>
          <a:off x="9610430" y="2132560"/>
          <a:ext cx="2457450" cy="8229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p>
                  </a:txBody>
                  <a:tcPr marT="0" marB="0"/>
                </a:tc>
                <a:tc>
                  <a:txBody>
                    <a:bodyPr/>
                    <a:lstStyle/>
                    <a:p>
                      <a:pPr algn="ctr" fontAlgn="base"/>
                      <a:r>
                        <a:rPr lang="en-US" sz="1800">
                          <a:effectLst/>
                        </a:rPr>
                        <a:t>3</a:t>
                      </a: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2</a:t>
                      </a:r>
                    </a:p>
                  </a:txBody>
                  <a:tcPr marT="0" marB="0"/>
                </a:tc>
                <a:tc>
                  <a:txBody>
                    <a:bodyPr/>
                    <a:lstStyle/>
                    <a:p>
                      <a:pPr algn="ctr" fontAlgn="base"/>
                      <a:r>
                        <a:rPr lang="en-US" sz="1800">
                          <a:effectLst/>
                        </a:rPr>
                        <a:t>4</a:t>
                      </a:r>
                    </a:p>
                  </a:txBody>
                  <a:tcPr marT="0" marB="0"/>
                </a:tc>
                <a:extLst>
                  <a:ext uri="{0D108BD9-81ED-4DB2-BD59-A6C34878D82A}">
                    <a16:rowId xmlns:a16="http://schemas.microsoft.com/office/drawing/2014/main" val="2533196454"/>
                  </a:ext>
                </a:extLst>
              </a:tr>
            </a:tbl>
          </a:graphicData>
        </a:graphic>
      </p:graphicFrame>
      <p:sp>
        <p:nvSpPr>
          <p:cNvPr id="13" name="TextBox 12">
            <a:extLst>
              <a:ext uri="{FF2B5EF4-FFF2-40B4-BE49-F238E27FC236}">
                <a16:creationId xmlns:a16="http://schemas.microsoft.com/office/drawing/2014/main" id="{F0A01A54-AA61-1B31-CD90-2EA2BD2D9FB2}"/>
              </a:ext>
            </a:extLst>
          </p:cNvPr>
          <p:cNvSpPr txBox="1"/>
          <p:nvPr/>
        </p:nvSpPr>
        <p:spPr>
          <a:xfrm>
            <a:off x="9609037" y="1737493"/>
            <a:ext cx="24585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cs typeface="Arial"/>
              </a:rPr>
              <a:t>Π</a:t>
            </a:r>
            <a:r>
              <a:rPr lang="en-US" sz="2000" b="1" baseline="-25000">
                <a:solidFill>
                  <a:srgbClr val="FF0000"/>
                </a:solidFill>
                <a:cs typeface="Arial"/>
              </a:rPr>
              <a:t>1, 2</a:t>
            </a:r>
            <a:r>
              <a:rPr lang="en-US" sz="2000" b="1">
                <a:solidFill>
                  <a:srgbClr val="FF0000"/>
                </a:solidFill>
                <a:cs typeface="Arial"/>
              </a:rPr>
              <a:t>(ρ</a:t>
            </a:r>
            <a:r>
              <a:rPr lang="en-US" sz="2000" b="1" baseline="-25000">
                <a:solidFill>
                  <a:srgbClr val="FF0000"/>
                </a:solidFill>
                <a:cs typeface="Arial"/>
              </a:rPr>
              <a:t>0/1</a:t>
            </a:r>
            <a:r>
              <a:rPr lang="en-US" sz="2000" b="1">
                <a:solidFill>
                  <a:srgbClr val="FF0000"/>
                </a:solidFill>
                <a:cs typeface="Arial"/>
              </a:rPr>
              <a:t>(T) ⨝ G)</a:t>
            </a:r>
            <a:endParaRPr lang="en-US"/>
          </a:p>
        </p:txBody>
      </p:sp>
    </p:spTree>
    <p:extLst>
      <p:ext uri="{BB962C8B-B14F-4D97-AF65-F5344CB8AC3E}">
        <p14:creationId xmlns:p14="http://schemas.microsoft.com/office/powerpoint/2010/main" val="3584195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1</a:t>
            </a:r>
            <a:endParaRPr lang="en-US">
              <a:solidFill>
                <a:srgbClr val="FF0000"/>
              </a:solidFill>
            </a:endParaRPr>
          </a:p>
        </p:txBody>
      </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7494477" y="56625"/>
            <a:ext cx="4638568" cy="585557"/>
          </a:xfrm>
          <a:prstGeom prst="rect">
            <a:avLst/>
          </a:prstGeom>
        </p:spPr>
      </p:pic>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3​</a:t>
                      </a:r>
                      <a:endParaRPr lang="en-US">
                        <a:solidFill>
                          <a:srgbClr val="FF0000"/>
                        </a:solidFill>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solidFill>
                            <a:srgbClr val="FF0000"/>
                          </a:solidFill>
                          <a:effectLst/>
                        </a:rPr>
                        <a:t>1​</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solidFill>
                            <a:srgbClr val="FF0000"/>
                          </a:solidFill>
                          <a:effectLst/>
                        </a:rPr>
                        <a:t>2​</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1389774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0F876-6ADB-E632-B2F8-D6E4DFAD9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0345E-523F-F63A-F6BC-F927B1A39D93}"/>
              </a:ext>
            </a:extLst>
          </p:cNvPr>
          <p:cNvSpPr>
            <a:spLocks noGrp="1"/>
          </p:cNvSpPr>
          <p:nvPr>
            <p:ph type="title"/>
          </p:nvPr>
        </p:nvSpPr>
        <p:spPr>
          <a:xfrm>
            <a:off x="562207" y="427475"/>
            <a:ext cx="11039944" cy="811005"/>
          </a:xfrm>
        </p:spPr>
        <p:txBody>
          <a:bodyPr vert="horz" lIns="0" tIns="0" rIns="0" bIns="0" rtlCol="0" anchor="t">
            <a:noAutofit/>
          </a:bodyPr>
          <a:lstStyle/>
          <a:p>
            <a:r>
              <a:rPr lang="en-US" sz="3000">
                <a:solidFill>
                  <a:schemeClr val="accent1"/>
                </a:solidFill>
                <a:latin typeface="Arial"/>
                <a:cs typeface="Arial"/>
              </a:rPr>
              <a:t>Declarative Analytics</a:t>
            </a:r>
            <a:r>
              <a:rPr lang="en-US" sz="3000">
                <a:latin typeface="Arial"/>
                <a:cs typeface="Arial"/>
              </a:rPr>
              <a:t> on Heterogeneous Exascale Systems</a:t>
            </a:r>
          </a:p>
        </p:txBody>
      </p:sp>
      <p:sp>
        <p:nvSpPr>
          <p:cNvPr id="6" name="TextBox 5">
            <a:extLst>
              <a:ext uri="{FF2B5EF4-FFF2-40B4-BE49-F238E27FC236}">
                <a16:creationId xmlns:a16="http://schemas.microsoft.com/office/drawing/2014/main" id="{DD23F2D2-2B5D-9D58-B056-D61FF47A0A40}"/>
              </a:ext>
            </a:extLst>
          </p:cNvPr>
          <p:cNvSpPr txBox="1"/>
          <p:nvPr/>
        </p:nvSpPr>
        <p:spPr>
          <a:xfrm>
            <a:off x="640442" y="6393335"/>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Makrynioti</a:t>
            </a:r>
            <a:r>
              <a:rPr lang="en-US" sz="800">
                <a:latin typeface="Calibri"/>
                <a:ea typeface="Calibri"/>
                <a:cs typeface="Calibri"/>
              </a:rPr>
              <a:t>, N., &amp; </a:t>
            </a:r>
            <a:r>
              <a:rPr lang="en-US" sz="800" err="1">
                <a:latin typeface="Calibri"/>
                <a:ea typeface="Calibri"/>
                <a:cs typeface="Calibri"/>
              </a:rPr>
              <a:t>Vassalos</a:t>
            </a:r>
            <a:r>
              <a:rPr lang="en-US" sz="800">
                <a:latin typeface="Calibri"/>
                <a:ea typeface="Calibri"/>
                <a:cs typeface="Calibri"/>
              </a:rPr>
              <a:t>, V. (2019). Declarative data analytics: A survey. IEEE Transactions on Knowledge and Data Engineering, 33(6), 2392-2411.</a:t>
            </a:r>
            <a:endParaRPr lang="en-US" sz="800">
              <a:latin typeface="Calibri"/>
              <a:cs typeface="Calibri"/>
            </a:endParaRPr>
          </a:p>
          <a:p>
            <a:pPr marL="171450" indent="-171450">
              <a:buFont typeface="Arial"/>
              <a:buChar char="•"/>
            </a:pPr>
            <a:r>
              <a:rPr lang="en-US" sz="800">
                <a:latin typeface="Calibri"/>
                <a:cs typeface="Calibri"/>
              </a:rPr>
              <a:t>Salesforce. (2024). Click, Not Code: The Benefits of Declarative Programming vs. Imperative Programming retrieved from </a:t>
            </a:r>
            <a:r>
              <a:rPr lang="en-US" sz="800">
                <a:latin typeface="Calibri"/>
                <a:cs typeface="Calibri"/>
                <a:hlinkClick r:id="rId2"/>
              </a:rPr>
              <a:t>https://www.salesforce.com/products/platform/best-practices/declarative-programming-vs-imperative-programming/</a:t>
            </a:r>
            <a:r>
              <a:rPr lang="en-US" sz="800">
                <a:latin typeface="Calibri"/>
                <a:cs typeface="Calibri"/>
              </a:rPr>
              <a:t> on 01/24/2026</a:t>
            </a:r>
            <a:endParaRPr lang="en-US"/>
          </a:p>
        </p:txBody>
      </p:sp>
      <p:pic>
        <p:nvPicPr>
          <p:cNvPr id="17" name="Picture 16" descr="A screenshot of a website&#10;&#10;Description automatically generated">
            <a:extLst>
              <a:ext uri="{FF2B5EF4-FFF2-40B4-BE49-F238E27FC236}">
                <a16:creationId xmlns:a16="http://schemas.microsoft.com/office/drawing/2014/main" id="{97B2FFE0-1517-716D-F5A6-EA9C904B5593}"/>
              </a:ext>
            </a:extLst>
          </p:cNvPr>
          <p:cNvPicPr>
            <a:picLocks noChangeAspect="1"/>
          </p:cNvPicPr>
          <p:nvPr/>
        </p:nvPicPr>
        <p:blipFill>
          <a:blip r:embed="rId3"/>
          <a:stretch>
            <a:fillRect/>
          </a:stretch>
        </p:blipFill>
        <p:spPr>
          <a:xfrm>
            <a:off x="5887138" y="3472000"/>
            <a:ext cx="4498555" cy="2775194"/>
          </a:xfrm>
          <a:prstGeom prst="rect">
            <a:avLst/>
          </a:prstGeom>
        </p:spPr>
      </p:pic>
      <p:pic>
        <p:nvPicPr>
          <p:cNvPr id="14" name="Picture 13" descr="A screenshot of a website&#10;&#10;Description automatically generated">
            <a:extLst>
              <a:ext uri="{FF2B5EF4-FFF2-40B4-BE49-F238E27FC236}">
                <a16:creationId xmlns:a16="http://schemas.microsoft.com/office/drawing/2014/main" id="{4DAEE6B8-EA04-81B1-46C8-9B1453D2AE36}"/>
              </a:ext>
            </a:extLst>
          </p:cNvPr>
          <p:cNvPicPr>
            <a:picLocks noChangeAspect="1"/>
          </p:cNvPicPr>
          <p:nvPr/>
        </p:nvPicPr>
        <p:blipFill>
          <a:blip r:embed="rId4"/>
          <a:stretch>
            <a:fillRect/>
          </a:stretch>
        </p:blipFill>
        <p:spPr>
          <a:xfrm>
            <a:off x="1069554" y="3584464"/>
            <a:ext cx="4018795" cy="2710150"/>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7B45297A-FDD9-2FD7-329C-1A20992B0166}"/>
              </a:ext>
            </a:extLst>
          </p:cNvPr>
          <p:cNvPicPr>
            <a:picLocks noChangeAspect="1"/>
          </p:cNvPicPr>
          <p:nvPr/>
        </p:nvPicPr>
        <p:blipFill>
          <a:blip r:embed="rId5"/>
          <a:stretch>
            <a:fillRect/>
          </a:stretch>
        </p:blipFill>
        <p:spPr>
          <a:xfrm>
            <a:off x="5671391" y="878447"/>
            <a:ext cx="4498554" cy="2506693"/>
          </a:xfrm>
          <a:prstGeom prst="rect">
            <a:avLst/>
          </a:prstGeom>
        </p:spPr>
      </p:pic>
      <p:pic>
        <p:nvPicPr>
          <p:cNvPr id="10" name="Picture 9" descr="A screenshot of a website&#10;&#10;Description automatically generated">
            <a:extLst>
              <a:ext uri="{FF2B5EF4-FFF2-40B4-BE49-F238E27FC236}">
                <a16:creationId xmlns:a16="http://schemas.microsoft.com/office/drawing/2014/main" id="{AE62956A-36F0-DD1C-25F8-EC739CAE5823}"/>
              </a:ext>
            </a:extLst>
          </p:cNvPr>
          <p:cNvPicPr>
            <a:picLocks noChangeAspect="1"/>
          </p:cNvPicPr>
          <p:nvPr/>
        </p:nvPicPr>
        <p:blipFill>
          <a:blip r:embed="rId6"/>
          <a:stretch>
            <a:fillRect/>
          </a:stretch>
        </p:blipFill>
        <p:spPr>
          <a:xfrm>
            <a:off x="1064964" y="880743"/>
            <a:ext cx="4168049" cy="2654444"/>
          </a:xfrm>
          <a:prstGeom prst="rect">
            <a:avLst/>
          </a:prstGeom>
        </p:spPr>
      </p:pic>
      <p:sp>
        <p:nvSpPr>
          <p:cNvPr id="3" name="Rectangle: Rounded Corners 2">
            <a:extLst>
              <a:ext uri="{FF2B5EF4-FFF2-40B4-BE49-F238E27FC236}">
                <a16:creationId xmlns:a16="http://schemas.microsoft.com/office/drawing/2014/main" id="{6303675B-F1D4-04D9-6197-7AB57586936A}"/>
              </a:ext>
            </a:extLst>
          </p:cNvPr>
          <p:cNvSpPr/>
          <p:nvPr/>
        </p:nvSpPr>
        <p:spPr>
          <a:xfrm>
            <a:off x="2778512" y="2862146"/>
            <a:ext cx="6978804" cy="9850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Arial"/>
              </a:rPr>
              <a:t>Enables drag-and-drop like analytics pipeline </a:t>
            </a:r>
            <a:r>
              <a:rPr lang="en-US">
                <a:ea typeface="+mn-lt"/>
                <a:cs typeface="+mn-lt"/>
              </a:rPr>
              <a:t>to make informed business decisions without the need for complex coding</a:t>
            </a:r>
            <a:endParaRPr lang="en-US"/>
          </a:p>
        </p:txBody>
      </p:sp>
    </p:spTree>
    <p:extLst>
      <p:ext uri="{BB962C8B-B14F-4D97-AF65-F5344CB8AC3E}">
        <p14:creationId xmlns:p14="http://schemas.microsoft.com/office/powerpoint/2010/main" val="68304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2</a:t>
            </a:r>
            <a:endParaRPr lang="en-US">
              <a:solidFill>
                <a:srgbClr val="FF0000"/>
              </a:solidFill>
            </a:endParaRP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602319"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rPr>
                <a:t>T</a:t>
              </a:r>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7904784" y="56625"/>
            <a:ext cx="4228261" cy="536711"/>
          </a:xfrm>
          <a:prstGeom prst="rect">
            <a:avLst/>
          </a:prstGeom>
        </p:spPr>
      </p:pic>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nvGraphicFramePr>
        <p:xfrm>
          <a:off x="6345917"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solidFill>
                            <a:srgbClr val="FF0000"/>
                          </a:solidFill>
                          <a:effectLst/>
                        </a:rPr>
                        <a:t>0​</a:t>
                      </a:r>
                      <a:endParaRPr lang="en-US">
                        <a:solidFill>
                          <a:srgbClr val="FF0000"/>
                        </a:solidFill>
                        <a:effectLst/>
                      </a:endParaRPr>
                    </a:p>
                  </a:txBody>
                  <a:tcPr marT="0" marB="0"/>
                </a:tc>
                <a:tc>
                  <a:txBody>
                    <a:bodyPr/>
                    <a:lstStyle/>
                    <a:p>
                      <a:pPr algn="ctr" fontAlgn="base"/>
                      <a:r>
                        <a:rPr lang="en-US" sz="1800">
                          <a:solidFill>
                            <a:srgbClr val="FF0000"/>
                          </a:solidFill>
                          <a:effectLst/>
                        </a:rPr>
                        <a:t>4​</a:t>
                      </a:r>
                      <a:endParaRPr lang="en-US">
                        <a:solidFill>
                          <a:srgbClr val="FF0000"/>
                        </a:solidFill>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Tree>
    <p:extLst>
      <p:ext uri="{BB962C8B-B14F-4D97-AF65-F5344CB8AC3E}">
        <p14:creationId xmlns:p14="http://schemas.microsoft.com/office/powerpoint/2010/main" val="203048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29E90-638C-DE7B-AA5F-BF4B01A8E32C}"/>
              </a:ext>
            </a:extLst>
          </p:cNvPr>
          <p:cNvSpPr>
            <a:spLocks noGrp="1"/>
          </p:cNvSpPr>
          <p:nvPr>
            <p:ph type="title"/>
          </p:nvPr>
        </p:nvSpPr>
        <p:spPr/>
        <p:txBody>
          <a:bodyPr/>
          <a:lstStyle/>
          <a:p>
            <a:r>
              <a:rPr lang="en-US">
                <a:latin typeface="Proxima Nova Rg"/>
              </a:rPr>
              <a:t>Transitive Closure: Iterations </a:t>
            </a:r>
            <a:r>
              <a:rPr lang="en-US">
                <a:solidFill>
                  <a:srgbClr val="FF0000"/>
                </a:solidFill>
                <a:latin typeface="Proxima Nova Rg"/>
              </a:rPr>
              <a:t>3</a:t>
            </a:r>
            <a:endParaRPr lang="en-US">
              <a:solidFill>
                <a:srgbClr val="FF0000"/>
              </a:solidFill>
            </a:endParaRPr>
          </a:p>
        </p:txBody>
      </p:sp>
      <p:grpSp>
        <p:nvGrpSpPr>
          <p:cNvPr id="6" name="Group 5">
            <a:extLst>
              <a:ext uri="{FF2B5EF4-FFF2-40B4-BE49-F238E27FC236}">
                <a16:creationId xmlns:a16="http://schemas.microsoft.com/office/drawing/2014/main" id="{CA93CAEF-2B3C-5464-0BF5-4995D5F601E1}"/>
              </a:ext>
            </a:extLst>
          </p:cNvPr>
          <p:cNvGrpSpPr/>
          <p:nvPr/>
        </p:nvGrpSpPr>
        <p:grpSpPr>
          <a:xfrm>
            <a:off x="6151184" y="1149180"/>
            <a:ext cx="2594555" cy="2468878"/>
            <a:chOff x="6151184" y="1149180"/>
            <a:chExt cx="4845378" cy="3652355"/>
          </a:xfrm>
        </p:grpSpPr>
        <p:sp>
          <p:nvSpPr>
            <p:cNvPr id="65" name="Oval 64">
              <a:extLst>
                <a:ext uri="{FF2B5EF4-FFF2-40B4-BE49-F238E27FC236}">
                  <a16:creationId xmlns:a16="http://schemas.microsoft.com/office/drawing/2014/main" id="{75D5BA94-E94E-AE3F-FECC-904D523751C0}"/>
                </a:ext>
              </a:extLst>
            </p:cNvPr>
            <p:cNvSpPr/>
            <p:nvPr/>
          </p:nvSpPr>
          <p:spPr>
            <a:xfrm>
              <a:off x="6151184"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66" name="Oval 65">
              <a:extLst>
                <a:ext uri="{FF2B5EF4-FFF2-40B4-BE49-F238E27FC236}">
                  <a16:creationId xmlns:a16="http://schemas.microsoft.com/office/drawing/2014/main" id="{16D7A03F-EF24-653C-D9D7-DF15D4287779}"/>
                </a:ext>
              </a:extLst>
            </p:cNvPr>
            <p:cNvSpPr/>
            <p:nvPr/>
          </p:nvSpPr>
          <p:spPr>
            <a:xfrm>
              <a:off x="7314857"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67" name="Oval 66">
              <a:extLst>
                <a:ext uri="{FF2B5EF4-FFF2-40B4-BE49-F238E27FC236}">
                  <a16:creationId xmlns:a16="http://schemas.microsoft.com/office/drawing/2014/main" id="{933B9782-1C79-8830-E32E-32A8AEAC525D}"/>
                </a:ext>
              </a:extLst>
            </p:cNvPr>
            <p:cNvSpPr/>
            <p:nvPr/>
          </p:nvSpPr>
          <p:spPr>
            <a:xfrm>
              <a:off x="7314857"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68" name="Oval 67">
              <a:extLst>
                <a:ext uri="{FF2B5EF4-FFF2-40B4-BE49-F238E27FC236}">
                  <a16:creationId xmlns:a16="http://schemas.microsoft.com/office/drawing/2014/main" id="{37EAA699-2904-7AD6-5116-CDA5658124E0}"/>
                </a:ext>
              </a:extLst>
            </p:cNvPr>
            <p:cNvSpPr/>
            <p:nvPr/>
          </p:nvSpPr>
          <p:spPr>
            <a:xfrm>
              <a:off x="8645656"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69" name="Oval 68">
              <a:extLst>
                <a:ext uri="{FF2B5EF4-FFF2-40B4-BE49-F238E27FC236}">
                  <a16:creationId xmlns:a16="http://schemas.microsoft.com/office/drawing/2014/main" id="{BA2C418F-6992-F2BF-BD0D-A29FDF6C910F}"/>
                </a:ext>
              </a:extLst>
            </p:cNvPr>
            <p:cNvSpPr/>
            <p:nvPr/>
          </p:nvSpPr>
          <p:spPr>
            <a:xfrm>
              <a:off x="10518358"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70" name="Straight Arrow Connector 69">
              <a:extLst>
                <a:ext uri="{FF2B5EF4-FFF2-40B4-BE49-F238E27FC236}">
                  <a16:creationId xmlns:a16="http://schemas.microsoft.com/office/drawing/2014/main" id="{5E0957FF-C551-D22B-8DE3-E034114FDCC4}"/>
                </a:ext>
              </a:extLst>
            </p:cNvPr>
            <p:cNvCxnSpPr>
              <a:cxnSpLocks/>
              <a:stCxn id="7" idx="7"/>
              <a:endCxn id="8" idx="3"/>
            </p:cNvCxnSpPr>
            <p:nvPr/>
          </p:nvCxnSpPr>
          <p:spPr>
            <a:xfrm flipV="1">
              <a:off x="6559356"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3029D4-B02B-9AC8-71EE-6C5FB840EF01}"/>
                </a:ext>
              </a:extLst>
            </p:cNvPr>
            <p:cNvCxnSpPr>
              <a:cxnSpLocks/>
              <a:stCxn id="7" idx="5"/>
              <a:endCxn id="40" idx="1"/>
            </p:cNvCxnSpPr>
            <p:nvPr/>
          </p:nvCxnSpPr>
          <p:spPr>
            <a:xfrm>
              <a:off x="6559356"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22A8ABF-7CF4-2625-9974-2290768F1F8B}"/>
                </a:ext>
              </a:extLst>
            </p:cNvPr>
            <p:cNvCxnSpPr>
              <a:cxnSpLocks/>
              <a:stCxn id="8" idx="5"/>
              <a:endCxn id="41" idx="1"/>
            </p:cNvCxnSpPr>
            <p:nvPr/>
          </p:nvCxnSpPr>
          <p:spPr>
            <a:xfrm>
              <a:off x="7723029"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9E6A78-F0B9-ED5E-910D-BB5542C20984}"/>
                </a:ext>
              </a:extLst>
            </p:cNvPr>
            <p:cNvCxnSpPr>
              <a:cxnSpLocks/>
              <a:stCxn id="40" idx="7"/>
              <a:endCxn id="41" idx="3"/>
            </p:cNvCxnSpPr>
            <p:nvPr/>
          </p:nvCxnSpPr>
          <p:spPr>
            <a:xfrm flipV="1">
              <a:off x="7723029"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8F9CF4F-1C8B-6561-E83A-AF6D944ABC9E}"/>
                </a:ext>
              </a:extLst>
            </p:cNvPr>
            <p:cNvCxnSpPr>
              <a:cxnSpLocks/>
              <a:stCxn id="41" idx="6"/>
              <a:endCxn id="42" idx="2"/>
            </p:cNvCxnSpPr>
            <p:nvPr/>
          </p:nvCxnSpPr>
          <p:spPr>
            <a:xfrm>
              <a:off x="9123860"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6CC2E14-A822-B9D1-A0A9-F24C097E4B75}"/>
                </a:ext>
              </a:extLst>
            </p:cNvPr>
            <p:cNvCxnSpPr>
              <a:cxnSpLocks/>
              <a:stCxn id="7" idx="6"/>
              <a:endCxn id="41" idx="2"/>
            </p:cNvCxnSpPr>
            <p:nvPr/>
          </p:nvCxnSpPr>
          <p:spPr>
            <a:xfrm>
              <a:off x="6629388"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F4E8D71-FF94-D238-2B71-1BE0384856D5}"/>
                </a:ext>
              </a:extLst>
            </p:cNvPr>
            <p:cNvCxnSpPr>
              <a:cxnSpLocks/>
              <a:stCxn id="8" idx="6"/>
              <a:endCxn id="42" idx="1"/>
            </p:cNvCxnSpPr>
            <p:nvPr/>
          </p:nvCxnSpPr>
          <p:spPr>
            <a:xfrm>
              <a:off x="7793061"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49186DC-9C4F-E459-FF71-ACB98AB56D1D}"/>
                </a:ext>
              </a:extLst>
            </p:cNvPr>
            <p:cNvCxnSpPr>
              <a:cxnSpLocks/>
              <a:stCxn id="40" idx="6"/>
              <a:endCxn id="42" idx="3"/>
            </p:cNvCxnSpPr>
            <p:nvPr/>
          </p:nvCxnSpPr>
          <p:spPr>
            <a:xfrm flipV="1">
              <a:off x="7793061"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Freeform 51">
              <a:extLst>
                <a:ext uri="{FF2B5EF4-FFF2-40B4-BE49-F238E27FC236}">
                  <a16:creationId xmlns:a16="http://schemas.microsoft.com/office/drawing/2014/main" id="{43B81B0A-2306-DF69-7061-BE0F3BD94EC0}"/>
                </a:ext>
              </a:extLst>
            </p:cNvPr>
            <p:cNvSpPr/>
            <p:nvPr/>
          </p:nvSpPr>
          <p:spPr>
            <a:xfrm>
              <a:off x="6390575"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79" name="Rectangle 78">
              <a:extLst>
                <a:ext uri="{FF2B5EF4-FFF2-40B4-BE49-F238E27FC236}">
                  <a16:creationId xmlns:a16="http://schemas.microsoft.com/office/drawing/2014/main" id="{975EC497-19E1-A697-EE25-E4354CD28443}"/>
                </a:ext>
              </a:extLst>
            </p:cNvPr>
            <p:cNvSpPr/>
            <p:nvPr/>
          </p:nvSpPr>
          <p:spPr>
            <a:xfrm>
              <a:off x="9235239" y="2055916"/>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8" name="Group 7">
            <a:extLst>
              <a:ext uri="{FF2B5EF4-FFF2-40B4-BE49-F238E27FC236}">
                <a16:creationId xmlns:a16="http://schemas.microsoft.com/office/drawing/2014/main" id="{211CCA83-DEF2-1F73-71F8-8DA8BC9F6F78}"/>
              </a:ext>
            </a:extLst>
          </p:cNvPr>
          <p:cNvGrpSpPr/>
          <p:nvPr/>
        </p:nvGrpSpPr>
        <p:grpSpPr>
          <a:xfrm>
            <a:off x="3181342" y="1656476"/>
            <a:ext cx="2594555" cy="1961584"/>
            <a:chOff x="3181342" y="1656476"/>
            <a:chExt cx="4845378" cy="2901885"/>
          </a:xfrm>
        </p:grpSpPr>
        <p:sp>
          <p:nvSpPr>
            <p:cNvPr id="51" name="Oval 50">
              <a:extLst>
                <a:ext uri="{FF2B5EF4-FFF2-40B4-BE49-F238E27FC236}">
                  <a16:creationId xmlns:a16="http://schemas.microsoft.com/office/drawing/2014/main" id="{E65B157E-3634-4AAE-A6CA-D74F97E8DB4E}"/>
                </a:ext>
              </a:extLst>
            </p:cNvPr>
            <p:cNvSpPr/>
            <p:nvPr/>
          </p:nvSpPr>
          <p:spPr>
            <a:xfrm>
              <a:off x="3181342"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52" name="Oval 51">
              <a:extLst>
                <a:ext uri="{FF2B5EF4-FFF2-40B4-BE49-F238E27FC236}">
                  <a16:creationId xmlns:a16="http://schemas.microsoft.com/office/drawing/2014/main" id="{D5DC00D3-43B3-216C-B293-54D091108AD5}"/>
                </a:ext>
              </a:extLst>
            </p:cNvPr>
            <p:cNvSpPr/>
            <p:nvPr/>
          </p:nvSpPr>
          <p:spPr>
            <a:xfrm>
              <a:off x="4345015"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53" name="Oval 52">
              <a:extLst>
                <a:ext uri="{FF2B5EF4-FFF2-40B4-BE49-F238E27FC236}">
                  <a16:creationId xmlns:a16="http://schemas.microsoft.com/office/drawing/2014/main" id="{80ADC681-0305-9FF2-35DA-6E87F11A00CC}"/>
                </a:ext>
              </a:extLst>
            </p:cNvPr>
            <p:cNvSpPr/>
            <p:nvPr/>
          </p:nvSpPr>
          <p:spPr>
            <a:xfrm>
              <a:off x="4345015"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54" name="Oval 53">
              <a:extLst>
                <a:ext uri="{FF2B5EF4-FFF2-40B4-BE49-F238E27FC236}">
                  <a16:creationId xmlns:a16="http://schemas.microsoft.com/office/drawing/2014/main" id="{D1FAACFA-7595-0CAD-2E49-FE1C89FEA13A}"/>
                </a:ext>
              </a:extLst>
            </p:cNvPr>
            <p:cNvSpPr/>
            <p:nvPr/>
          </p:nvSpPr>
          <p:spPr>
            <a:xfrm>
              <a:off x="5675814"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55" name="Oval 54">
              <a:extLst>
                <a:ext uri="{FF2B5EF4-FFF2-40B4-BE49-F238E27FC236}">
                  <a16:creationId xmlns:a16="http://schemas.microsoft.com/office/drawing/2014/main" id="{D7D885FD-C5D6-F4E7-3C66-FD6C7BA9A0CE}"/>
                </a:ext>
              </a:extLst>
            </p:cNvPr>
            <p:cNvSpPr/>
            <p:nvPr/>
          </p:nvSpPr>
          <p:spPr>
            <a:xfrm>
              <a:off x="7548516"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56" name="Straight Arrow Connector 55">
              <a:extLst>
                <a:ext uri="{FF2B5EF4-FFF2-40B4-BE49-F238E27FC236}">
                  <a16:creationId xmlns:a16="http://schemas.microsoft.com/office/drawing/2014/main" id="{631277E2-70A1-FDEB-8849-EAC0C5D0E92E}"/>
                </a:ext>
              </a:extLst>
            </p:cNvPr>
            <p:cNvCxnSpPr>
              <a:cxnSpLocks/>
              <a:stCxn id="54" idx="7"/>
              <a:endCxn id="55" idx="3"/>
            </p:cNvCxnSpPr>
            <p:nvPr/>
          </p:nvCxnSpPr>
          <p:spPr>
            <a:xfrm flipV="1">
              <a:off x="3589514"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C1BB86-FE02-DEFA-C2A6-66D21B9FBEEE}"/>
                </a:ext>
              </a:extLst>
            </p:cNvPr>
            <p:cNvCxnSpPr>
              <a:cxnSpLocks/>
              <a:stCxn id="54" idx="5"/>
              <a:endCxn id="56" idx="1"/>
            </p:cNvCxnSpPr>
            <p:nvPr/>
          </p:nvCxnSpPr>
          <p:spPr>
            <a:xfrm>
              <a:off x="3589514"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C3B495-0CE1-D4B8-7DFB-7C6684981CBD}"/>
                </a:ext>
              </a:extLst>
            </p:cNvPr>
            <p:cNvCxnSpPr>
              <a:cxnSpLocks/>
              <a:stCxn id="55" idx="5"/>
              <a:endCxn id="57" idx="1"/>
            </p:cNvCxnSpPr>
            <p:nvPr/>
          </p:nvCxnSpPr>
          <p:spPr>
            <a:xfrm>
              <a:off x="4753187"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4140F8E-F623-82ED-B71C-22FB6D0FE80F}"/>
                </a:ext>
              </a:extLst>
            </p:cNvPr>
            <p:cNvCxnSpPr>
              <a:cxnSpLocks/>
              <a:stCxn id="56" idx="7"/>
              <a:endCxn id="57" idx="3"/>
            </p:cNvCxnSpPr>
            <p:nvPr/>
          </p:nvCxnSpPr>
          <p:spPr>
            <a:xfrm flipV="1">
              <a:off x="4753187"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52F42E6-3FBB-4E05-7C2B-7D4AEBF59FF5}"/>
                </a:ext>
              </a:extLst>
            </p:cNvPr>
            <p:cNvCxnSpPr>
              <a:cxnSpLocks/>
              <a:stCxn id="57" idx="6"/>
              <a:endCxn id="58" idx="2"/>
            </p:cNvCxnSpPr>
            <p:nvPr/>
          </p:nvCxnSpPr>
          <p:spPr>
            <a:xfrm>
              <a:off x="6154018"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170F194-A25B-3D44-B09A-B7B6A5CE2CBD}"/>
                </a:ext>
              </a:extLst>
            </p:cNvPr>
            <p:cNvCxnSpPr>
              <a:cxnSpLocks/>
              <a:stCxn id="54" idx="6"/>
              <a:endCxn id="57" idx="2"/>
            </p:cNvCxnSpPr>
            <p:nvPr/>
          </p:nvCxnSpPr>
          <p:spPr>
            <a:xfrm>
              <a:off x="3659546" y="3164301"/>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B51ACFE-67B0-9287-2428-287E7AAB1546}"/>
                </a:ext>
              </a:extLst>
            </p:cNvPr>
            <p:cNvCxnSpPr>
              <a:cxnSpLocks/>
              <a:stCxn id="55" idx="6"/>
              <a:endCxn id="58" idx="1"/>
            </p:cNvCxnSpPr>
            <p:nvPr/>
          </p:nvCxnSpPr>
          <p:spPr>
            <a:xfrm>
              <a:off x="4823219" y="1871203"/>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FEB963-CED6-D829-17AA-9C7890B250A2}"/>
                </a:ext>
              </a:extLst>
            </p:cNvPr>
            <p:cNvCxnSpPr>
              <a:cxnSpLocks/>
              <a:stCxn id="56" idx="6"/>
              <a:endCxn id="58" idx="3"/>
            </p:cNvCxnSpPr>
            <p:nvPr/>
          </p:nvCxnSpPr>
          <p:spPr>
            <a:xfrm flipV="1">
              <a:off x="4823219" y="3316135"/>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D110402-CB33-F038-20E0-163241822C74}"/>
                </a:ext>
              </a:extLst>
            </p:cNvPr>
            <p:cNvSpPr/>
            <p:nvPr/>
          </p:nvSpPr>
          <p:spPr>
            <a:xfrm>
              <a:off x="6265397"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9" name="Group 8">
            <a:extLst>
              <a:ext uri="{FF2B5EF4-FFF2-40B4-BE49-F238E27FC236}">
                <a16:creationId xmlns:a16="http://schemas.microsoft.com/office/drawing/2014/main" id="{FA046AE6-E88C-87BF-B923-F72AD9DBE796}"/>
              </a:ext>
            </a:extLst>
          </p:cNvPr>
          <p:cNvGrpSpPr/>
          <p:nvPr/>
        </p:nvGrpSpPr>
        <p:grpSpPr>
          <a:xfrm>
            <a:off x="250573" y="1656476"/>
            <a:ext cx="2594555" cy="1961584"/>
            <a:chOff x="250573" y="1656476"/>
            <a:chExt cx="4845378" cy="2901885"/>
          </a:xfrm>
        </p:grpSpPr>
        <p:sp>
          <p:nvSpPr>
            <p:cNvPr id="40" name="Oval 39">
              <a:extLst>
                <a:ext uri="{FF2B5EF4-FFF2-40B4-BE49-F238E27FC236}">
                  <a16:creationId xmlns:a16="http://schemas.microsoft.com/office/drawing/2014/main" id="{C6E4DBC1-189C-1592-1FF1-A6ED98667C91}"/>
                </a:ext>
              </a:extLst>
            </p:cNvPr>
            <p:cNvSpPr/>
            <p:nvPr/>
          </p:nvSpPr>
          <p:spPr>
            <a:xfrm>
              <a:off x="250573"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41" name="Oval 40">
              <a:extLst>
                <a:ext uri="{FF2B5EF4-FFF2-40B4-BE49-F238E27FC236}">
                  <a16:creationId xmlns:a16="http://schemas.microsoft.com/office/drawing/2014/main" id="{E26F3287-F878-3E74-4B26-4EAB51361796}"/>
                </a:ext>
              </a:extLst>
            </p:cNvPr>
            <p:cNvSpPr/>
            <p:nvPr/>
          </p:nvSpPr>
          <p:spPr>
            <a:xfrm>
              <a:off x="1414246" y="1656476"/>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42" name="Oval 41">
              <a:extLst>
                <a:ext uri="{FF2B5EF4-FFF2-40B4-BE49-F238E27FC236}">
                  <a16:creationId xmlns:a16="http://schemas.microsoft.com/office/drawing/2014/main" id="{23F81328-F056-C43C-D0AB-E26C3F79EDE8}"/>
                </a:ext>
              </a:extLst>
            </p:cNvPr>
            <p:cNvSpPr/>
            <p:nvPr/>
          </p:nvSpPr>
          <p:spPr>
            <a:xfrm>
              <a:off x="1414246" y="412890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43" name="Oval 42">
              <a:extLst>
                <a:ext uri="{FF2B5EF4-FFF2-40B4-BE49-F238E27FC236}">
                  <a16:creationId xmlns:a16="http://schemas.microsoft.com/office/drawing/2014/main" id="{2FE5C24C-7DB4-8E95-E159-663BEB78F554}"/>
                </a:ext>
              </a:extLst>
            </p:cNvPr>
            <p:cNvSpPr/>
            <p:nvPr/>
          </p:nvSpPr>
          <p:spPr>
            <a:xfrm>
              <a:off x="2745045"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44" name="Oval 43">
              <a:extLst>
                <a:ext uri="{FF2B5EF4-FFF2-40B4-BE49-F238E27FC236}">
                  <a16:creationId xmlns:a16="http://schemas.microsoft.com/office/drawing/2014/main" id="{6FC932DB-FB11-2701-90A4-EFCB951D202F}"/>
                </a:ext>
              </a:extLst>
            </p:cNvPr>
            <p:cNvSpPr/>
            <p:nvPr/>
          </p:nvSpPr>
          <p:spPr>
            <a:xfrm>
              <a:off x="4617747" y="2949574"/>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45" name="Straight Arrow Connector 44">
              <a:extLst>
                <a:ext uri="{FF2B5EF4-FFF2-40B4-BE49-F238E27FC236}">
                  <a16:creationId xmlns:a16="http://schemas.microsoft.com/office/drawing/2014/main" id="{FABD6499-2348-5259-774B-88CEB9FFE677}"/>
                </a:ext>
              </a:extLst>
            </p:cNvPr>
            <p:cNvCxnSpPr>
              <a:cxnSpLocks/>
              <a:stCxn id="70" idx="7"/>
              <a:endCxn id="71" idx="3"/>
            </p:cNvCxnSpPr>
            <p:nvPr/>
          </p:nvCxnSpPr>
          <p:spPr>
            <a:xfrm flipV="1">
              <a:off x="658745" y="2023037"/>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E6236F-67A1-7E07-89BB-C46B45E09222}"/>
                </a:ext>
              </a:extLst>
            </p:cNvPr>
            <p:cNvCxnSpPr>
              <a:cxnSpLocks/>
              <a:stCxn id="70" idx="5"/>
              <a:endCxn id="72" idx="1"/>
            </p:cNvCxnSpPr>
            <p:nvPr/>
          </p:nvCxnSpPr>
          <p:spPr>
            <a:xfrm>
              <a:off x="658745" y="3316135"/>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A8AEC66-1886-C662-395C-CED1FE9F4F43}"/>
                </a:ext>
              </a:extLst>
            </p:cNvPr>
            <p:cNvCxnSpPr>
              <a:cxnSpLocks/>
              <a:stCxn id="71" idx="5"/>
              <a:endCxn id="73" idx="1"/>
            </p:cNvCxnSpPr>
            <p:nvPr/>
          </p:nvCxnSpPr>
          <p:spPr>
            <a:xfrm>
              <a:off x="1822418" y="2023037"/>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E568FF-AC39-5E09-8CA7-C044BF46B4AC}"/>
                </a:ext>
              </a:extLst>
            </p:cNvPr>
            <p:cNvCxnSpPr>
              <a:cxnSpLocks/>
              <a:stCxn id="72" idx="7"/>
              <a:endCxn id="73" idx="3"/>
            </p:cNvCxnSpPr>
            <p:nvPr/>
          </p:nvCxnSpPr>
          <p:spPr>
            <a:xfrm flipV="1">
              <a:off x="1822418" y="3316135"/>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245BC9E-641B-5DD6-C81D-062994CEA28A}"/>
                </a:ext>
              </a:extLst>
            </p:cNvPr>
            <p:cNvCxnSpPr>
              <a:cxnSpLocks/>
              <a:stCxn id="73" idx="6"/>
              <a:endCxn id="74" idx="2"/>
            </p:cNvCxnSpPr>
            <p:nvPr/>
          </p:nvCxnSpPr>
          <p:spPr>
            <a:xfrm>
              <a:off x="3223249" y="3164301"/>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F481F29-6FE4-8346-B631-1E2B12467447}"/>
                </a:ext>
              </a:extLst>
            </p:cNvPr>
            <p:cNvSpPr/>
            <p:nvPr/>
          </p:nvSpPr>
          <p:spPr>
            <a:xfrm>
              <a:off x="3334628" y="1812742"/>
              <a:ext cx="344988" cy="546374"/>
            </a:xfrm>
            <a:prstGeom prst="rect">
              <a:avLst/>
            </a:prstGeom>
          </p:spPr>
          <p:txBody>
            <a:bodyPr wrap="non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b="1" kern="0">
                <a:latin typeface="Roboto Mono"/>
              </a:endParaRPr>
            </a:p>
          </p:txBody>
        </p:sp>
      </p:grpSp>
      <p:grpSp>
        <p:nvGrpSpPr>
          <p:cNvPr id="10" name="Group 9">
            <a:extLst>
              <a:ext uri="{FF2B5EF4-FFF2-40B4-BE49-F238E27FC236}">
                <a16:creationId xmlns:a16="http://schemas.microsoft.com/office/drawing/2014/main" id="{2A72BC48-3286-1CE9-09B0-EC6B3927045E}"/>
              </a:ext>
            </a:extLst>
          </p:cNvPr>
          <p:cNvGrpSpPr/>
          <p:nvPr/>
        </p:nvGrpSpPr>
        <p:grpSpPr>
          <a:xfrm>
            <a:off x="9238261" y="1149180"/>
            <a:ext cx="2594555" cy="2468878"/>
            <a:chOff x="9238261" y="1149180"/>
            <a:chExt cx="4845378" cy="3652355"/>
          </a:xfrm>
        </p:grpSpPr>
        <p:sp>
          <p:nvSpPr>
            <p:cNvPr id="12" name="Oval 11">
              <a:extLst>
                <a:ext uri="{FF2B5EF4-FFF2-40B4-BE49-F238E27FC236}">
                  <a16:creationId xmlns:a16="http://schemas.microsoft.com/office/drawing/2014/main" id="{E43E161E-FD73-ABA7-428C-8D8DB45ED45B}"/>
                </a:ext>
              </a:extLst>
            </p:cNvPr>
            <p:cNvSpPr/>
            <p:nvPr/>
          </p:nvSpPr>
          <p:spPr>
            <a:xfrm>
              <a:off x="9238261"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0</a:t>
              </a:r>
            </a:p>
          </p:txBody>
        </p:sp>
        <p:sp>
          <p:nvSpPr>
            <p:cNvPr id="13" name="Oval 12">
              <a:extLst>
                <a:ext uri="{FF2B5EF4-FFF2-40B4-BE49-F238E27FC236}">
                  <a16:creationId xmlns:a16="http://schemas.microsoft.com/office/drawing/2014/main" id="{D117F97D-55E5-9A1B-EA9B-080BD8C764D0}"/>
                </a:ext>
              </a:extLst>
            </p:cNvPr>
            <p:cNvSpPr/>
            <p:nvPr/>
          </p:nvSpPr>
          <p:spPr>
            <a:xfrm>
              <a:off x="10401934" y="1899650"/>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1</a:t>
              </a:r>
            </a:p>
          </p:txBody>
        </p:sp>
        <p:sp>
          <p:nvSpPr>
            <p:cNvPr id="14" name="Oval 13">
              <a:extLst>
                <a:ext uri="{FF2B5EF4-FFF2-40B4-BE49-F238E27FC236}">
                  <a16:creationId xmlns:a16="http://schemas.microsoft.com/office/drawing/2014/main" id="{F8B74D45-270C-EAC4-2AEE-447E46BFEB7B}"/>
                </a:ext>
              </a:extLst>
            </p:cNvPr>
            <p:cNvSpPr/>
            <p:nvPr/>
          </p:nvSpPr>
          <p:spPr>
            <a:xfrm>
              <a:off x="10401934" y="4372082"/>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2</a:t>
              </a:r>
            </a:p>
          </p:txBody>
        </p:sp>
        <p:sp>
          <p:nvSpPr>
            <p:cNvPr id="15" name="Oval 14">
              <a:extLst>
                <a:ext uri="{FF2B5EF4-FFF2-40B4-BE49-F238E27FC236}">
                  <a16:creationId xmlns:a16="http://schemas.microsoft.com/office/drawing/2014/main" id="{FC3AD2B0-4475-D1AB-4CAA-32072FF9C370}"/>
                </a:ext>
              </a:extLst>
            </p:cNvPr>
            <p:cNvSpPr/>
            <p:nvPr/>
          </p:nvSpPr>
          <p:spPr>
            <a:xfrm>
              <a:off x="11732733"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3</a:t>
              </a:r>
            </a:p>
          </p:txBody>
        </p:sp>
        <p:sp>
          <p:nvSpPr>
            <p:cNvPr id="16" name="Oval 15">
              <a:extLst>
                <a:ext uri="{FF2B5EF4-FFF2-40B4-BE49-F238E27FC236}">
                  <a16:creationId xmlns:a16="http://schemas.microsoft.com/office/drawing/2014/main" id="{5297E3D2-2545-A3F8-1F6D-283D9B498DFE}"/>
                </a:ext>
              </a:extLst>
            </p:cNvPr>
            <p:cNvSpPr/>
            <p:nvPr/>
          </p:nvSpPr>
          <p:spPr>
            <a:xfrm>
              <a:off x="13605435" y="3192748"/>
              <a:ext cx="478204" cy="42945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a:solidFill>
                    <a:schemeClr val="tx1"/>
                  </a:solidFill>
                </a:rPr>
                <a:t>4</a:t>
              </a:r>
            </a:p>
          </p:txBody>
        </p:sp>
        <p:cxnSp>
          <p:nvCxnSpPr>
            <p:cNvPr id="17" name="Straight Arrow Connector 16">
              <a:extLst>
                <a:ext uri="{FF2B5EF4-FFF2-40B4-BE49-F238E27FC236}">
                  <a16:creationId xmlns:a16="http://schemas.microsoft.com/office/drawing/2014/main" id="{26096808-9FF7-CA7A-E441-57CC6FF39F6F}"/>
                </a:ext>
              </a:extLst>
            </p:cNvPr>
            <p:cNvCxnSpPr>
              <a:cxnSpLocks/>
              <a:stCxn id="10" idx="7"/>
              <a:endCxn id="11" idx="3"/>
            </p:cNvCxnSpPr>
            <p:nvPr/>
          </p:nvCxnSpPr>
          <p:spPr>
            <a:xfrm flipV="1">
              <a:off x="9646433" y="2266211"/>
              <a:ext cx="825533"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C458B1-1348-434D-3A79-D3C4AB99CC23}"/>
                </a:ext>
              </a:extLst>
            </p:cNvPr>
            <p:cNvCxnSpPr>
              <a:cxnSpLocks/>
              <a:stCxn id="10" idx="5"/>
              <a:endCxn id="12" idx="1"/>
            </p:cNvCxnSpPr>
            <p:nvPr/>
          </p:nvCxnSpPr>
          <p:spPr>
            <a:xfrm>
              <a:off x="9646433" y="3559309"/>
              <a:ext cx="825533"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CA3A1F-AA49-34AF-4552-5F608C3AECA3}"/>
                </a:ext>
              </a:extLst>
            </p:cNvPr>
            <p:cNvCxnSpPr>
              <a:cxnSpLocks/>
              <a:stCxn id="11" idx="5"/>
              <a:endCxn id="13" idx="1"/>
            </p:cNvCxnSpPr>
            <p:nvPr/>
          </p:nvCxnSpPr>
          <p:spPr>
            <a:xfrm>
              <a:off x="10810106" y="2266211"/>
              <a:ext cx="992659" cy="98942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768116-0569-0D2C-B4E4-4CF13E5B6ECD}"/>
                </a:ext>
              </a:extLst>
            </p:cNvPr>
            <p:cNvCxnSpPr>
              <a:cxnSpLocks/>
              <a:stCxn id="12" idx="7"/>
              <a:endCxn id="13" idx="3"/>
            </p:cNvCxnSpPr>
            <p:nvPr/>
          </p:nvCxnSpPr>
          <p:spPr>
            <a:xfrm flipV="1">
              <a:off x="10810106" y="3559309"/>
              <a:ext cx="992659" cy="87566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5DDE55-CD77-9ACB-5149-526F1B2818A2}"/>
                </a:ext>
              </a:extLst>
            </p:cNvPr>
            <p:cNvCxnSpPr>
              <a:cxnSpLocks/>
              <a:stCxn id="13" idx="6"/>
              <a:endCxn id="14" idx="2"/>
            </p:cNvCxnSpPr>
            <p:nvPr/>
          </p:nvCxnSpPr>
          <p:spPr>
            <a:xfrm>
              <a:off x="12210937" y="3407475"/>
              <a:ext cx="139449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E78BFC1-BA1E-7C52-DEBE-687C0273D6EF}"/>
                </a:ext>
              </a:extLst>
            </p:cNvPr>
            <p:cNvCxnSpPr>
              <a:cxnSpLocks/>
              <a:stCxn id="10" idx="6"/>
              <a:endCxn id="13" idx="2"/>
            </p:cNvCxnSpPr>
            <p:nvPr/>
          </p:nvCxnSpPr>
          <p:spPr>
            <a:xfrm>
              <a:off x="9716465" y="3407475"/>
              <a:ext cx="2016268" cy="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1BBBC2-8BB2-8FEC-131B-D6ADD6E58983}"/>
                </a:ext>
              </a:extLst>
            </p:cNvPr>
            <p:cNvCxnSpPr>
              <a:cxnSpLocks/>
              <a:stCxn id="11" idx="6"/>
              <a:endCxn id="14" idx="1"/>
            </p:cNvCxnSpPr>
            <p:nvPr/>
          </p:nvCxnSpPr>
          <p:spPr>
            <a:xfrm>
              <a:off x="10880138" y="2114377"/>
              <a:ext cx="2795329" cy="1141263"/>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E230593-FB8D-5BB3-50C5-02843F6ED9B7}"/>
                </a:ext>
              </a:extLst>
            </p:cNvPr>
            <p:cNvCxnSpPr>
              <a:cxnSpLocks/>
              <a:stCxn id="12" idx="6"/>
              <a:endCxn id="14" idx="3"/>
            </p:cNvCxnSpPr>
            <p:nvPr/>
          </p:nvCxnSpPr>
          <p:spPr>
            <a:xfrm flipV="1">
              <a:off x="10880138" y="3559309"/>
              <a:ext cx="2795329" cy="1027500"/>
            </a:xfrm>
            <a:prstGeom prst="straightConnector1">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Freeform 51">
              <a:extLst>
                <a:ext uri="{FF2B5EF4-FFF2-40B4-BE49-F238E27FC236}">
                  <a16:creationId xmlns:a16="http://schemas.microsoft.com/office/drawing/2014/main" id="{F25738B8-F32A-834A-FC07-44A0CF0C157D}"/>
                </a:ext>
              </a:extLst>
            </p:cNvPr>
            <p:cNvSpPr/>
            <p:nvPr/>
          </p:nvSpPr>
          <p:spPr>
            <a:xfrm>
              <a:off x="9477652" y="1149180"/>
              <a:ext cx="4353997" cy="2030475"/>
            </a:xfrm>
            <a:custGeom>
              <a:avLst/>
              <a:gdLst>
                <a:gd name="connsiteX0" fmla="*/ 0 w 4353997"/>
                <a:gd name="connsiteY0" fmla="*/ 2024420 h 2030475"/>
                <a:gd name="connsiteX1" fmla="*/ 690341 w 4353997"/>
                <a:gd name="connsiteY1" fmla="*/ 171397 h 2030475"/>
                <a:gd name="connsiteX2" fmla="*/ 3494098 w 4353997"/>
                <a:gd name="connsiteY2" fmla="*/ 292510 h 2030475"/>
                <a:gd name="connsiteX3" fmla="*/ 4353997 w 4353997"/>
                <a:gd name="connsiteY3" fmla="*/ 2030475 h 2030475"/>
              </a:gdLst>
              <a:ahLst/>
              <a:cxnLst>
                <a:cxn ang="0">
                  <a:pos x="connsiteX0" y="connsiteY0"/>
                </a:cxn>
                <a:cxn ang="0">
                  <a:pos x="connsiteX1" y="connsiteY1"/>
                </a:cxn>
                <a:cxn ang="0">
                  <a:pos x="connsiteX2" y="connsiteY2"/>
                </a:cxn>
                <a:cxn ang="0">
                  <a:pos x="connsiteX3" y="connsiteY3"/>
                </a:cxn>
              </a:cxnLst>
              <a:rect l="l" t="t" r="r" b="b"/>
              <a:pathLst>
                <a:path w="4353997" h="2030475">
                  <a:moveTo>
                    <a:pt x="0" y="2024420"/>
                  </a:moveTo>
                  <a:cubicBezTo>
                    <a:pt x="53995" y="1242234"/>
                    <a:pt x="107991" y="460049"/>
                    <a:pt x="690341" y="171397"/>
                  </a:cubicBezTo>
                  <a:cubicBezTo>
                    <a:pt x="1272691" y="-117255"/>
                    <a:pt x="2883489" y="-17336"/>
                    <a:pt x="3494098" y="292510"/>
                  </a:cubicBezTo>
                  <a:cubicBezTo>
                    <a:pt x="4104707" y="602356"/>
                    <a:pt x="4229352" y="1316415"/>
                    <a:pt x="4353997" y="2030475"/>
                  </a:cubicBezTo>
                </a:path>
              </a:pathLst>
            </a:cu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defTabSz="457200" rtl="0" eaLnBrk="0" fontAlgn="base" hangingPunct="0">
                <a:spcBef>
                  <a:spcPct val="0"/>
                </a:spcBef>
                <a:spcAft>
                  <a:spcPct val="0"/>
                </a:spcAft>
                <a:defRPr kern="1200">
                  <a:solidFill>
                    <a:schemeClr val="tx1"/>
                  </a:solidFill>
                  <a:latin typeface="+mn-lt"/>
                  <a:ea typeface="+mn-ea"/>
                  <a:cs typeface="+mn-cs"/>
                </a:defRPr>
              </a:lvl1pPr>
              <a:lvl2pPr marL="457200" algn="l" defTabSz="457200" rtl="0" eaLnBrk="0" fontAlgn="base" hangingPunct="0">
                <a:spcBef>
                  <a:spcPct val="0"/>
                </a:spcBef>
                <a:spcAft>
                  <a:spcPct val="0"/>
                </a:spcAft>
                <a:defRPr kern="1200">
                  <a:solidFill>
                    <a:schemeClr val="tx1"/>
                  </a:solidFill>
                  <a:latin typeface="+mn-lt"/>
                  <a:ea typeface="+mn-ea"/>
                  <a:cs typeface="+mn-cs"/>
                </a:defRPr>
              </a:lvl2pPr>
              <a:lvl3pPr marL="914400" algn="l" defTabSz="457200" rtl="0" eaLnBrk="0" fontAlgn="base" hangingPunct="0">
                <a:spcBef>
                  <a:spcPct val="0"/>
                </a:spcBef>
                <a:spcAft>
                  <a:spcPct val="0"/>
                </a:spcAft>
                <a:defRPr kern="1200">
                  <a:solidFill>
                    <a:schemeClr val="tx1"/>
                  </a:solidFill>
                  <a:latin typeface="+mn-lt"/>
                  <a:ea typeface="+mn-ea"/>
                  <a:cs typeface="+mn-cs"/>
                </a:defRPr>
              </a:lvl3pPr>
              <a:lvl4pPr marL="1371600" algn="l" defTabSz="457200" rtl="0" eaLnBrk="0" fontAlgn="base" hangingPunct="0">
                <a:spcBef>
                  <a:spcPct val="0"/>
                </a:spcBef>
                <a:spcAft>
                  <a:spcPct val="0"/>
                </a:spcAft>
                <a:defRPr kern="1200">
                  <a:solidFill>
                    <a:schemeClr val="tx1"/>
                  </a:solidFill>
                  <a:latin typeface="+mn-lt"/>
                  <a:ea typeface="+mn-ea"/>
                  <a:cs typeface="+mn-cs"/>
                </a:defRPr>
              </a:lvl4pPr>
              <a:lvl5pPr marL="1828800" algn="l" defTabSz="457200"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38" name="Rectangle 37">
              <a:extLst>
                <a:ext uri="{FF2B5EF4-FFF2-40B4-BE49-F238E27FC236}">
                  <a16:creationId xmlns:a16="http://schemas.microsoft.com/office/drawing/2014/main" id="{DB81C094-9CB8-C478-2B4D-9E2F651906A8}"/>
                </a:ext>
              </a:extLst>
            </p:cNvPr>
            <p:cNvSpPr/>
            <p:nvPr/>
          </p:nvSpPr>
          <p:spPr>
            <a:xfrm>
              <a:off x="12322316" y="2055916"/>
              <a:ext cx="608306" cy="546374"/>
            </a:xfrm>
            <a:prstGeom prst="rect">
              <a:avLst/>
            </a:prstGeom>
          </p:spPr>
          <p:txBody>
            <a:bodyPr wrap="none">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kern="0">
                  <a:latin typeface="Roboto Mono"/>
                  <a:ea typeface="Roboto Mono"/>
                  <a:cs typeface="Roboto Mono"/>
                  <a:sym typeface="Roboto Mono"/>
                </a:rPr>
                <a:t>T</a:t>
              </a:r>
              <a:endParaRPr lang="en-US" b="1"/>
            </a:p>
          </p:txBody>
        </p:sp>
      </p:grpSp>
      <p:pic>
        <p:nvPicPr>
          <p:cNvPr id="11" name="Picture 10" descr="A picture containing text, clipart&#10;&#10;Description automatically generated">
            <a:extLst>
              <a:ext uri="{FF2B5EF4-FFF2-40B4-BE49-F238E27FC236}">
                <a16:creationId xmlns:a16="http://schemas.microsoft.com/office/drawing/2014/main" id="{4EBE3591-2285-9434-8369-B1531C74B73B}"/>
              </a:ext>
            </a:extLst>
          </p:cNvPr>
          <p:cNvPicPr>
            <a:picLocks noChangeAspect="1"/>
          </p:cNvPicPr>
          <p:nvPr/>
        </p:nvPicPr>
        <p:blipFill>
          <a:blip r:embed="rId2"/>
          <a:stretch>
            <a:fillRect/>
          </a:stretch>
        </p:blipFill>
        <p:spPr>
          <a:xfrm>
            <a:off x="6810631" y="56625"/>
            <a:ext cx="5322414" cy="673480"/>
          </a:xfrm>
          <a:prstGeom prst="rect">
            <a:avLst/>
          </a:prstGeom>
        </p:spPr>
      </p:pic>
      <p:graphicFrame>
        <p:nvGraphicFramePr>
          <p:cNvPr id="81" name="Table 80">
            <a:extLst>
              <a:ext uri="{FF2B5EF4-FFF2-40B4-BE49-F238E27FC236}">
                <a16:creationId xmlns:a16="http://schemas.microsoft.com/office/drawing/2014/main" id="{326C704A-C829-741F-4075-B6E369DDCFBE}"/>
              </a:ext>
            </a:extLst>
          </p:cNvPr>
          <p:cNvGraphicFramePr>
            <a:graphicFrameLocks noGrp="1"/>
          </p:cNvGraphicFramePr>
          <p:nvPr/>
        </p:nvGraphicFramePr>
        <p:xfrm>
          <a:off x="9372984" y="3776003"/>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4" name="Table 83">
            <a:extLst>
              <a:ext uri="{FF2B5EF4-FFF2-40B4-BE49-F238E27FC236}">
                <a16:creationId xmlns:a16="http://schemas.microsoft.com/office/drawing/2014/main" id="{F8133972-F0FE-A8A1-853C-31FABA97F318}"/>
              </a:ext>
            </a:extLst>
          </p:cNvPr>
          <p:cNvGraphicFramePr>
            <a:graphicFrameLocks noGrp="1"/>
          </p:cNvGraphicFramePr>
          <p:nvPr/>
        </p:nvGraphicFramePr>
        <p:xfrm>
          <a:off x="6345916" y="3776002"/>
          <a:ext cx="2457450" cy="246888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4192583625"/>
                  </a:ext>
                </a:extLst>
              </a:tr>
            </a:tbl>
          </a:graphicData>
        </a:graphic>
      </p:graphicFrame>
      <p:graphicFrame>
        <p:nvGraphicFramePr>
          <p:cNvPr id="85" name="Table 84">
            <a:extLst>
              <a:ext uri="{FF2B5EF4-FFF2-40B4-BE49-F238E27FC236}">
                <a16:creationId xmlns:a16="http://schemas.microsoft.com/office/drawing/2014/main" id="{9881B6C6-8665-9325-48A7-03CCBC386168}"/>
              </a:ext>
            </a:extLst>
          </p:cNvPr>
          <p:cNvGraphicFramePr>
            <a:graphicFrameLocks noGrp="1"/>
          </p:cNvGraphicFramePr>
          <p:nvPr/>
        </p:nvGraphicFramePr>
        <p:xfrm>
          <a:off x="3304197" y="3776002"/>
          <a:ext cx="2457450" cy="219456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4054481531"/>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1131343033"/>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988253850"/>
                  </a:ext>
                </a:extLst>
              </a:tr>
            </a:tbl>
          </a:graphicData>
        </a:graphic>
      </p:graphicFrame>
      <p:graphicFrame>
        <p:nvGraphicFramePr>
          <p:cNvPr id="86" name="Table 85">
            <a:extLst>
              <a:ext uri="{FF2B5EF4-FFF2-40B4-BE49-F238E27FC236}">
                <a16:creationId xmlns:a16="http://schemas.microsoft.com/office/drawing/2014/main" id="{3913E702-6CC8-3CA7-45A7-A20BA72F7C96}"/>
              </a:ext>
            </a:extLst>
          </p:cNvPr>
          <p:cNvGraphicFramePr>
            <a:graphicFrameLocks noGrp="1"/>
          </p:cNvGraphicFramePr>
          <p:nvPr/>
        </p:nvGraphicFramePr>
        <p:xfrm>
          <a:off x="285506" y="3766233"/>
          <a:ext cx="2457450" cy="1371600"/>
        </p:xfrm>
        <a:graphic>
          <a:graphicData uri="http://schemas.openxmlformats.org/drawingml/2006/table">
            <a:tbl>
              <a:tblPr bandRow="1">
                <a:tableStyleId>{5C22544A-7EE6-4342-B048-85BDC9FD1C3A}</a:tableStyleId>
              </a:tblPr>
              <a:tblGrid>
                <a:gridCol w="1228725">
                  <a:extLst>
                    <a:ext uri="{9D8B030D-6E8A-4147-A177-3AD203B41FA5}">
                      <a16:colId xmlns:a16="http://schemas.microsoft.com/office/drawing/2014/main" val="2487246480"/>
                    </a:ext>
                  </a:extLst>
                </a:gridCol>
                <a:gridCol w="1228725">
                  <a:extLst>
                    <a:ext uri="{9D8B030D-6E8A-4147-A177-3AD203B41FA5}">
                      <a16:colId xmlns:a16="http://schemas.microsoft.com/office/drawing/2014/main" val="745370173"/>
                    </a:ext>
                  </a:extLst>
                </a:gridCol>
              </a:tblGrid>
              <a:tr h="221649">
                <a:tc>
                  <a:txBody>
                    <a:bodyPr/>
                    <a:lstStyle/>
                    <a:p>
                      <a:pPr algn="ctr" fontAlgn="base"/>
                      <a:r>
                        <a:rPr lang="en-US" sz="1800">
                          <a:effectLst/>
                        </a:rPr>
                        <a:t>0​</a:t>
                      </a:r>
                      <a:endParaRPr lang="en-US" b="1">
                        <a:solidFill>
                          <a:srgbClr val="FFFFFF"/>
                        </a:solidFill>
                        <a:effectLst/>
                      </a:endParaRPr>
                    </a:p>
                  </a:txBody>
                  <a:tcPr marT="0" marB="0"/>
                </a:tc>
                <a:tc>
                  <a:txBody>
                    <a:bodyPr/>
                    <a:lstStyle/>
                    <a:p>
                      <a:pPr algn="ctr" fontAlgn="base"/>
                      <a:r>
                        <a:rPr lang="en-US" sz="1800">
                          <a:effectLst/>
                        </a:rPr>
                        <a:t>1​</a:t>
                      </a:r>
                      <a:endParaRPr lang="en-US" b="1">
                        <a:solidFill>
                          <a:srgbClr val="FFFFFF"/>
                        </a:solidFill>
                        <a:effectLst/>
                      </a:endParaRPr>
                    </a:p>
                  </a:txBody>
                  <a:tcPr marT="0" marB="0"/>
                </a:tc>
                <a:extLst>
                  <a:ext uri="{0D108BD9-81ED-4DB2-BD59-A6C34878D82A}">
                    <a16:rowId xmlns:a16="http://schemas.microsoft.com/office/drawing/2014/main" val="3086479168"/>
                  </a:ext>
                </a:extLst>
              </a:tr>
              <a:tr h="221649">
                <a:tc>
                  <a:txBody>
                    <a:bodyPr/>
                    <a:lstStyle/>
                    <a:p>
                      <a:pPr algn="ctr" fontAlgn="base"/>
                      <a:r>
                        <a:rPr lang="en-US" sz="1800">
                          <a:effectLst/>
                        </a:rPr>
                        <a:t>0​</a:t>
                      </a:r>
                      <a:endParaRPr lang="en-US">
                        <a:effectLst/>
                      </a:endParaRPr>
                    </a:p>
                  </a:txBody>
                  <a:tcPr marT="0" marB="0"/>
                </a:tc>
                <a:tc>
                  <a:txBody>
                    <a:bodyPr/>
                    <a:lstStyle/>
                    <a:p>
                      <a:pPr algn="ctr" fontAlgn="base"/>
                      <a:r>
                        <a:rPr lang="en-US" sz="1800">
                          <a:effectLst/>
                        </a:rPr>
                        <a:t>2​</a:t>
                      </a:r>
                      <a:endParaRPr lang="en-US">
                        <a:effectLst/>
                      </a:endParaRPr>
                    </a:p>
                  </a:txBody>
                  <a:tcPr marT="0" marB="0"/>
                </a:tc>
                <a:extLst>
                  <a:ext uri="{0D108BD9-81ED-4DB2-BD59-A6C34878D82A}">
                    <a16:rowId xmlns:a16="http://schemas.microsoft.com/office/drawing/2014/main" val="3439896580"/>
                  </a:ext>
                </a:extLst>
              </a:tr>
              <a:tr h="221649">
                <a:tc>
                  <a:txBody>
                    <a:bodyPr/>
                    <a:lstStyle/>
                    <a:p>
                      <a:pPr algn="ctr" fontAlgn="base"/>
                      <a:r>
                        <a:rPr lang="en-US" sz="1800">
                          <a:effectLst/>
                        </a:rPr>
                        <a:t>1​</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2533196454"/>
                  </a:ext>
                </a:extLst>
              </a:tr>
              <a:tr h="221649">
                <a:tc>
                  <a:txBody>
                    <a:bodyPr/>
                    <a:lstStyle/>
                    <a:p>
                      <a:pPr algn="ctr" fontAlgn="base"/>
                      <a:r>
                        <a:rPr lang="en-US" sz="1800">
                          <a:effectLst/>
                        </a:rPr>
                        <a:t>2​</a:t>
                      </a:r>
                      <a:endParaRPr lang="en-US">
                        <a:effectLst/>
                      </a:endParaRPr>
                    </a:p>
                  </a:txBody>
                  <a:tcPr marT="0" marB="0"/>
                </a:tc>
                <a:tc>
                  <a:txBody>
                    <a:bodyPr/>
                    <a:lstStyle/>
                    <a:p>
                      <a:pPr algn="ctr" fontAlgn="base"/>
                      <a:r>
                        <a:rPr lang="en-US" sz="1800">
                          <a:effectLst/>
                        </a:rPr>
                        <a:t>3​</a:t>
                      </a:r>
                      <a:endParaRPr lang="en-US">
                        <a:effectLst/>
                      </a:endParaRPr>
                    </a:p>
                  </a:txBody>
                  <a:tcPr marT="0" marB="0"/>
                </a:tc>
                <a:extLst>
                  <a:ext uri="{0D108BD9-81ED-4DB2-BD59-A6C34878D82A}">
                    <a16:rowId xmlns:a16="http://schemas.microsoft.com/office/drawing/2014/main" val="3203016958"/>
                  </a:ext>
                </a:extLst>
              </a:tr>
              <a:tr h="221649">
                <a:tc>
                  <a:txBody>
                    <a:bodyPr/>
                    <a:lstStyle/>
                    <a:p>
                      <a:pPr algn="ctr" fontAlgn="base"/>
                      <a:r>
                        <a:rPr lang="en-US" sz="1800">
                          <a:effectLst/>
                        </a:rPr>
                        <a:t>3​</a:t>
                      </a:r>
                      <a:endParaRPr lang="en-US">
                        <a:effectLst/>
                      </a:endParaRPr>
                    </a:p>
                  </a:txBody>
                  <a:tcPr marT="0" marB="0"/>
                </a:tc>
                <a:tc>
                  <a:txBody>
                    <a:bodyPr/>
                    <a:lstStyle/>
                    <a:p>
                      <a:pPr algn="ctr" fontAlgn="base"/>
                      <a:r>
                        <a:rPr lang="en-US" sz="1800">
                          <a:effectLst/>
                        </a:rPr>
                        <a:t>4​</a:t>
                      </a:r>
                      <a:endParaRPr lang="en-US">
                        <a:effectLst/>
                      </a:endParaRPr>
                    </a:p>
                  </a:txBody>
                  <a:tcPr marT="0" marB="0"/>
                </a:tc>
                <a:extLst>
                  <a:ext uri="{0D108BD9-81ED-4DB2-BD59-A6C34878D82A}">
                    <a16:rowId xmlns:a16="http://schemas.microsoft.com/office/drawing/2014/main" val="2869095099"/>
                  </a:ext>
                </a:extLst>
              </a:tr>
            </a:tbl>
          </a:graphicData>
        </a:graphic>
      </p:graphicFrame>
      <p:sp>
        <p:nvSpPr>
          <p:cNvPr id="128" name="TextBox 9">
            <a:extLst>
              <a:ext uri="{FF2B5EF4-FFF2-40B4-BE49-F238E27FC236}">
                <a16:creationId xmlns:a16="http://schemas.microsoft.com/office/drawing/2014/main" id="{6A05A7C3-9FD8-5693-4388-C3EF4E6828E1}"/>
              </a:ext>
            </a:extLst>
          </p:cNvPr>
          <p:cNvSpPr txBox="1"/>
          <p:nvPr/>
        </p:nvSpPr>
        <p:spPr>
          <a:xfrm>
            <a:off x="11254692" y="686020"/>
            <a:ext cx="564578"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Join</a:t>
            </a:r>
          </a:p>
        </p:txBody>
      </p:sp>
      <p:cxnSp>
        <p:nvCxnSpPr>
          <p:cNvPr id="130" name="Straight Arrow Connector 129">
            <a:extLst>
              <a:ext uri="{FF2B5EF4-FFF2-40B4-BE49-F238E27FC236}">
                <a16:creationId xmlns:a16="http://schemas.microsoft.com/office/drawing/2014/main" id="{4CC349D6-87A5-A3A1-DE27-AAA1D675202B}"/>
              </a:ext>
            </a:extLst>
          </p:cNvPr>
          <p:cNvCxnSpPr/>
          <p:nvPr/>
        </p:nvCxnSpPr>
        <p:spPr>
          <a:xfrm flipH="1" flipV="1">
            <a:off x="11254692" y="506172"/>
            <a:ext cx="51317" cy="1336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1">
            <a:extLst>
              <a:ext uri="{FF2B5EF4-FFF2-40B4-BE49-F238E27FC236}">
                <a16:creationId xmlns:a16="http://schemas.microsoft.com/office/drawing/2014/main" id="{F6E18C94-F53D-95FB-D60E-CF38DC125139}"/>
              </a:ext>
            </a:extLst>
          </p:cNvPr>
          <p:cNvSpPr txBox="1"/>
          <p:nvPr/>
        </p:nvSpPr>
        <p:spPr>
          <a:xfrm>
            <a:off x="9011002" y="682367"/>
            <a:ext cx="1164486"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Projection</a:t>
            </a:r>
          </a:p>
        </p:txBody>
      </p:sp>
      <p:cxnSp>
        <p:nvCxnSpPr>
          <p:cNvPr id="134" name="Straight Arrow Connector 133">
            <a:extLst>
              <a:ext uri="{FF2B5EF4-FFF2-40B4-BE49-F238E27FC236}">
                <a16:creationId xmlns:a16="http://schemas.microsoft.com/office/drawing/2014/main" id="{A1ECE230-90B8-36B2-ABD2-691B179038F2}"/>
              </a:ext>
            </a:extLst>
          </p:cNvPr>
          <p:cNvCxnSpPr/>
          <p:nvPr/>
        </p:nvCxnSpPr>
        <p:spPr>
          <a:xfrm flipH="1" flipV="1">
            <a:off x="9192587" y="503307"/>
            <a:ext cx="17407" cy="1359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B6128AB-01C8-E70D-21BC-BA217327030B}"/>
              </a:ext>
            </a:extLst>
          </p:cNvPr>
          <p:cNvCxnSpPr/>
          <p:nvPr/>
        </p:nvCxnSpPr>
        <p:spPr>
          <a:xfrm flipV="1">
            <a:off x="8613961" y="484945"/>
            <a:ext cx="183715" cy="160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4">
            <a:extLst>
              <a:ext uri="{FF2B5EF4-FFF2-40B4-BE49-F238E27FC236}">
                <a16:creationId xmlns:a16="http://schemas.microsoft.com/office/drawing/2014/main" id="{916CFC44-9C1E-15A1-5D23-DEE5EDBBBF84}"/>
              </a:ext>
            </a:extLst>
          </p:cNvPr>
          <p:cNvSpPr txBox="1"/>
          <p:nvPr/>
        </p:nvSpPr>
        <p:spPr>
          <a:xfrm>
            <a:off x="7897915" y="687714"/>
            <a:ext cx="761747" cy="369332"/>
          </a:xfrm>
          <a:prstGeom prst="rect">
            <a:avLst/>
          </a:prstGeom>
          <a:noFill/>
        </p:spPr>
        <p:txBody>
          <a:bodyPr wrap="non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b="1"/>
              <a:t>Union</a:t>
            </a:r>
          </a:p>
        </p:txBody>
      </p:sp>
      <p:sp>
        <p:nvSpPr>
          <p:cNvPr id="142" name="Rectangle 141">
            <a:extLst>
              <a:ext uri="{FF2B5EF4-FFF2-40B4-BE49-F238E27FC236}">
                <a16:creationId xmlns:a16="http://schemas.microsoft.com/office/drawing/2014/main" id="{99EE0B27-714B-F7DA-42BF-EFCE50ECAD7D}"/>
              </a:ext>
            </a:extLst>
          </p:cNvPr>
          <p:cNvSpPr/>
          <p:nvPr/>
        </p:nvSpPr>
        <p:spPr>
          <a:xfrm>
            <a:off x="7314154" y="650991"/>
            <a:ext cx="4726824" cy="4474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eaLnBrk="0" fontAlgn="base" hangingPunct="0">
              <a:spcBef>
                <a:spcPct val="0"/>
              </a:spcBef>
              <a:spcAft>
                <a:spcPct val="0"/>
              </a:spcAft>
              <a:defRPr kern="1200">
                <a:solidFill>
                  <a:schemeClr val="lt1"/>
                </a:solidFill>
                <a:latin typeface="+mn-lt"/>
                <a:ea typeface="+mn-ea"/>
                <a:cs typeface="+mn-cs"/>
              </a:defRPr>
            </a:lvl1pPr>
            <a:lvl2pPr marL="457200" algn="l" defTabSz="457200" rtl="0" eaLnBrk="0" fontAlgn="base" hangingPunct="0">
              <a:spcBef>
                <a:spcPct val="0"/>
              </a:spcBef>
              <a:spcAft>
                <a:spcPct val="0"/>
              </a:spcAft>
              <a:defRPr kern="1200">
                <a:solidFill>
                  <a:schemeClr val="lt1"/>
                </a:solidFill>
                <a:latin typeface="+mn-lt"/>
                <a:ea typeface="+mn-ea"/>
                <a:cs typeface="+mn-cs"/>
              </a:defRPr>
            </a:lvl2pPr>
            <a:lvl3pPr marL="914400" algn="l" defTabSz="457200" rtl="0" eaLnBrk="0" fontAlgn="base" hangingPunct="0">
              <a:spcBef>
                <a:spcPct val="0"/>
              </a:spcBef>
              <a:spcAft>
                <a:spcPct val="0"/>
              </a:spcAft>
              <a:defRPr kern="1200">
                <a:solidFill>
                  <a:schemeClr val="lt1"/>
                </a:solidFill>
                <a:latin typeface="+mn-lt"/>
                <a:ea typeface="+mn-ea"/>
                <a:cs typeface="+mn-cs"/>
              </a:defRPr>
            </a:lvl3pPr>
            <a:lvl4pPr marL="1371600" algn="l" defTabSz="457200" rtl="0" eaLnBrk="0" fontAlgn="base" hangingPunct="0">
              <a:spcBef>
                <a:spcPct val="0"/>
              </a:spcBef>
              <a:spcAft>
                <a:spcPct val="0"/>
              </a:spcAft>
              <a:defRPr kern="1200">
                <a:solidFill>
                  <a:schemeClr val="lt1"/>
                </a:solidFill>
                <a:latin typeface="+mn-lt"/>
                <a:ea typeface="+mn-ea"/>
                <a:cs typeface="+mn-cs"/>
              </a:defRPr>
            </a:lvl4pPr>
            <a:lvl5pPr marL="1828800" algn="l" defTabSz="457200"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238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605E9-88DA-3383-15B5-2509BD36EB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9BCDEA-D028-ECAD-8F7F-2D5E9331DE4E}"/>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A0D7DB04-51AD-36F4-771C-56E91DF6E3F3}"/>
              </a:ext>
            </a:extLst>
          </p:cNvPr>
          <p:cNvSpPr/>
          <p:nvPr/>
        </p:nvSpPr>
        <p:spPr>
          <a:xfrm>
            <a:off x="2638425" y="4088022"/>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A3A30FD9-CE1F-A571-28EE-4D6B792CBBFB}"/>
              </a:ext>
            </a:extLst>
          </p:cNvPr>
          <p:cNvSpPr/>
          <p:nvPr/>
        </p:nvSpPr>
        <p:spPr>
          <a:xfrm>
            <a:off x="2638425" y="4554747"/>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073DAD3B-4FB0-AF38-DB56-0075AB19BC97}"/>
              </a:ext>
            </a:extLst>
          </p:cNvPr>
          <p:cNvSpPr/>
          <p:nvPr/>
        </p:nvSpPr>
        <p:spPr>
          <a:xfrm>
            <a:off x="2638425" y="3154572"/>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Relational Algebra</a:t>
            </a:r>
          </a:p>
        </p:txBody>
      </p:sp>
      <p:sp>
        <p:nvSpPr>
          <p:cNvPr id="5" name="Rectangle 4">
            <a:extLst>
              <a:ext uri="{FF2B5EF4-FFF2-40B4-BE49-F238E27FC236}">
                <a16:creationId xmlns:a16="http://schemas.microsoft.com/office/drawing/2014/main" id="{25103911-0D67-2DB4-C62B-F67333771D64}"/>
              </a:ext>
            </a:extLst>
          </p:cNvPr>
          <p:cNvSpPr/>
          <p:nvPr/>
        </p:nvSpPr>
        <p:spPr>
          <a:xfrm>
            <a:off x="2638425" y="3621297"/>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604DA43D-7DB5-DE72-D76D-B856238EC2B7}"/>
              </a:ext>
            </a:extLst>
          </p:cNvPr>
          <p:cNvSpPr/>
          <p:nvPr/>
        </p:nvSpPr>
        <p:spPr>
          <a:xfrm>
            <a:off x="2638425" y="2687847"/>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87AB46AC-FBD2-FC15-5614-736207618720}"/>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354FD89C-4B9B-8D0B-28DF-BEA9C9D70C0A}"/>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7A787CF3-3074-A660-C75F-97BB803CCF95}"/>
              </a:ext>
            </a:extLst>
          </p:cNvPr>
          <p:cNvSpPr/>
          <p:nvPr/>
        </p:nvSpPr>
        <p:spPr>
          <a:xfrm>
            <a:off x="2638425" y="5021472"/>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1815100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How can we do join in parallel?</a:t>
            </a:r>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(Outer Relation)</a:t>
            </a:r>
          </a:p>
        </p:txBody>
      </p:sp>
      <p:sp>
        <p:nvSpPr>
          <p:cNvPr id="6" name="TextBox 5">
            <a:extLst>
              <a:ext uri="{FF2B5EF4-FFF2-40B4-BE49-F238E27FC236}">
                <a16:creationId xmlns:a16="http://schemas.microsoft.com/office/drawing/2014/main" id="{F23481C5-5BF9-3220-F8DC-955CA47C37F0}"/>
              </a:ext>
            </a:extLst>
          </p:cNvPr>
          <p:cNvSpPr txBox="1"/>
          <p:nvPr/>
        </p:nvSpPr>
        <p:spPr>
          <a:xfrm>
            <a:off x="5445748" y="1905902"/>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extLst>
              <p:ext uri="{D42A27DB-BD31-4B8C-83A1-F6EECF244321}">
                <p14:modId xmlns:p14="http://schemas.microsoft.com/office/powerpoint/2010/main" val="2182460424"/>
              </p:ext>
            </p:extLst>
          </p:nvPr>
        </p:nvGraphicFramePr>
        <p:xfrm>
          <a:off x="7092064" y="1649269"/>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7076593" y="1189941"/>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(Inner Relation)</a:t>
            </a:r>
          </a:p>
        </p:txBody>
      </p:sp>
      <p:graphicFrame>
        <p:nvGraphicFramePr>
          <p:cNvPr id="4" name="Diagram 3">
            <a:extLst>
              <a:ext uri="{FF2B5EF4-FFF2-40B4-BE49-F238E27FC236}">
                <a16:creationId xmlns:a16="http://schemas.microsoft.com/office/drawing/2014/main" id="{FD26CA55-7C13-D3CE-E07C-3A021640CC3F}"/>
              </a:ext>
            </a:extLst>
          </p:cNvPr>
          <p:cNvGraphicFramePr/>
          <p:nvPr>
            <p:extLst>
              <p:ext uri="{D42A27DB-BD31-4B8C-83A1-F6EECF244321}">
                <p14:modId xmlns:p14="http://schemas.microsoft.com/office/powerpoint/2010/main" val="312726206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6809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Parallel Join ⨝</a:t>
            </a:r>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(Outer Relation)</a:t>
            </a:r>
          </a:p>
        </p:txBody>
      </p:sp>
      <p:sp>
        <p:nvSpPr>
          <p:cNvPr id="6" name="TextBox 5">
            <a:extLst>
              <a:ext uri="{FF2B5EF4-FFF2-40B4-BE49-F238E27FC236}">
                <a16:creationId xmlns:a16="http://schemas.microsoft.com/office/drawing/2014/main" id="{F23481C5-5BF9-3220-F8DC-955CA47C37F0}"/>
              </a:ext>
            </a:extLst>
          </p:cNvPr>
          <p:cNvSpPr txBox="1"/>
          <p:nvPr/>
        </p:nvSpPr>
        <p:spPr>
          <a:xfrm>
            <a:off x="5453483" y="3158815"/>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7092064" y="1649269"/>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7076593" y="1189941"/>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(Inner Relation)</a:t>
            </a:r>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0878E36-EE92-131E-0C37-F195D5FDE119}"/>
              </a:ext>
            </a:extLst>
          </p:cNvPr>
          <p:cNvSpPr/>
          <p:nvPr/>
        </p:nvSpPr>
        <p:spPr>
          <a:xfrm>
            <a:off x="870154" y="2468571"/>
            <a:ext cx="3932903" cy="358878"/>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98D03A2-AFE2-1C31-9E03-F53A507E4D94}"/>
              </a:ext>
            </a:extLst>
          </p:cNvPr>
          <p:cNvSpPr/>
          <p:nvPr/>
        </p:nvSpPr>
        <p:spPr>
          <a:xfrm>
            <a:off x="870155" y="2123825"/>
            <a:ext cx="3932903" cy="358878"/>
          </a:xfrm>
          <a:prstGeom prst="round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06491BD-0DF6-8322-5E90-7214F847CBFA}"/>
              </a:ext>
            </a:extLst>
          </p:cNvPr>
          <p:cNvCxnSpPr>
            <a:cxnSpLocks/>
          </p:cNvCxnSpPr>
          <p:nvPr/>
        </p:nvCxnSpPr>
        <p:spPr>
          <a:xfrm>
            <a:off x="1728316" y="4010520"/>
            <a:ext cx="0" cy="48109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D4423B9-E49F-38EB-FA90-ADC5DFC5E30A}"/>
              </a:ext>
            </a:extLst>
          </p:cNvPr>
          <p:cNvSpPr txBox="1"/>
          <p:nvPr/>
        </p:nvSpPr>
        <p:spPr>
          <a:xfrm>
            <a:off x="2009671" y="4010520"/>
            <a:ext cx="1107996" cy="369332"/>
          </a:xfrm>
          <a:prstGeom prst="rect">
            <a:avLst/>
          </a:prstGeom>
          <a:noFill/>
        </p:spPr>
        <p:txBody>
          <a:bodyPr wrap="none" rtlCol="0">
            <a:spAutoFit/>
          </a:bodyPr>
          <a:lstStyle/>
          <a:p>
            <a:r>
              <a:rPr lang="en-US"/>
              <a:t>Thread 1</a:t>
            </a:r>
          </a:p>
        </p:txBody>
      </p:sp>
      <p:cxnSp>
        <p:nvCxnSpPr>
          <p:cNvPr id="16" name="Straight Arrow Connector 15">
            <a:extLst>
              <a:ext uri="{FF2B5EF4-FFF2-40B4-BE49-F238E27FC236}">
                <a16:creationId xmlns:a16="http://schemas.microsoft.com/office/drawing/2014/main" id="{8A56578F-40F3-7644-BD25-DE99BC3C3C1E}"/>
              </a:ext>
            </a:extLst>
          </p:cNvPr>
          <p:cNvCxnSpPr>
            <a:cxnSpLocks/>
          </p:cNvCxnSpPr>
          <p:nvPr/>
        </p:nvCxnSpPr>
        <p:spPr>
          <a:xfrm>
            <a:off x="1728316" y="4916547"/>
            <a:ext cx="0" cy="4810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69858EA-7461-3E3F-5D75-1ACE7391F318}"/>
              </a:ext>
            </a:extLst>
          </p:cNvPr>
          <p:cNvSpPr txBox="1"/>
          <p:nvPr/>
        </p:nvSpPr>
        <p:spPr>
          <a:xfrm>
            <a:off x="2009671" y="4916547"/>
            <a:ext cx="1107996" cy="369332"/>
          </a:xfrm>
          <a:prstGeom prst="rect">
            <a:avLst/>
          </a:prstGeom>
          <a:noFill/>
        </p:spPr>
        <p:txBody>
          <a:bodyPr wrap="none" rtlCol="0">
            <a:spAutoFit/>
          </a:bodyPr>
          <a:lstStyle/>
          <a:p>
            <a:r>
              <a:rPr lang="en-US"/>
              <a:t>Thread 2</a:t>
            </a:r>
          </a:p>
        </p:txBody>
      </p:sp>
      <p:cxnSp>
        <p:nvCxnSpPr>
          <p:cNvPr id="18" name="Straight Arrow Connector 17">
            <a:extLst>
              <a:ext uri="{FF2B5EF4-FFF2-40B4-BE49-F238E27FC236}">
                <a16:creationId xmlns:a16="http://schemas.microsoft.com/office/drawing/2014/main" id="{2F6E774D-D484-6CD4-5C06-97F2DE24E353}"/>
              </a:ext>
            </a:extLst>
          </p:cNvPr>
          <p:cNvCxnSpPr>
            <a:cxnSpLocks/>
          </p:cNvCxnSpPr>
          <p:nvPr/>
        </p:nvCxnSpPr>
        <p:spPr>
          <a:xfrm>
            <a:off x="1741042" y="5825476"/>
            <a:ext cx="0" cy="481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DCC2AF9-C914-7C29-61BA-A3663A5073F6}"/>
              </a:ext>
            </a:extLst>
          </p:cNvPr>
          <p:cNvSpPr txBox="1"/>
          <p:nvPr/>
        </p:nvSpPr>
        <p:spPr>
          <a:xfrm>
            <a:off x="2022397" y="5825476"/>
            <a:ext cx="1107996" cy="369332"/>
          </a:xfrm>
          <a:prstGeom prst="rect">
            <a:avLst/>
          </a:prstGeom>
          <a:noFill/>
        </p:spPr>
        <p:txBody>
          <a:bodyPr wrap="none" rtlCol="0">
            <a:spAutoFit/>
          </a:bodyPr>
          <a:lstStyle/>
          <a:p>
            <a:r>
              <a:rPr lang="en-US"/>
              <a:t>Thread 3</a:t>
            </a:r>
          </a:p>
        </p:txBody>
      </p:sp>
      <p:sp>
        <p:nvSpPr>
          <p:cNvPr id="26" name="Callout: Left Arrow 25">
            <a:extLst>
              <a:ext uri="{FF2B5EF4-FFF2-40B4-BE49-F238E27FC236}">
                <a16:creationId xmlns:a16="http://schemas.microsoft.com/office/drawing/2014/main" id="{962FA09C-D5AD-4DA7-2242-FA22DD5FE972}"/>
              </a:ext>
            </a:extLst>
          </p:cNvPr>
          <p:cNvSpPr/>
          <p:nvPr/>
        </p:nvSpPr>
        <p:spPr>
          <a:xfrm>
            <a:off x="3777951" y="4972427"/>
            <a:ext cx="6260352" cy="369332"/>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All executing in parallel</a:t>
            </a:r>
          </a:p>
        </p:txBody>
      </p:sp>
      <p:sp>
        <p:nvSpPr>
          <p:cNvPr id="27" name="Double Brace 26">
            <a:extLst>
              <a:ext uri="{FF2B5EF4-FFF2-40B4-BE49-F238E27FC236}">
                <a16:creationId xmlns:a16="http://schemas.microsoft.com/office/drawing/2014/main" id="{525917D8-041F-73EB-DE40-779404E6E07B}"/>
              </a:ext>
            </a:extLst>
          </p:cNvPr>
          <p:cNvSpPr/>
          <p:nvPr/>
        </p:nvSpPr>
        <p:spPr>
          <a:xfrm>
            <a:off x="1158801" y="3933281"/>
            <a:ext cx="2619150" cy="244762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BA48954-5685-4477-CCF4-8754271C323F}"/>
              </a:ext>
            </a:extLst>
          </p:cNvPr>
          <p:cNvCxnSpPr>
            <a:cxnSpLocks/>
          </p:cNvCxnSpPr>
          <p:nvPr/>
        </p:nvCxnSpPr>
        <p:spPr>
          <a:xfrm flipV="1">
            <a:off x="4803058" y="2123825"/>
            <a:ext cx="2289006" cy="22253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9E9120C-D6E4-8673-94F4-E5932160AE61}"/>
              </a:ext>
            </a:extLst>
          </p:cNvPr>
          <p:cNvCxnSpPr>
            <a:cxnSpLocks/>
            <a:stCxn id="5" idx="3"/>
            <a:endCxn id="14" idx="1"/>
          </p:cNvCxnSpPr>
          <p:nvPr/>
        </p:nvCxnSpPr>
        <p:spPr>
          <a:xfrm>
            <a:off x="4803058" y="2303264"/>
            <a:ext cx="2289006" cy="17911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A28BFA8-9A44-956F-C54A-391497660626}"/>
              </a:ext>
            </a:extLst>
          </p:cNvPr>
          <p:cNvCxnSpPr>
            <a:cxnSpLocks/>
            <a:stCxn id="5" idx="3"/>
          </p:cNvCxnSpPr>
          <p:nvPr/>
        </p:nvCxnSpPr>
        <p:spPr>
          <a:xfrm>
            <a:off x="4803058" y="2303264"/>
            <a:ext cx="2289006" cy="52596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F957571-14DD-D7E6-EE8C-9C3E9C6BD825}"/>
              </a:ext>
            </a:extLst>
          </p:cNvPr>
          <p:cNvCxnSpPr>
            <a:cxnSpLocks/>
          </p:cNvCxnSpPr>
          <p:nvPr/>
        </p:nvCxnSpPr>
        <p:spPr>
          <a:xfrm>
            <a:off x="4803058" y="2303264"/>
            <a:ext cx="2289006" cy="86412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8873746-D05A-4202-A29E-9206BE80714C}"/>
              </a:ext>
            </a:extLst>
          </p:cNvPr>
          <p:cNvCxnSpPr>
            <a:cxnSpLocks/>
          </p:cNvCxnSpPr>
          <p:nvPr/>
        </p:nvCxnSpPr>
        <p:spPr>
          <a:xfrm flipV="1">
            <a:off x="4803058" y="2123825"/>
            <a:ext cx="2273535" cy="56246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B6B533-1745-A2AA-504B-DAB8933BF810}"/>
              </a:ext>
            </a:extLst>
          </p:cNvPr>
          <p:cNvCxnSpPr>
            <a:cxnSpLocks/>
            <a:endCxn id="14" idx="1"/>
          </p:cNvCxnSpPr>
          <p:nvPr/>
        </p:nvCxnSpPr>
        <p:spPr>
          <a:xfrm flipV="1">
            <a:off x="4803058" y="2482374"/>
            <a:ext cx="2289006" cy="20391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2A1E9D8-0E4E-2A89-4C3E-73569922340E}"/>
              </a:ext>
            </a:extLst>
          </p:cNvPr>
          <p:cNvCxnSpPr>
            <a:cxnSpLocks/>
          </p:cNvCxnSpPr>
          <p:nvPr/>
        </p:nvCxnSpPr>
        <p:spPr>
          <a:xfrm>
            <a:off x="4803058" y="2686292"/>
            <a:ext cx="2273535" cy="14294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5EA59EC-788E-2663-4B06-905726A1C129}"/>
              </a:ext>
            </a:extLst>
          </p:cNvPr>
          <p:cNvCxnSpPr>
            <a:cxnSpLocks/>
          </p:cNvCxnSpPr>
          <p:nvPr/>
        </p:nvCxnSpPr>
        <p:spPr>
          <a:xfrm>
            <a:off x="4803058" y="2686292"/>
            <a:ext cx="2273535" cy="4810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2A10E65-7FF0-88C7-948A-A0BB87C89E6B}"/>
              </a:ext>
            </a:extLst>
          </p:cNvPr>
          <p:cNvCxnSpPr>
            <a:cxnSpLocks/>
            <a:stCxn id="9" idx="3"/>
          </p:cNvCxnSpPr>
          <p:nvPr/>
        </p:nvCxnSpPr>
        <p:spPr>
          <a:xfrm flipV="1">
            <a:off x="4803058" y="2122042"/>
            <a:ext cx="2273535" cy="8866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51E603A-AE0B-5BF7-FCEE-6441524FDE3B}"/>
              </a:ext>
            </a:extLst>
          </p:cNvPr>
          <p:cNvCxnSpPr>
            <a:cxnSpLocks/>
            <a:endCxn id="14" idx="1"/>
          </p:cNvCxnSpPr>
          <p:nvPr/>
        </p:nvCxnSpPr>
        <p:spPr>
          <a:xfrm flipV="1">
            <a:off x="4817794" y="2482374"/>
            <a:ext cx="2274270" cy="5404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638A744-4845-3924-1207-CDF97B44E705}"/>
              </a:ext>
            </a:extLst>
          </p:cNvPr>
          <p:cNvCxnSpPr>
            <a:cxnSpLocks/>
            <a:stCxn id="9" idx="3"/>
          </p:cNvCxnSpPr>
          <p:nvPr/>
        </p:nvCxnSpPr>
        <p:spPr>
          <a:xfrm flipV="1">
            <a:off x="4803058" y="2813930"/>
            <a:ext cx="2289006" cy="1947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D86594A-42EE-D32B-3D23-4CD80744F248}"/>
              </a:ext>
            </a:extLst>
          </p:cNvPr>
          <p:cNvCxnSpPr>
            <a:cxnSpLocks/>
            <a:stCxn id="9" idx="3"/>
          </p:cNvCxnSpPr>
          <p:nvPr/>
        </p:nvCxnSpPr>
        <p:spPr>
          <a:xfrm>
            <a:off x="4803058" y="3008671"/>
            <a:ext cx="2303742" cy="1501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Diagram 9">
            <a:extLst>
              <a:ext uri="{FF2B5EF4-FFF2-40B4-BE49-F238E27FC236}">
                <a16:creationId xmlns:a16="http://schemas.microsoft.com/office/drawing/2014/main" id="{4931DB3A-F950-1C8A-6BC7-503629B42DAB}"/>
              </a:ext>
            </a:extLst>
          </p:cNvPr>
          <p:cNvGraphicFramePr/>
          <p:nvPr>
            <p:extLst>
              <p:ext uri="{D42A27DB-BD31-4B8C-83A1-F6EECF244321}">
                <p14:modId xmlns:p14="http://schemas.microsoft.com/office/powerpoint/2010/main" val="514967982"/>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8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5" grpId="0" animBg="1"/>
      <p:bldP spid="12" grpId="0"/>
      <p:bldP spid="17" grpId="0"/>
      <p:bldP spid="19" grpId="0"/>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Algorithms</a:t>
            </a:r>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Hardwares</a:t>
            </a:r>
            <a:endParaRPr lang="en-US"/>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Load balancing</a:t>
            </a:r>
            <a:endParaRPr lang="en-US"/>
          </a:p>
        </p:txBody>
      </p:sp>
      <p:graphicFrame>
        <p:nvGraphicFramePr>
          <p:cNvPr id="5" name="Diagram 4">
            <a:extLst>
              <a:ext uri="{FF2B5EF4-FFF2-40B4-BE49-F238E27FC236}">
                <a16:creationId xmlns:a16="http://schemas.microsoft.com/office/drawing/2014/main" id="{5C88917F-2C55-3B1E-DA4E-206700C7A4E9}"/>
              </a:ext>
            </a:extLst>
          </p:cNvPr>
          <p:cNvGraphicFramePr/>
          <p:nvPr>
            <p:extLst>
              <p:ext uri="{D42A27DB-BD31-4B8C-83A1-F6EECF244321}">
                <p14:modId xmlns:p14="http://schemas.microsoft.com/office/powerpoint/2010/main" val="1188036255"/>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8923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AD508AB-4E28-401C-8C50-E78DB21582A6}"/>
              </a:ext>
            </a:extLst>
          </p:cNvPr>
          <p:cNvGraphicFramePr>
            <a:graphicFrameLocks noGrp="1"/>
          </p:cNvGraphicFramePr>
          <p:nvPr>
            <p:ph idx="1"/>
            <p:extLst>
              <p:ext uri="{D42A27DB-BD31-4B8C-83A1-F6EECF244321}">
                <p14:modId xmlns:p14="http://schemas.microsoft.com/office/powerpoint/2010/main" val="1460066923"/>
              </p:ext>
            </p:extLst>
          </p:nvPr>
        </p:nvGraphicFramePr>
        <p:xfrm>
          <a:off x="571500" y="1436688"/>
          <a:ext cx="11048998" cy="3571240"/>
        </p:xfrm>
        <a:graphic>
          <a:graphicData uri="http://schemas.openxmlformats.org/drawingml/2006/table">
            <a:tbl>
              <a:tblPr firstRow="1" bandRow="1">
                <a:tableStyleId>{5C22544A-7EE6-4342-B048-85BDC9FD1C3A}</a:tableStyleId>
              </a:tblPr>
              <a:tblGrid>
                <a:gridCol w="2769315">
                  <a:extLst>
                    <a:ext uri="{9D8B030D-6E8A-4147-A177-3AD203B41FA5}">
                      <a16:colId xmlns:a16="http://schemas.microsoft.com/office/drawing/2014/main" val="3802947462"/>
                    </a:ext>
                  </a:extLst>
                </a:gridCol>
                <a:gridCol w="3330925">
                  <a:extLst>
                    <a:ext uri="{9D8B030D-6E8A-4147-A177-3AD203B41FA5}">
                      <a16:colId xmlns:a16="http://schemas.microsoft.com/office/drawing/2014/main" val="3713530962"/>
                    </a:ext>
                  </a:extLst>
                </a:gridCol>
                <a:gridCol w="2638069">
                  <a:extLst>
                    <a:ext uri="{9D8B030D-6E8A-4147-A177-3AD203B41FA5}">
                      <a16:colId xmlns:a16="http://schemas.microsoft.com/office/drawing/2014/main" val="3506420905"/>
                    </a:ext>
                  </a:extLst>
                </a:gridCol>
                <a:gridCol w="2310689">
                  <a:extLst>
                    <a:ext uri="{9D8B030D-6E8A-4147-A177-3AD203B41FA5}">
                      <a16:colId xmlns:a16="http://schemas.microsoft.com/office/drawing/2014/main" val="3284323848"/>
                    </a:ext>
                  </a:extLst>
                </a:gridCol>
              </a:tblGrid>
              <a:tr h="370840">
                <a:tc>
                  <a:txBody>
                    <a:bodyPr/>
                    <a:lstStyle/>
                    <a:p>
                      <a:r>
                        <a:rPr lang="en-US"/>
                        <a:t>Algorithm</a:t>
                      </a:r>
                    </a:p>
                  </a:txBody>
                  <a:tcPr/>
                </a:tc>
                <a:tc>
                  <a:txBody>
                    <a:bodyPr/>
                    <a:lstStyle/>
                    <a:p>
                      <a:r>
                        <a:rPr lang="en-US"/>
                        <a:t>Pros</a:t>
                      </a:r>
                    </a:p>
                  </a:txBody>
                  <a:tcPr/>
                </a:tc>
                <a:tc>
                  <a:txBody>
                    <a:bodyPr/>
                    <a:lstStyle/>
                    <a:p>
                      <a:r>
                        <a:rPr lang="en-US"/>
                        <a:t>Cons</a:t>
                      </a:r>
                    </a:p>
                  </a:txBody>
                  <a:tcPr/>
                </a:tc>
                <a:tc>
                  <a:txBody>
                    <a:bodyPr/>
                    <a:lstStyle/>
                    <a:p>
                      <a:r>
                        <a:rPr lang="en-US"/>
                        <a:t>Dataset</a:t>
                      </a:r>
                    </a:p>
                  </a:txBody>
                  <a:tcPr/>
                </a:tc>
                <a:extLst>
                  <a:ext uri="{0D108BD9-81ED-4DB2-BD59-A6C34878D82A}">
                    <a16:rowId xmlns:a16="http://schemas.microsoft.com/office/drawing/2014/main" val="4901539"/>
                  </a:ext>
                </a:extLst>
              </a:tr>
              <a:tr h="370840">
                <a:tc>
                  <a:txBody>
                    <a:bodyPr/>
                    <a:lstStyle/>
                    <a:p>
                      <a:r>
                        <a:rPr lang="en-US"/>
                        <a:t>Non indexed nested loop</a:t>
                      </a:r>
                    </a:p>
                  </a:txBody>
                  <a:tcPr/>
                </a:tc>
                <a:tc>
                  <a:txBody>
                    <a:bodyPr/>
                    <a:lstStyle/>
                    <a:p>
                      <a:r>
                        <a:rPr lang="en-US"/>
                        <a:t>Simple</a:t>
                      </a:r>
                    </a:p>
                  </a:txBody>
                  <a:tcPr/>
                </a:tc>
                <a:tc>
                  <a:txBody>
                    <a:bodyPr/>
                    <a:lstStyle/>
                    <a:p>
                      <a:r>
                        <a:rPr lang="en-US"/>
                        <a:t>High time complexity, low efficiency</a:t>
                      </a:r>
                    </a:p>
                  </a:txBody>
                  <a:tcPr/>
                </a:tc>
                <a:tc>
                  <a:txBody>
                    <a:bodyPr/>
                    <a:lstStyle/>
                    <a:p>
                      <a:r>
                        <a:rPr lang="en-US"/>
                        <a:t>Small</a:t>
                      </a:r>
                    </a:p>
                  </a:txBody>
                  <a:tcPr/>
                </a:tc>
                <a:extLst>
                  <a:ext uri="{0D108BD9-81ED-4DB2-BD59-A6C34878D82A}">
                    <a16:rowId xmlns:a16="http://schemas.microsoft.com/office/drawing/2014/main" val="608331774"/>
                  </a:ext>
                </a:extLst>
              </a:tr>
              <a:tr h="370840">
                <a:tc>
                  <a:txBody>
                    <a:bodyPr/>
                    <a:lstStyle/>
                    <a:p>
                      <a:r>
                        <a:rPr lang="en-US"/>
                        <a:t>Indexed nested loop</a:t>
                      </a:r>
                    </a:p>
                  </a:txBody>
                  <a:tcPr/>
                </a:tc>
                <a:tc>
                  <a:txBody>
                    <a:bodyPr/>
                    <a:lstStyle/>
                    <a:p>
                      <a:r>
                        <a:rPr lang="en-US"/>
                        <a:t>Index for faster performance</a:t>
                      </a:r>
                    </a:p>
                  </a:txBody>
                  <a:tcPr/>
                </a:tc>
                <a:tc>
                  <a:txBody>
                    <a:bodyPr/>
                    <a:lstStyle/>
                    <a:p>
                      <a:r>
                        <a:rPr lang="en-US"/>
                        <a:t>High memory usage</a:t>
                      </a:r>
                    </a:p>
                  </a:txBody>
                  <a:tcPr/>
                </a:tc>
                <a:tc>
                  <a:txBody>
                    <a:bodyPr/>
                    <a:lstStyle/>
                    <a:p>
                      <a:r>
                        <a:rPr lang="en-US"/>
                        <a:t>Small to medium, indexed tables</a:t>
                      </a:r>
                    </a:p>
                  </a:txBody>
                  <a:tcPr/>
                </a:tc>
                <a:extLst>
                  <a:ext uri="{0D108BD9-81ED-4DB2-BD59-A6C34878D82A}">
                    <a16:rowId xmlns:a16="http://schemas.microsoft.com/office/drawing/2014/main" val="2235726145"/>
                  </a:ext>
                </a:extLst>
              </a:tr>
              <a:tr h="370840">
                <a:tc>
                  <a:txBody>
                    <a:bodyPr/>
                    <a:lstStyle/>
                    <a:p>
                      <a:r>
                        <a:rPr lang="en-US"/>
                        <a:t>Sort merge</a:t>
                      </a:r>
                    </a:p>
                  </a:txBody>
                  <a:tcPr/>
                </a:tc>
                <a:tc>
                  <a:txBody>
                    <a:bodyPr/>
                    <a:lstStyle/>
                    <a:p>
                      <a:r>
                        <a:rPr lang="en-US"/>
                        <a:t>Scalable,</a:t>
                      </a:r>
                      <a:br>
                        <a:rPr lang="en-US"/>
                      </a:br>
                      <a:r>
                        <a:rPr lang="en-US"/>
                        <a:t>handles non-equality joins</a:t>
                      </a:r>
                    </a:p>
                  </a:txBody>
                  <a:tcPr/>
                </a:tc>
                <a:tc>
                  <a:txBody>
                    <a:bodyPr/>
                    <a:lstStyle/>
                    <a:p>
                      <a:r>
                        <a:rPr lang="en-US"/>
                        <a:t>Requires sorting, </a:t>
                      </a:r>
                      <a:br>
                        <a:rPr lang="en-US"/>
                      </a:br>
                      <a:r>
                        <a:rPr lang="en-US"/>
                        <a:t>high memory usage</a:t>
                      </a:r>
                    </a:p>
                  </a:txBody>
                  <a:tcPr/>
                </a:tc>
                <a:tc>
                  <a:txBody>
                    <a:bodyPr/>
                    <a:lstStyle/>
                    <a:p>
                      <a:r>
                        <a:rPr lang="en-US"/>
                        <a:t>Medium </a:t>
                      </a:r>
                    </a:p>
                  </a:txBody>
                  <a:tcPr/>
                </a:tc>
                <a:extLst>
                  <a:ext uri="{0D108BD9-81ED-4DB2-BD59-A6C34878D82A}">
                    <a16:rowId xmlns:a16="http://schemas.microsoft.com/office/drawing/2014/main" val="2937023407"/>
                  </a:ext>
                </a:extLst>
              </a:tr>
              <a:tr h="370840">
                <a:tc>
                  <a:txBody>
                    <a:bodyPr/>
                    <a:lstStyle/>
                    <a:p>
                      <a:r>
                        <a:rPr lang="en-US"/>
                        <a:t>Hash</a:t>
                      </a:r>
                    </a:p>
                  </a:txBody>
                  <a:tcPr/>
                </a:tc>
                <a:tc>
                  <a:txBody>
                    <a:bodyPr/>
                    <a:lstStyle/>
                    <a:p>
                      <a:r>
                        <a:rPr lang="en-US"/>
                        <a:t>Scalable,</a:t>
                      </a:r>
                      <a:br>
                        <a:rPr lang="en-US"/>
                      </a:br>
                      <a:r>
                        <a:rPr lang="en-US"/>
                        <a:t>handles equality joins</a:t>
                      </a:r>
                    </a:p>
                  </a:txBody>
                  <a:tcPr/>
                </a:tc>
                <a:tc>
                  <a:txBody>
                    <a:bodyPr/>
                    <a:lstStyle/>
                    <a:p>
                      <a:r>
                        <a:rPr lang="en-US"/>
                        <a:t>Requires partitioning,</a:t>
                      </a:r>
                    </a:p>
                    <a:p>
                      <a:r>
                        <a:rPr lang="en-US"/>
                        <a:t>cannot do non-equality</a:t>
                      </a:r>
                    </a:p>
                  </a:txBody>
                  <a:tcPr/>
                </a:tc>
                <a:tc>
                  <a:txBody>
                    <a:bodyPr/>
                    <a:lstStyle/>
                    <a:p>
                      <a:r>
                        <a:rPr lang="en-US"/>
                        <a:t>Large</a:t>
                      </a:r>
                    </a:p>
                  </a:txBody>
                  <a:tcPr/>
                </a:tc>
                <a:extLst>
                  <a:ext uri="{0D108BD9-81ED-4DB2-BD59-A6C34878D82A}">
                    <a16:rowId xmlns:a16="http://schemas.microsoft.com/office/drawing/2014/main" val="810466765"/>
                  </a:ext>
                </a:extLst>
              </a:tr>
              <a:tr h="370840">
                <a:tc>
                  <a:txBody>
                    <a:bodyPr/>
                    <a:lstStyle/>
                    <a:p>
                      <a:r>
                        <a:rPr lang="en-US"/>
                        <a:t>Hybrid (sort + hash)</a:t>
                      </a:r>
                    </a:p>
                  </a:txBody>
                  <a:tcPr/>
                </a:tc>
                <a:tc>
                  <a:txBody>
                    <a:bodyPr/>
                    <a:lstStyle/>
                    <a:p>
                      <a:r>
                        <a:rPr lang="en-US"/>
                        <a:t>Reduce communication cost,</a:t>
                      </a:r>
                    </a:p>
                    <a:p>
                      <a:r>
                        <a:rPr lang="en-US"/>
                        <a:t>Handles skewed data</a:t>
                      </a:r>
                    </a:p>
                  </a:txBody>
                  <a:tcPr/>
                </a:tc>
                <a:tc>
                  <a:txBody>
                    <a:bodyPr/>
                    <a:lstStyle/>
                    <a:p>
                      <a:r>
                        <a:rPr lang="en-US"/>
                        <a:t>Complex,</a:t>
                      </a:r>
                    </a:p>
                    <a:p>
                      <a:r>
                        <a:rPr lang="en-US"/>
                        <a:t>requires tuning</a:t>
                      </a:r>
                    </a:p>
                  </a:txBody>
                  <a:tcPr/>
                </a:tc>
                <a:tc>
                  <a:txBody>
                    <a:bodyPr/>
                    <a:lstStyle/>
                    <a:p>
                      <a:r>
                        <a:rPr lang="en-US"/>
                        <a:t>Large</a:t>
                      </a:r>
                    </a:p>
                  </a:txBody>
                  <a:tcPr/>
                </a:tc>
                <a:extLst>
                  <a:ext uri="{0D108BD9-81ED-4DB2-BD59-A6C34878D82A}">
                    <a16:rowId xmlns:a16="http://schemas.microsoft.com/office/drawing/2014/main" val="2765410601"/>
                  </a:ext>
                </a:extLst>
              </a:tr>
            </a:tbl>
          </a:graphicData>
        </a:graphic>
      </p:graphicFrame>
      <p:sp>
        <p:nvSpPr>
          <p:cNvPr id="2" name="Title 1">
            <a:extLst>
              <a:ext uri="{FF2B5EF4-FFF2-40B4-BE49-F238E27FC236}">
                <a16:creationId xmlns:a16="http://schemas.microsoft.com/office/drawing/2014/main" id="{7B1E08CC-3445-E02E-C7E4-15C0745535B1}"/>
              </a:ext>
            </a:extLst>
          </p:cNvPr>
          <p:cNvSpPr>
            <a:spLocks noGrp="1"/>
          </p:cNvSpPr>
          <p:nvPr>
            <p:ph type="title"/>
          </p:nvPr>
        </p:nvSpPr>
        <p:spPr/>
        <p:txBody>
          <a:bodyPr/>
          <a:lstStyle/>
          <a:p>
            <a:r>
              <a:rPr lang="en-US"/>
              <a:t>Comparison of Join Algorithms</a:t>
            </a:r>
          </a:p>
        </p:txBody>
      </p:sp>
      <p:sp>
        <p:nvSpPr>
          <p:cNvPr id="7" name="TextBox 6">
            <a:extLst>
              <a:ext uri="{FF2B5EF4-FFF2-40B4-BE49-F238E27FC236}">
                <a16:creationId xmlns:a16="http://schemas.microsoft.com/office/drawing/2014/main" id="{88E31453-A07E-B71B-2D57-2283027DFACD}"/>
              </a:ext>
            </a:extLst>
          </p:cNvPr>
          <p:cNvSpPr txBox="1"/>
          <p:nvPr/>
        </p:nvSpPr>
        <p:spPr>
          <a:xfrm>
            <a:off x="601302" y="5777548"/>
            <a:ext cx="10838996" cy="1077218"/>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panose="020B0604020202020204" pitchFamily="34" charset="0"/>
              <a:buChar char="•"/>
            </a:pPr>
            <a:r>
              <a:rPr lang="en-US" sz="800" err="1">
                <a:latin typeface="Calibri"/>
                <a:ea typeface="Calibri"/>
                <a:cs typeface="Calibri"/>
              </a:rPr>
              <a:t>Bingsheng</a:t>
            </a:r>
            <a:r>
              <a:rPr lang="en-US" sz="800">
                <a:latin typeface="Calibri"/>
                <a:ea typeface="Calibri"/>
                <a:cs typeface="Calibri"/>
              </a:rPr>
              <a:t> He, Ke Yang, Rui Fang, Mian Lu, Naga </a:t>
            </a:r>
            <a:r>
              <a:rPr lang="en-US" sz="800" err="1">
                <a:latin typeface="Calibri"/>
                <a:ea typeface="Calibri"/>
                <a:cs typeface="Calibri"/>
              </a:rPr>
              <a:t>Govindaraju</a:t>
            </a:r>
            <a:r>
              <a:rPr lang="en-US" sz="800">
                <a:latin typeface="Calibri"/>
                <a:ea typeface="Calibri"/>
                <a:cs typeface="Calibri"/>
              </a:rPr>
              <a:t>, </a:t>
            </a:r>
            <a:r>
              <a:rPr lang="en-US" sz="800" err="1">
                <a:latin typeface="Calibri"/>
                <a:ea typeface="Calibri"/>
                <a:cs typeface="Calibri"/>
              </a:rPr>
              <a:t>Qiong</a:t>
            </a:r>
            <a:r>
              <a:rPr lang="en-US" sz="800">
                <a:latin typeface="Calibri"/>
                <a:ea typeface="Calibri"/>
                <a:cs typeface="Calibri"/>
              </a:rPr>
              <a:t> Luo, and Pedro Sander. Relational joins on graphics processors. In Proceedings of the 2008 ACM SIGMOD international conference on Management of data, pages 511–524, 2008.</a:t>
            </a:r>
          </a:p>
          <a:p>
            <a:pPr marL="171450" indent="-171450">
              <a:buFont typeface="Arial" panose="020B0604020202020204" pitchFamily="34" charset="0"/>
              <a:buChar char="•"/>
            </a:pPr>
            <a:r>
              <a:rPr lang="en-US" sz="800">
                <a:latin typeface="Calibri"/>
                <a:ea typeface="Calibri"/>
                <a:cs typeface="Calibri"/>
              </a:rPr>
              <a:t>Ran Rui, Hao Li, and Yi-Cheng Tu. Join algorithms on </a:t>
            </a:r>
            <a:r>
              <a:rPr lang="en-US" sz="800" err="1">
                <a:latin typeface="Calibri"/>
                <a:ea typeface="Calibri"/>
                <a:cs typeface="Calibri"/>
              </a:rPr>
              <a:t>gpus</a:t>
            </a:r>
            <a:r>
              <a:rPr lang="en-US" sz="800">
                <a:latin typeface="Calibri"/>
                <a:ea typeface="Calibri"/>
                <a:cs typeface="Calibri"/>
              </a:rPr>
              <a:t>: A revisit after seven years. In 2015 IEEE International Conference on Big Data (Big Data), pages 2541–2550. IEEE, 2015.</a:t>
            </a:r>
          </a:p>
          <a:p>
            <a:pPr marL="171450" indent="-171450">
              <a:buFont typeface="Arial" panose="020B0604020202020204" pitchFamily="34" charset="0"/>
              <a:buChar char="•"/>
            </a:pPr>
            <a:r>
              <a:rPr lang="en-US" sz="800">
                <a:latin typeface="Calibri"/>
                <a:ea typeface="Calibri"/>
                <a:cs typeface="Calibri"/>
              </a:rPr>
              <a:t>Ran Rui, Hao Li, and Yi Cheng Tu. Efficient join algorithms for large database tables in a multi-</a:t>
            </a:r>
            <a:r>
              <a:rPr lang="en-US" sz="800" err="1">
                <a:latin typeface="Calibri"/>
                <a:ea typeface="Calibri"/>
                <a:cs typeface="Calibri"/>
              </a:rPr>
              <a:t>gpu</a:t>
            </a:r>
            <a:r>
              <a:rPr lang="en-US" sz="800">
                <a:latin typeface="Calibri"/>
                <a:ea typeface="Calibri"/>
                <a:cs typeface="Calibri"/>
              </a:rPr>
              <a:t> environment. Proceedings of the VLDB Endowment, 14:708–720, 2020.</a:t>
            </a:r>
          </a:p>
          <a:p>
            <a:pPr marL="171450" indent="-171450">
              <a:buFont typeface="Arial" panose="020B0604020202020204" pitchFamily="34" charset="0"/>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Jin Wang, </a:t>
            </a:r>
            <a:r>
              <a:rPr lang="en-US" sz="800" err="1">
                <a:latin typeface="Calibri"/>
                <a:ea typeface="Calibri"/>
                <a:cs typeface="Calibri"/>
              </a:rPr>
              <a:t>Molham</a:t>
            </a:r>
            <a:r>
              <a:rPr lang="en-US" sz="800">
                <a:latin typeface="Calibri"/>
                <a:ea typeface="Calibri"/>
                <a:cs typeface="Calibri"/>
              </a:rPr>
              <a:t> Aref, and Sudhakar </a:t>
            </a:r>
            <a:r>
              <a:rPr lang="en-US" sz="800" err="1">
                <a:latin typeface="Calibri"/>
                <a:ea typeface="Calibri"/>
                <a:cs typeface="Calibri"/>
              </a:rPr>
              <a:t>Yalamanchili</a:t>
            </a:r>
            <a:r>
              <a:rPr lang="en-US" sz="800">
                <a:latin typeface="Calibri"/>
                <a:ea typeface="Calibri"/>
                <a:cs typeface="Calibri"/>
              </a:rPr>
              <a:t>. General-purpose join algorithms for large graph triangle listing on heterogeneous systems. In Proceedings of the 9th Annual Workshop on General Purpose Processing Using Graphics Processing Unit, pages 12–21, 2016.</a:t>
            </a:r>
          </a:p>
          <a:p>
            <a:pPr marL="171450" indent="-171450">
              <a:buFont typeface="Arial" panose="020B0604020202020204" pitchFamily="34" charset="0"/>
              <a:buChar char="•"/>
            </a:pPr>
            <a:r>
              <a:rPr lang="en-US" sz="800">
                <a:latin typeface="Calibri"/>
                <a:ea typeface="Calibri"/>
                <a:cs typeface="Calibri"/>
              </a:rPr>
              <a:t>Claude </a:t>
            </a:r>
            <a:r>
              <a:rPr lang="en-US" sz="800" err="1">
                <a:latin typeface="Calibri"/>
                <a:ea typeface="Calibri"/>
                <a:cs typeface="Calibri"/>
              </a:rPr>
              <a:t>Barthels</a:t>
            </a:r>
            <a:r>
              <a:rPr lang="en-US" sz="800">
                <a:latin typeface="Calibri"/>
                <a:ea typeface="Calibri"/>
                <a:cs typeface="Calibri"/>
              </a:rPr>
              <a:t>, Ingo </a:t>
            </a:r>
            <a:r>
              <a:rPr lang="en-US" sz="800" err="1">
                <a:latin typeface="Calibri"/>
                <a:ea typeface="Calibri"/>
                <a:cs typeface="Calibri"/>
              </a:rPr>
              <a:t>M¨uller</a:t>
            </a:r>
            <a:r>
              <a:rPr lang="en-US" sz="800">
                <a:latin typeface="Calibri"/>
                <a:ea typeface="Calibri"/>
                <a:cs typeface="Calibri"/>
              </a:rPr>
              <a:t>, Timo Schneider, Gustavo Alonso, and Torsten </a:t>
            </a:r>
            <a:r>
              <a:rPr lang="en-US" sz="800" err="1">
                <a:latin typeface="Calibri"/>
                <a:ea typeface="Calibri"/>
                <a:cs typeface="Calibri"/>
              </a:rPr>
              <a:t>Hoefler</a:t>
            </a:r>
            <a:r>
              <a:rPr lang="en-US" sz="800">
                <a:latin typeface="Calibri"/>
                <a:ea typeface="Calibri"/>
                <a:cs typeface="Calibri"/>
              </a:rPr>
              <a:t>. Distributed join algorithms on thousands of cores. Proc. VLDB Endow., 10(5):517–528, </a:t>
            </a:r>
            <a:r>
              <a:rPr lang="en-US" sz="800" err="1">
                <a:latin typeface="Calibri"/>
                <a:ea typeface="Calibri"/>
                <a:cs typeface="Calibri"/>
              </a:rPr>
              <a:t>jan</a:t>
            </a:r>
            <a:r>
              <a:rPr lang="en-US" sz="800">
                <a:latin typeface="Calibri"/>
                <a:ea typeface="Calibri"/>
                <a:cs typeface="Calibri"/>
              </a:rPr>
              <a:t> 2017</a:t>
            </a:r>
          </a:p>
          <a:p>
            <a:pPr marL="171450" indent="-171450">
              <a:buFont typeface="Arial" panose="020B0604020202020204" pitchFamily="34" charset="0"/>
              <a:buChar char="•"/>
            </a:pPr>
            <a:r>
              <a:rPr lang="en-US" sz="800" err="1">
                <a:latin typeface="Calibri"/>
                <a:ea typeface="Calibri"/>
                <a:cs typeface="Calibri"/>
              </a:rPr>
              <a:t>Chengxin</a:t>
            </a:r>
            <a:r>
              <a:rPr lang="en-US" sz="800">
                <a:latin typeface="Calibri"/>
                <a:ea typeface="Calibri"/>
                <a:cs typeface="Calibri"/>
              </a:rPr>
              <a:t> Guo, Hong Chen, Feng Zhang, and </a:t>
            </a:r>
            <a:r>
              <a:rPr lang="en-US" sz="800" err="1">
                <a:latin typeface="Calibri"/>
                <a:ea typeface="Calibri"/>
                <a:cs typeface="Calibri"/>
              </a:rPr>
              <a:t>Cuiping</a:t>
            </a:r>
            <a:r>
              <a:rPr lang="en-US" sz="800">
                <a:latin typeface="Calibri"/>
                <a:ea typeface="Calibri"/>
                <a:cs typeface="Calibri"/>
              </a:rPr>
              <a:t> Li. Parallel hybrid join algorithm on </a:t>
            </a:r>
            <a:r>
              <a:rPr lang="en-US" sz="800" err="1">
                <a:latin typeface="Calibri"/>
                <a:ea typeface="Calibri"/>
                <a:cs typeface="Calibri"/>
              </a:rPr>
              <a:t>gpu</a:t>
            </a:r>
            <a:r>
              <a:rPr lang="en-US" sz="800">
                <a:latin typeface="Calibri"/>
                <a:ea typeface="Calibri"/>
                <a:cs typeface="Calibri"/>
              </a:rPr>
              <a:t>. 2019 IEEE 21st International Conference on High Performance Computing and Communications; IEEE 17th International Conference on Smart City; IEEE 5th International Conference on Data Science and Systems (HPCC/</a:t>
            </a:r>
            <a:r>
              <a:rPr lang="en-US" sz="800" err="1">
                <a:latin typeface="Calibri"/>
                <a:ea typeface="Calibri"/>
                <a:cs typeface="Calibri"/>
              </a:rPr>
              <a:t>SmartCity</a:t>
            </a:r>
            <a:r>
              <a:rPr lang="en-US" sz="800">
                <a:latin typeface="Calibri"/>
                <a:ea typeface="Calibri"/>
                <a:cs typeface="Calibri"/>
              </a:rPr>
              <a:t>/DSS), pages 1572–1579, 2019</a:t>
            </a:r>
          </a:p>
        </p:txBody>
      </p:sp>
      <p:graphicFrame>
        <p:nvGraphicFramePr>
          <p:cNvPr id="5" name="Diagram 4">
            <a:extLst>
              <a:ext uri="{FF2B5EF4-FFF2-40B4-BE49-F238E27FC236}">
                <a16:creationId xmlns:a16="http://schemas.microsoft.com/office/drawing/2014/main" id="{B5DA8EAF-5C1A-3FFA-7C37-7221059C0EB2}"/>
              </a:ext>
            </a:extLst>
          </p:cNvPr>
          <p:cNvGraphicFramePr/>
          <p:nvPr>
            <p:extLst>
              <p:ext uri="{D42A27DB-BD31-4B8C-83A1-F6EECF244321}">
                <p14:modId xmlns:p14="http://schemas.microsoft.com/office/powerpoint/2010/main" val="1628230945"/>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62330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Algorithms</a:t>
            </a:r>
            <a:endParaRPr lang="en-US"/>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Hardwares</a:t>
            </a:r>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Load balancing</a:t>
            </a:r>
            <a:endParaRPr lang="en-US"/>
          </a:p>
        </p:txBody>
      </p:sp>
      <p:graphicFrame>
        <p:nvGraphicFramePr>
          <p:cNvPr id="5" name="Diagram 4">
            <a:extLst>
              <a:ext uri="{FF2B5EF4-FFF2-40B4-BE49-F238E27FC236}">
                <a16:creationId xmlns:a16="http://schemas.microsoft.com/office/drawing/2014/main" id="{96D37D9A-CAC1-7D0F-7DA9-23E070F1C9B5}"/>
              </a:ext>
            </a:extLst>
          </p:cNvPr>
          <p:cNvGraphicFramePr/>
          <p:nvPr>
            <p:extLst>
              <p:ext uri="{D42A27DB-BD31-4B8C-83A1-F6EECF244321}">
                <p14:modId xmlns:p14="http://schemas.microsoft.com/office/powerpoint/2010/main" val="3347127343"/>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502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9E19D4-6CF8-3EBC-CC6A-5E52C7E62E49}"/>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Proxima Nova Rg"/>
              </a:rPr>
              <a:t>Barthels et al. compared HJ and SMJ on distributed multi-core systems using 4096 processor cores (MPI)</a:t>
            </a:r>
            <a:endParaRPr lang="en-US"/>
          </a:p>
          <a:p>
            <a:pPr marL="342900" indent="-342900">
              <a:buFont typeface="Arial"/>
              <a:buChar char="•"/>
            </a:pPr>
            <a:r>
              <a:rPr lang="en-US">
                <a:latin typeface="Proxima Nova Rg"/>
              </a:rPr>
              <a:t>Communication inefficiencies can significantly impede performance</a:t>
            </a:r>
          </a:p>
          <a:p>
            <a:pPr marL="342900" indent="-342900">
              <a:buFont typeface="Arial"/>
              <a:buChar char="•"/>
            </a:pPr>
            <a:r>
              <a:rPr lang="en-US">
                <a:latin typeface="Proxima Nova Rg"/>
              </a:rPr>
              <a:t>More cores not always means better performance, sometimes </a:t>
            </a:r>
            <a:r>
              <a:rPr lang="en-US">
                <a:solidFill>
                  <a:srgbClr val="FF0000"/>
                </a:solidFill>
                <a:latin typeface="Proxima Nova Rg"/>
              </a:rPr>
              <a:t>degrade</a:t>
            </a:r>
          </a:p>
          <a:p>
            <a:pPr marL="342900" indent="-342900">
              <a:buFont typeface="Arial"/>
              <a:buChar char="•"/>
            </a:pPr>
            <a:r>
              <a:rPr lang="en-US">
                <a:latin typeface="Proxima Nova Rg"/>
              </a:rPr>
              <a:t>Bounded by the </a:t>
            </a:r>
            <a:r>
              <a:rPr lang="en-US">
                <a:solidFill>
                  <a:srgbClr val="FF0000"/>
                </a:solidFill>
                <a:latin typeface="Proxima Nova Rg"/>
              </a:rPr>
              <a:t>low computation</a:t>
            </a:r>
            <a:r>
              <a:rPr lang="en-US">
                <a:latin typeface="Proxima Nova Rg"/>
              </a:rPr>
              <a:t> capacity of CPUs and </a:t>
            </a:r>
            <a:r>
              <a:rPr lang="en-US">
                <a:solidFill>
                  <a:srgbClr val="FF0000"/>
                </a:solidFill>
                <a:latin typeface="Proxima Nova Rg"/>
              </a:rPr>
              <a:t>higher communication</a:t>
            </a:r>
            <a:r>
              <a:rPr lang="en-US">
                <a:latin typeface="Proxima Nova Rg"/>
              </a:rPr>
              <a:t> costs</a:t>
            </a:r>
          </a:p>
        </p:txBody>
      </p:sp>
      <p:sp>
        <p:nvSpPr>
          <p:cNvPr id="3" name="Title 2">
            <a:extLst>
              <a:ext uri="{FF2B5EF4-FFF2-40B4-BE49-F238E27FC236}">
                <a16:creationId xmlns:a16="http://schemas.microsoft.com/office/drawing/2014/main" id="{EB8EEBB0-3D7F-C932-DE6F-00C141143940}"/>
              </a:ext>
            </a:extLst>
          </p:cNvPr>
          <p:cNvSpPr>
            <a:spLocks noGrp="1"/>
          </p:cNvSpPr>
          <p:nvPr>
            <p:ph type="title"/>
          </p:nvPr>
        </p:nvSpPr>
        <p:spPr>
          <a:xfrm>
            <a:off x="536364" y="476722"/>
            <a:ext cx="8889441" cy="768545"/>
          </a:xfrm>
        </p:spPr>
        <p:txBody>
          <a:bodyPr/>
          <a:lstStyle/>
          <a:p>
            <a:r>
              <a:rPr lang="en-US">
                <a:latin typeface="Proxima Nova Rg"/>
              </a:rPr>
              <a:t>Join on CPUs: Multi-core HJ and SMJ</a:t>
            </a:r>
            <a:endParaRPr lang="en-US"/>
          </a:p>
        </p:txBody>
      </p:sp>
      <p:sp>
        <p:nvSpPr>
          <p:cNvPr id="7" name="TextBox 6">
            <a:extLst>
              <a:ext uri="{FF2B5EF4-FFF2-40B4-BE49-F238E27FC236}">
                <a16:creationId xmlns:a16="http://schemas.microsoft.com/office/drawing/2014/main" id="{8173A40C-DDB4-EF49-A794-7E00C36D550D}"/>
              </a:ext>
            </a:extLst>
          </p:cNvPr>
          <p:cNvSpPr txBox="1"/>
          <p:nvPr/>
        </p:nvSpPr>
        <p:spPr>
          <a:xfrm>
            <a:off x="537683" y="6517452"/>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Claude Barthels, Ingo </a:t>
            </a:r>
            <a:r>
              <a:rPr lang="en-US" sz="800" err="1">
                <a:latin typeface="Calibri"/>
                <a:ea typeface="Calibri"/>
                <a:cs typeface="Calibri"/>
              </a:rPr>
              <a:t>M¨uller</a:t>
            </a:r>
            <a:r>
              <a:rPr lang="en-US" sz="800">
                <a:latin typeface="Calibri"/>
                <a:ea typeface="Calibri"/>
                <a:cs typeface="Calibri"/>
              </a:rPr>
              <a:t>, Timo Schneider, Gustavo Alonso, and Torsten Hoefler. Distributed join algorithms on thousands of cores. Proc. VLDB Endow., 10(5):517–528, </a:t>
            </a:r>
            <a:r>
              <a:rPr lang="en-US" sz="800" err="1">
                <a:latin typeface="Calibri"/>
                <a:ea typeface="Calibri"/>
                <a:cs typeface="Calibri"/>
              </a:rPr>
              <a:t>jan</a:t>
            </a:r>
            <a:r>
              <a:rPr lang="en-US" sz="800">
                <a:latin typeface="Calibri"/>
                <a:ea typeface="Calibri"/>
                <a:cs typeface="Calibri"/>
              </a:rPr>
              <a:t> 2017.</a:t>
            </a:r>
          </a:p>
          <a:p>
            <a:pPr marL="171450" indent="-171450">
              <a:buFont typeface="Arial"/>
              <a:buChar char="•"/>
            </a:pPr>
            <a:r>
              <a:rPr lang="en-US" sz="800" err="1">
                <a:latin typeface="Calibri"/>
                <a:ea typeface="Calibri"/>
                <a:cs typeface="Calibri"/>
              </a:rPr>
              <a:t>Chengxin</a:t>
            </a:r>
            <a:r>
              <a:rPr lang="en-US" sz="800">
                <a:latin typeface="Calibri"/>
                <a:ea typeface="Calibri"/>
                <a:cs typeface="Calibri"/>
              </a:rPr>
              <a:t> Guo, Hong Chen, Feng Zhang, and Cuiping Li. Distributed join algorithms on multi-</a:t>
            </a:r>
            <a:r>
              <a:rPr lang="en-US" sz="800" err="1">
                <a:latin typeface="Calibri"/>
                <a:ea typeface="Calibri"/>
                <a:cs typeface="Calibri"/>
              </a:rPr>
              <a:t>cpu</a:t>
            </a:r>
            <a:r>
              <a:rPr lang="en-US" sz="800">
                <a:latin typeface="Calibri"/>
                <a:ea typeface="Calibri"/>
                <a:cs typeface="Calibri"/>
              </a:rPr>
              <a:t> clusters with </a:t>
            </a:r>
            <a:r>
              <a:rPr lang="en-US" sz="800" err="1">
                <a:latin typeface="Calibri"/>
                <a:ea typeface="Calibri"/>
                <a:cs typeface="Calibri"/>
              </a:rPr>
              <a:t>gpu</a:t>
            </a:r>
            <a:r>
              <a:rPr lang="en-US" sz="800">
                <a:latin typeface="Calibri"/>
                <a:ea typeface="Calibri"/>
                <a:cs typeface="Calibri"/>
              </a:rPr>
              <a:t> direct </a:t>
            </a:r>
            <a:r>
              <a:rPr lang="en-US" sz="800" err="1">
                <a:latin typeface="Calibri"/>
                <a:ea typeface="Calibri"/>
                <a:cs typeface="Calibri"/>
              </a:rPr>
              <a:t>rdma</a:t>
            </a:r>
            <a:r>
              <a:rPr lang="en-US" sz="800">
                <a:latin typeface="Calibri"/>
                <a:ea typeface="Calibri"/>
                <a:cs typeface="Calibri"/>
              </a:rPr>
              <a:t>. Proceedings of the 48th International Conference on Parallel Processing,2019.</a:t>
            </a:r>
          </a:p>
        </p:txBody>
      </p:sp>
      <p:graphicFrame>
        <p:nvGraphicFramePr>
          <p:cNvPr id="5" name="Diagram 4">
            <a:extLst>
              <a:ext uri="{FF2B5EF4-FFF2-40B4-BE49-F238E27FC236}">
                <a16:creationId xmlns:a16="http://schemas.microsoft.com/office/drawing/2014/main" id="{A401EFA9-5AF7-C85B-4EE7-42F742AF6D4C}"/>
              </a:ext>
            </a:extLst>
          </p:cNvPr>
          <p:cNvGraphicFramePr/>
          <p:nvPr>
            <p:extLst>
              <p:ext uri="{D42A27DB-BD31-4B8C-83A1-F6EECF244321}">
                <p14:modId xmlns:p14="http://schemas.microsoft.com/office/powerpoint/2010/main" val="2065827657"/>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descr="A black and white image of a computer&#10;&#10;Description automatically generated">
            <a:extLst>
              <a:ext uri="{FF2B5EF4-FFF2-40B4-BE49-F238E27FC236}">
                <a16:creationId xmlns:a16="http://schemas.microsoft.com/office/drawing/2014/main" id="{84E1D924-1B58-054B-72A5-0A915D37CA0B}"/>
              </a:ext>
            </a:extLst>
          </p:cNvPr>
          <p:cNvPicPr>
            <a:picLocks noChangeAspect="1"/>
          </p:cNvPicPr>
          <p:nvPr/>
        </p:nvPicPr>
        <p:blipFill>
          <a:blip r:embed="rId7"/>
          <a:stretch>
            <a:fillRect/>
          </a:stretch>
        </p:blipFill>
        <p:spPr>
          <a:xfrm>
            <a:off x="10149818" y="474972"/>
            <a:ext cx="1705440" cy="955056"/>
          </a:xfrm>
          <a:prstGeom prst="rect">
            <a:avLst/>
          </a:prstGeom>
        </p:spPr>
      </p:pic>
      <p:sp>
        <p:nvSpPr>
          <p:cNvPr id="18" name="Oval 17">
            <a:extLst>
              <a:ext uri="{FF2B5EF4-FFF2-40B4-BE49-F238E27FC236}">
                <a16:creationId xmlns:a16="http://schemas.microsoft.com/office/drawing/2014/main" id="{B1B07AEB-CF97-2641-4363-EE71EFA36B61}"/>
              </a:ext>
            </a:extLst>
          </p:cNvPr>
          <p:cNvSpPr/>
          <p:nvPr/>
        </p:nvSpPr>
        <p:spPr>
          <a:xfrm>
            <a:off x="9813073" y="473926"/>
            <a:ext cx="1124414" cy="9757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95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Proxima Nova Rg"/>
              </a:rPr>
              <a:t>Rui et al. assessed NINLJ, INLJ, SMJ, and HJ on modern GPU</a:t>
            </a:r>
            <a:endParaRPr lang="en-US"/>
          </a:p>
          <a:p>
            <a:pPr marL="342900" indent="-342900">
              <a:buFont typeface="Arial"/>
              <a:buChar char="•"/>
            </a:pPr>
            <a:r>
              <a:rPr lang="en-US">
                <a:latin typeface="Proxima Nova Rg"/>
              </a:rPr>
              <a:t>Modern GPUs can lead to </a:t>
            </a:r>
            <a:r>
              <a:rPr lang="en-US">
                <a:solidFill>
                  <a:srgbClr val="FF0000"/>
                </a:solidFill>
                <a:latin typeface="Proxima Nova Rg"/>
              </a:rPr>
              <a:t>20X</a:t>
            </a:r>
            <a:r>
              <a:rPr lang="en-US">
                <a:latin typeface="Proxima Nova Rg"/>
              </a:rPr>
              <a:t> speedup VS </a:t>
            </a:r>
            <a:r>
              <a:rPr lang="en-US">
                <a:solidFill>
                  <a:srgbClr val="FF0000"/>
                </a:solidFill>
                <a:latin typeface="Proxima Nova Rg"/>
              </a:rPr>
              <a:t>7X</a:t>
            </a:r>
            <a:r>
              <a:rPr lang="en-US">
                <a:latin typeface="Proxima Nova Rg"/>
              </a:rPr>
              <a:t> speedup of old GPUs</a:t>
            </a:r>
            <a:endParaRPr lang="en-US"/>
          </a:p>
          <a:p>
            <a:pPr marL="342900" indent="-342900">
              <a:buFont typeface="Arial"/>
              <a:buChar char="•"/>
            </a:pPr>
            <a:r>
              <a:rPr lang="en-US">
                <a:latin typeface="Proxima Nova Rg"/>
              </a:rPr>
              <a:t>Not suitable for HPC systems with multiple GPU environments</a:t>
            </a:r>
            <a:endParaRPr lang="en-US"/>
          </a:p>
          <a:p>
            <a:pPr marL="342900" indent="-342900">
              <a:buFont typeface="Arial"/>
              <a:buChar char="•"/>
            </a:pPr>
            <a:r>
              <a:rPr lang="en-US">
                <a:latin typeface="Proxima Nova Rg"/>
              </a:rPr>
              <a:t>New GPU architecture is introduced (Nvidia Hopper architecture)</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a:xfrm>
            <a:off x="564242" y="458137"/>
            <a:ext cx="8489856" cy="787130"/>
          </a:xfrm>
        </p:spPr>
        <p:txBody>
          <a:bodyPr>
            <a:normAutofit/>
          </a:bodyPr>
          <a:lstStyle/>
          <a:p>
            <a:r>
              <a:rPr lang="en-US">
                <a:latin typeface="Proxima Nova Rg"/>
              </a:rPr>
              <a:t>Join on GPUs: Benchmark</a:t>
            </a:r>
            <a:endParaRPr lang="en-US"/>
          </a:p>
        </p:txBody>
      </p:sp>
      <p:sp>
        <p:nvSpPr>
          <p:cNvPr id="7" name="TextBox 6">
            <a:extLst>
              <a:ext uri="{FF2B5EF4-FFF2-40B4-BE49-F238E27FC236}">
                <a16:creationId xmlns:a16="http://schemas.microsoft.com/office/drawing/2014/main" id="{7FA79331-81FE-EB65-94CD-C0C72484E279}"/>
              </a:ext>
            </a:extLst>
          </p:cNvPr>
          <p:cNvSpPr txBox="1"/>
          <p:nvPr/>
        </p:nvSpPr>
        <p:spPr>
          <a:xfrm>
            <a:off x="560502" y="639176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ea typeface="Calibri"/>
                <a:cs typeface="Calibri"/>
              </a:rPr>
              <a:t>Bingsheng</a:t>
            </a:r>
            <a:r>
              <a:rPr lang="en-US" sz="800">
                <a:latin typeface="Calibri"/>
                <a:ea typeface="Calibri"/>
                <a:cs typeface="Calibri"/>
              </a:rPr>
              <a:t> He, </a:t>
            </a:r>
            <a:r>
              <a:rPr lang="en-US" sz="800" err="1">
                <a:latin typeface="Calibri"/>
                <a:ea typeface="Calibri"/>
                <a:cs typeface="Calibri"/>
              </a:rPr>
              <a:t>Ke</a:t>
            </a:r>
            <a:r>
              <a:rPr lang="en-US" sz="800">
                <a:latin typeface="Calibri"/>
                <a:ea typeface="Calibri"/>
                <a:cs typeface="Calibri"/>
              </a:rPr>
              <a:t> Yang, Rui Fang, Mian Lu, Naga Govindaraju, Qiong Luo, and Pedro </a:t>
            </a:r>
            <a:r>
              <a:rPr lang="en-US" sz="800" err="1">
                <a:latin typeface="Calibri"/>
                <a:ea typeface="Calibri"/>
                <a:cs typeface="Calibri"/>
              </a:rPr>
              <a:t>Sander.Relational</a:t>
            </a:r>
            <a:r>
              <a:rPr lang="en-US" sz="800">
                <a:latin typeface="Calibri"/>
                <a:ea typeface="Calibri"/>
                <a:cs typeface="Calibri"/>
              </a:rPr>
              <a:t> joins on graphics processors. In Proceedings of the 2008 ACM SIGMOD </a:t>
            </a:r>
            <a:r>
              <a:rPr lang="en-US" sz="800" err="1">
                <a:latin typeface="Calibri"/>
                <a:ea typeface="Calibri"/>
                <a:cs typeface="Calibri"/>
              </a:rPr>
              <a:t>internationalconference</a:t>
            </a:r>
            <a:r>
              <a:rPr lang="en-US" sz="800">
                <a:latin typeface="Calibri"/>
                <a:ea typeface="Calibri"/>
                <a:cs typeface="Calibri"/>
              </a:rPr>
              <a:t> on Management of data, pages 511–524, 2008.</a:t>
            </a:r>
          </a:p>
          <a:p>
            <a:pPr marL="171450" indent="-171450">
              <a:buFont typeface="Arial"/>
              <a:buChar char="•"/>
            </a:pPr>
            <a:r>
              <a:rPr lang="en-US" sz="800">
                <a:latin typeface="Calibri"/>
                <a:cs typeface="Calibri"/>
              </a:rPr>
              <a:t>Ran Rui, Hao Li, and Yi-Cheng Tu. Join algorithms on </a:t>
            </a:r>
            <a:r>
              <a:rPr lang="en-US" sz="800" err="1">
                <a:latin typeface="Calibri"/>
                <a:cs typeface="Calibri"/>
              </a:rPr>
              <a:t>gpus</a:t>
            </a:r>
            <a:r>
              <a:rPr lang="en-US" sz="800">
                <a:latin typeface="Calibri"/>
                <a:cs typeface="Calibri"/>
              </a:rPr>
              <a:t>: A revisit after seven years. In 2015 </a:t>
            </a:r>
            <a:r>
              <a:rPr lang="en-US" sz="800" err="1">
                <a:latin typeface="Calibri"/>
                <a:cs typeface="Calibri"/>
              </a:rPr>
              <a:t>IEEEInternational</a:t>
            </a:r>
            <a:r>
              <a:rPr lang="en-US" sz="800">
                <a:latin typeface="Calibri"/>
                <a:cs typeface="Calibri"/>
              </a:rPr>
              <a:t> Conference on Big Data (Big Data), pages 2541–2550. IEEE, 2015.</a:t>
            </a:r>
          </a:p>
          <a:p>
            <a:pPr marL="171450" indent="-171450">
              <a:buFont typeface="Arial"/>
              <a:buChar char="•"/>
            </a:pPr>
            <a:r>
              <a:rPr lang="en-US" sz="800">
                <a:latin typeface="Calibri"/>
                <a:cs typeface="Calibri"/>
              </a:rPr>
              <a:t>Anne C Elster and Tor A </a:t>
            </a:r>
            <a:r>
              <a:rPr lang="en-US" sz="800" err="1">
                <a:latin typeface="Calibri"/>
                <a:cs typeface="Calibri"/>
              </a:rPr>
              <a:t>Haugdahl</a:t>
            </a:r>
            <a:r>
              <a:rPr lang="en-US" sz="800">
                <a:latin typeface="Calibri"/>
                <a:cs typeface="Calibri"/>
              </a:rPr>
              <a:t>. Nvidia hopper </a:t>
            </a:r>
            <a:r>
              <a:rPr lang="en-US" sz="800" err="1">
                <a:latin typeface="Calibri"/>
                <a:cs typeface="Calibri"/>
              </a:rPr>
              <a:t>gpu</a:t>
            </a:r>
            <a:r>
              <a:rPr lang="en-US" sz="800">
                <a:latin typeface="Calibri"/>
                <a:cs typeface="Calibri"/>
              </a:rPr>
              <a:t> and grace </a:t>
            </a:r>
            <a:r>
              <a:rPr lang="en-US" sz="800" err="1">
                <a:latin typeface="Calibri"/>
                <a:cs typeface="Calibri"/>
              </a:rPr>
              <a:t>cpu</a:t>
            </a:r>
            <a:r>
              <a:rPr lang="en-US" sz="800">
                <a:latin typeface="Calibri"/>
                <a:cs typeface="Calibri"/>
              </a:rPr>
              <a:t> highlights. Computing in Science&amp; Engineering, 24(2):95–100, 2022.</a:t>
            </a:r>
          </a:p>
        </p:txBody>
      </p:sp>
      <p:graphicFrame>
        <p:nvGraphicFramePr>
          <p:cNvPr id="5" name="Diagram 4">
            <a:extLst>
              <a:ext uri="{FF2B5EF4-FFF2-40B4-BE49-F238E27FC236}">
                <a16:creationId xmlns:a16="http://schemas.microsoft.com/office/drawing/2014/main" id="{930031A0-34A8-5778-A3DE-DC9E59B1857B}"/>
              </a:ext>
            </a:extLst>
          </p:cNvPr>
          <p:cNvGraphicFramePr/>
          <p:nvPr>
            <p:extLst>
              <p:ext uri="{D42A27DB-BD31-4B8C-83A1-F6EECF244321}">
                <p14:modId xmlns:p14="http://schemas.microsoft.com/office/powerpoint/2010/main" val="3014490567"/>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8" name="Group 47">
            <a:extLst>
              <a:ext uri="{FF2B5EF4-FFF2-40B4-BE49-F238E27FC236}">
                <a16:creationId xmlns:a16="http://schemas.microsoft.com/office/drawing/2014/main" id="{92B2787B-D1EE-70FE-3C74-7530178990EC}"/>
              </a:ext>
            </a:extLst>
          </p:cNvPr>
          <p:cNvGrpSpPr/>
          <p:nvPr/>
        </p:nvGrpSpPr>
        <p:grpSpPr>
          <a:xfrm>
            <a:off x="10149818" y="473926"/>
            <a:ext cx="1930669" cy="975731"/>
            <a:chOff x="10149818" y="473926"/>
            <a:chExt cx="1930669" cy="975731"/>
          </a:xfrm>
        </p:grpSpPr>
        <p:pic>
          <p:nvPicPr>
            <p:cNvPr id="45" name="Picture 44" descr="A black and white image of a computer&#10;&#10;Description automatically generated">
              <a:extLst>
                <a:ext uri="{FF2B5EF4-FFF2-40B4-BE49-F238E27FC236}">
                  <a16:creationId xmlns:a16="http://schemas.microsoft.com/office/drawing/2014/main" id="{55817720-0743-AC81-0BA7-2AE81708C4CB}"/>
                </a:ext>
              </a:extLst>
            </p:cNvPr>
            <p:cNvPicPr>
              <a:picLocks noChangeAspect="1"/>
            </p:cNvPicPr>
            <p:nvPr/>
          </p:nvPicPr>
          <p:blipFill>
            <a:blip r:embed="rId7"/>
            <a:stretch>
              <a:fillRect/>
            </a:stretch>
          </p:blipFill>
          <p:spPr>
            <a:xfrm>
              <a:off x="10149818" y="474972"/>
              <a:ext cx="1705440" cy="955056"/>
            </a:xfrm>
            <a:prstGeom prst="rect">
              <a:avLst/>
            </a:prstGeom>
          </p:spPr>
        </p:pic>
        <p:sp>
          <p:nvSpPr>
            <p:cNvPr id="47" name="Oval 46">
              <a:extLst>
                <a:ext uri="{FF2B5EF4-FFF2-40B4-BE49-F238E27FC236}">
                  <a16:creationId xmlns:a16="http://schemas.microsoft.com/office/drawing/2014/main" id="{F19DFCA7-A517-9B5E-9887-FE192180E011}"/>
                </a:ext>
              </a:extLst>
            </p:cNvPr>
            <p:cNvSpPr/>
            <p:nvPr/>
          </p:nvSpPr>
          <p:spPr>
            <a:xfrm>
              <a:off x="10956073" y="473926"/>
              <a:ext cx="1124414" cy="9757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2946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F58F7-BD57-4F85-6734-4075586AE7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CCF0F2-06F0-0855-979D-86C1EB4E23E0}"/>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2192594C-B245-1A95-251F-D0643B9ED3B0}"/>
              </a:ext>
            </a:extLst>
          </p:cNvPr>
          <p:cNvSpPr/>
          <p:nvPr/>
        </p:nvSpPr>
        <p:spPr>
          <a:xfrm>
            <a:off x="2638425" y="4097358"/>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0FF2E0D5-00F9-B718-3B23-EA1CAE160604}"/>
              </a:ext>
            </a:extLst>
          </p:cNvPr>
          <p:cNvSpPr/>
          <p:nvPr/>
        </p:nvSpPr>
        <p:spPr>
          <a:xfrm>
            <a:off x="2638425" y="456408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60A65F1B-396F-E9FC-8CFC-020EA687D220}"/>
              </a:ext>
            </a:extLst>
          </p:cNvPr>
          <p:cNvSpPr/>
          <p:nvPr/>
        </p:nvSpPr>
        <p:spPr>
          <a:xfrm>
            <a:off x="2638425" y="3163908"/>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p>
        </p:txBody>
      </p:sp>
      <p:sp>
        <p:nvSpPr>
          <p:cNvPr id="5" name="Rectangle 4">
            <a:extLst>
              <a:ext uri="{FF2B5EF4-FFF2-40B4-BE49-F238E27FC236}">
                <a16:creationId xmlns:a16="http://schemas.microsoft.com/office/drawing/2014/main" id="{30200FAA-4AC5-652F-1AC1-97345EB23213}"/>
              </a:ext>
            </a:extLst>
          </p:cNvPr>
          <p:cNvSpPr/>
          <p:nvPr/>
        </p:nvSpPr>
        <p:spPr>
          <a:xfrm>
            <a:off x="2638425" y="363063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78D0E370-1D10-E229-D396-8C1D240B432D}"/>
              </a:ext>
            </a:extLst>
          </p:cNvPr>
          <p:cNvSpPr/>
          <p:nvPr/>
        </p:nvSpPr>
        <p:spPr>
          <a:xfrm>
            <a:off x="2638425" y="2697183"/>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AD24A67E-B6AE-4942-F1A7-EF95B872607B}"/>
              </a:ext>
            </a:extLst>
          </p:cNvPr>
          <p:cNvSpPr/>
          <p:nvPr/>
        </p:nvSpPr>
        <p:spPr>
          <a:xfrm>
            <a:off x="2638425" y="1762125"/>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Exascale Computing</a:t>
            </a:r>
            <a:endParaRPr lang="en-US" b="1"/>
          </a:p>
        </p:txBody>
      </p:sp>
      <p:sp>
        <p:nvSpPr>
          <p:cNvPr id="12" name="Rectangle 11">
            <a:extLst>
              <a:ext uri="{FF2B5EF4-FFF2-40B4-BE49-F238E27FC236}">
                <a16:creationId xmlns:a16="http://schemas.microsoft.com/office/drawing/2014/main" id="{5C3BD13C-5EC7-843B-4189-0D836271B345}"/>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015A46BC-565B-5C5B-3B79-32E58BB64E2F}"/>
              </a:ext>
            </a:extLst>
          </p:cNvPr>
          <p:cNvSpPr/>
          <p:nvPr/>
        </p:nvSpPr>
        <p:spPr>
          <a:xfrm>
            <a:off x="2638425" y="5030808"/>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1940017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Proxima Nova Rg"/>
              </a:rPr>
              <a:t>Jünger et al. presented a single-node multi-GPU hashing for </a:t>
            </a:r>
            <a:r>
              <a:rPr lang="en-US" err="1">
                <a:latin typeface="Proxima Nova Rg"/>
              </a:rPr>
              <a:t>hashjoin</a:t>
            </a:r>
            <a:endParaRPr lang="en-US">
              <a:latin typeface="Proxima Nova Rg"/>
            </a:endParaRPr>
          </a:p>
          <a:p>
            <a:pPr marL="342900" indent="-342900">
              <a:buFont typeface="Arial"/>
              <a:buChar char="•"/>
            </a:pPr>
            <a:r>
              <a:rPr lang="en-US">
                <a:latin typeface="Proxima Nova Rg"/>
              </a:rPr>
              <a:t>Attained better memory coalescing</a:t>
            </a:r>
          </a:p>
          <a:p>
            <a:pPr marL="342900" indent="-342900">
              <a:buFont typeface="Arial"/>
              <a:buChar char="•"/>
            </a:pPr>
            <a:r>
              <a:rPr lang="en-US" err="1">
                <a:latin typeface="Proxima Nova Rg"/>
              </a:rPr>
              <a:t>Hashtable</a:t>
            </a:r>
            <a:r>
              <a:rPr lang="en-US">
                <a:latin typeface="Proxima Nova Rg"/>
              </a:rPr>
              <a:t> insertion rate:</a:t>
            </a:r>
          </a:p>
          <a:p>
            <a:pPr lvl="1"/>
            <a:r>
              <a:rPr lang="en-US">
                <a:latin typeface="Proxima Nova Rg"/>
              </a:rPr>
              <a:t>1.4B keys/sec (single GPU)</a:t>
            </a:r>
          </a:p>
          <a:p>
            <a:pPr lvl="1"/>
            <a:r>
              <a:rPr lang="en-US">
                <a:latin typeface="Proxima Nova Rg"/>
              </a:rPr>
              <a:t>4.3B keys/sec (4 GPUs) </a:t>
            </a:r>
          </a:p>
          <a:p>
            <a:pPr marL="342900" indent="-342900">
              <a:buFont typeface="Arial"/>
              <a:buChar char="•"/>
            </a:pPr>
            <a:r>
              <a:rPr lang="en-US">
                <a:latin typeface="Proxima Nova Rg"/>
              </a:rPr>
              <a:t>32 bit keys only with no deduplication</a:t>
            </a:r>
          </a:p>
          <a:p>
            <a:pPr marL="342900" indent="-342900">
              <a:buFont typeface="Arial"/>
              <a:buChar char="•"/>
            </a:pPr>
            <a:r>
              <a:rPr lang="en-US">
                <a:latin typeface="Proxima Nova Rg"/>
              </a:rPr>
              <a:t>Incremental study: </a:t>
            </a:r>
            <a:r>
              <a:rPr lang="en-US" err="1">
                <a:solidFill>
                  <a:srgbClr val="FF0000"/>
                </a:solidFill>
                <a:latin typeface="Proxima Nova Rg"/>
              </a:rPr>
              <a:t>WarpCore</a:t>
            </a:r>
            <a:r>
              <a:rPr lang="en-US">
                <a:solidFill>
                  <a:srgbClr val="FF0000"/>
                </a:solidFill>
                <a:latin typeface="Proxima Nova Rg"/>
              </a:rPr>
              <a:t> </a:t>
            </a:r>
            <a:r>
              <a:rPr lang="en-US">
                <a:latin typeface="Proxima Nova Rg"/>
              </a:rPr>
              <a:t>supports 64 bit keys</a:t>
            </a:r>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a:t>
            </a:r>
            <a:r>
              <a:rPr lang="en-US" err="1">
                <a:latin typeface="Proxima Nova Rg"/>
              </a:rPr>
              <a:t>WarpDrive</a:t>
            </a:r>
            <a:endParaRPr lang="en-US" err="1"/>
          </a:p>
        </p:txBody>
      </p:sp>
      <p:sp>
        <p:nvSpPr>
          <p:cNvPr id="7" name="TextBox 6">
            <a:extLst>
              <a:ext uri="{FF2B5EF4-FFF2-40B4-BE49-F238E27FC236}">
                <a16:creationId xmlns:a16="http://schemas.microsoft.com/office/drawing/2014/main" id="{7FA79331-81FE-EB65-94CD-C0C72484E279}"/>
              </a:ext>
            </a:extLst>
          </p:cNvPr>
          <p:cNvSpPr txBox="1"/>
          <p:nvPr/>
        </p:nvSpPr>
        <p:spPr>
          <a:xfrm>
            <a:off x="536188" y="6398523"/>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Daniel </a:t>
            </a:r>
            <a:r>
              <a:rPr lang="en-US" sz="800" err="1">
                <a:latin typeface="Calibri"/>
                <a:ea typeface="Calibri"/>
                <a:cs typeface="Calibri"/>
              </a:rPr>
              <a:t>J¨unger</a:t>
            </a:r>
            <a:r>
              <a:rPr lang="en-US" sz="800">
                <a:latin typeface="Calibri"/>
                <a:ea typeface="Calibri"/>
                <a:cs typeface="Calibri"/>
              </a:rPr>
              <a:t>, Christian Hundt, and Bertil Schmidt. </a:t>
            </a:r>
            <a:r>
              <a:rPr lang="en-US" sz="800" err="1">
                <a:latin typeface="Calibri"/>
                <a:ea typeface="Calibri"/>
                <a:cs typeface="Calibri"/>
              </a:rPr>
              <a:t>Warpdrive</a:t>
            </a:r>
            <a:r>
              <a:rPr lang="en-US" sz="800">
                <a:latin typeface="Calibri"/>
                <a:ea typeface="Calibri"/>
                <a:cs typeface="Calibri"/>
              </a:rPr>
              <a:t>: Massively parallel hashing on </a:t>
            </a:r>
            <a:r>
              <a:rPr lang="en-US" sz="800" err="1">
                <a:latin typeface="Calibri"/>
                <a:ea typeface="Calibri"/>
                <a:cs typeface="Calibri"/>
              </a:rPr>
              <a:t>multigpu</a:t>
            </a:r>
            <a:r>
              <a:rPr lang="en-US" sz="800">
                <a:latin typeface="Calibri"/>
                <a:ea typeface="Calibri"/>
                <a:cs typeface="Calibri"/>
              </a:rPr>
              <a:t> nodes. In 2018 IEEE International Parallel and Distributed Processing Symposium (IPDPS), pages441–450. IEEE, 2018.</a:t>
            </a:r>
            <a:endParaRPr lang="en-US">
              <a:ea typeface="Calibri"/>
              <a:cs typeface="Calibri"/>
            </a:endParaRPr>
          </a:p>
          <a:p>
            <a:pPr marL="171450" indent="-171450">
              <a:buFont typeface="Arial"/>
              <a:buChar char="•"/>
            </a:pPr>
            <a:r>
              <a:rPr lang="en-US" sz="800">
                <a:latin typeface="Calibri"/>
                <a:cs typeface="Calibri"/>
              </a:rPr>
              <a:t>Daniel </a:t>
            </a:r>
            <a:r>
              <a:rPr lang="en-US" sz="800" err="1">
                <a:latin typeface="Calibri"/>
                <a:cs typeface="Calibri"/>
              </a:rPr>
              <a:t>J¨unger</a:t>
            </a:r>
            <a:r>
              <a:rPr lang="en-US" sz="800">
                <a:latin typeface="Calibri"/>
                <a:cs typeface="Calibri"/>
              </a:rPr>
              <a:t>, Robin Kobus, </a:t>
            </a:r>
            <a:r>
              <a:rPr lang="en-US" sz="800" err="1">
                <a:latin typeface="Calibri"/>
                <a:cs typeface="Calibri"/>
              </a:rPr>
              <a:t>Andr´e</a:t>
            </a:r>
            <a:r>
              <a:rPr lang="en-US" sz="800">
                <a:latin typeface="Calibri"/>
                <a:cs typeface="Calibri"/>
              </a:rPr>
              <a:t> </a:t>
            </a:r>
            <a:r>
              <a:rPr lang="en-US" sz="800" err="1">
                <a:latin typeface="Calibri"/>
                <a:cs typeface="Calibri"/>
              </a:rPr>
              <a:t>M¨uller</a:t>
            </a:r>
            <a:r>
              <a:rPr lang="en-US" sz="800">
                <a:latin typeface="Calibri"/>
                <a:cs typeface="Calibri"/>
              </a:rPr>
              <a:t>, Christian Hundt, Kai Xu, Weiguo Liu, and Bertil </a:t>
            </a:r>
            <a:r>
              <a:rPr lang="en-US" sz="800" err="1">
                <a:latin typeface="Calibri"/>
                <a:cs typeface="Calibri"/>
              </a:rPr>
              <a:t>Schmidt.Warpcore</a:t>
            </a:r>
            <a:r>
              <a:rPr lang="en-US" sz="800">
                <a:latin typeface="Calibri"/>
                <a:cs typeface="Calibri"/>
              </a:rPr>
              <a:t>: A library for fast hash tables on </a:t>
            </a:r>
            <a:r>
              <a:rPr lang="en-US" sz="800" err="1">
                <a:latin typeface="Calibri"/>
                <a:cs typeface="Calibri"/>
              </a:rPr>
              <a:t>gpus</a:t>
            </a:r>
            <a:r>
              <a:rPr lang="en-US" sz="800">
                <a:latin typeface="Calibri"/>
                <a:cs typeface="Calibri"/>
              </a:rPr>
              <a:t>. In 2020 IEEE 27th International Conference on </a:t>
            </a:r>
            <a:r>
              <a:rPr lang="en-US" sz="800" err="1">
                <a:latin typeface="Calibri"/>
                <a:cs typeface="Calibri"/>
              </a:rPr>
              <a:t>HighPerformance</a:t>
            </a:r>
            <a:r>
              <a:rPr lang="en-US" sz="800">
                <a:latin typeface="Calibri"/>
                <a:cs typeface="Calibri"/>
              </a:rPr>
              <a:t> Computing, Data, and Analytics (</a:t>
            </a:r>
            <a:r>
              <a:rPr lang="en-US" sz="800" err="1">
                <a:latin typeface="Calibri"/>
                <a:cs typeface="Calibri"/>
              </a:rPr>
              <a:t>HiPC</a:t>
            </a:r>
            <a:r>
              <a:rPr lang="en-US" sz="800">
                <a:latin typeface="Calibri"/>
                <a:cs typeface="Calibri"/>
              </a:rPr>
              <a:t>), pages 11–20, 2020.</a:t>
            </a:r>
          </a:p>
        </p:txBody>
      </p:sp>
      <p:graphicFrame>
        <p:nvGraphicFramePr>
          <p:cNvPr id="5" name="Diagram 4">
            <a:extLst>
              <a:ext uri="{FF2B5EF4-FFF2-40B4-BE49-F238E27FC236}">
                <a16:creationId xmlns:a16="http://schemas.microsoft.com/office/drawing/2014/main" id="{8953552F-66F9-EFBD-BEC9-194877416F80}"/>
              </a:ext>
            </a:extLst>
          </p:cNvPr>
          <p:cNvGraphicFramePr/>
          <p:nvPr>
            <p:extLst>
              <p:ext uri="{D42A27DB-BD31-4B8C-83A1-F6EECF244321}">
                <p14:modId xmlns:p14="http://schemas.microsoft.com/office/powerpoint/2010/main" val="69399632"/>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9" name="Group 38">
            <a:extLst>
              <a:ext uri="{FF2B5EF4-FFF2-40B4-BE49-F238E27FC236}">
                <a16:creationId xmlns:a16="http://schemas.microsoft.com/office/drawing/2014/main" id="{151F2144-3241-FBE0-B0BD-8BEE5BC18BAD}"/>
              </a:ext>
            </a:extLst>
          </p:cNvPr>
          <p:cNvGrpSpPr/>
          <p:nvPr/>
        </p:nvGrpSpPr>
        <p:grpSpPr>
          <a:xfrm>
            <a:off x="10149818" y="473926"/>
            <a:ext cx="1930669" cy="975731"/>
            <a:chOff x="10149818" y="473926"/>
            <a:chExt cx="1930669" cy="975731"/>
          </a:xfrm>
        </p:grpSpPr>
        <p:pic>
          <p:nvPicPr>
            <p:cNvPr id="37" name="Picture 36" descr="A black and white image of a computer&#10;&#10;Description automatically generated">
              <a:extLst>
                <a:ext uri="{FF2B5EF4-FFF2-40B4-BE49-F238E27FC236}">
                  <a16:creationId xmlns:a16="http://schemas.microsoft.com/office/drawing/2014/main" id="{FCFC512D-9C82-A0BA-4EF5-5B92BA2D8450}"/>
                </a:ext>
              </a:extLst>
            </p:cNvPr>
            <p:cNvPicPr>
              <a:picLocks noChangeAspect="1"/>
            </p:cNvPicPr>
            <p:nvPr/>
          </p:nvPicPr>
          <p:blipFill>
            <a:blip r:embed="rId7"/>
            <a:stretch>
              <a:fillRect/>
            </a:stretch>
          </p:blipFill>
          <p:spPr>
            <a:xfrm>
              <a:off x="10149818" y="474972"/>
              <a:ext cx="1705440" cy="955056"/>
            </a:xfrm>
            <a:prstGeom prst="rect">
              <a:avLst/>
            </a:prstGeom>
          </p:spPr>
        </p:pic>
        <p:sp>
          <p:nvSpPr>
            <p:cNvPr id="38" name="Oval 37">
              <a:extLst>
                <a:ext uri="{FF2B5EF4-FFF2-40B4-BE49-F238E27FC236}">
                  <a16:creationId xmlns:a16="http://schemas.microsoft.com/office/drawing/2014/main" id="{5D994282-505D-9D10-5A16-9D9AF1E8B39B}"/>
                </a:ext>
              </a:extLst>
            </p:cNvPr>
            <p:cNvSpPr/>
            <p:nvPr/>
          </p:nvSpPr>
          <p:spPr>
            <a:xfrm>
              <a:off x="10956073" y="473926"/>
              <a:ext cx="1124414" cy="9757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826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342900" indent="-342900">
              <a:buFont typeface="Arial"/>
              <a:buChar char="•"/>
            </a:pPr>
            <a:r>
              <a:rPr lang="en-US">
                <a:latin typeface="Proxima Nova Rg"/>
              </a:rPr>
              <a:t>Zinn et al. presented multi-GPUs join with secondary storage support</a:t>
            </a:r>
            <a:endParaRPr lang="en-US"/>
          </a:p>
          <a:p>
            <a:pPr marL="342900" indent="-342900">
              <a:buFont typeface="Arial"/>
              <a:buChar char="•"/>
            </a:pPr>
            <a:r>
              <a:rPr lang="en-US">
                <a:latin typeface="Proxima Nova Rg"/>
              </a:rPr>
              <a:t>Focused on triangle counting problem</a:t>
            </a:r>
          </a:p>
          <a:p>
            <a:pPr marL="342900" indent="-342900">
              <a:buFont typeface="Arial"/>
              <a:buChar char="•"/>
            </a:pPr>
            <a:r>
              <a:rPr lang="en-US">
                <a:latin typeface="Proxima Nova Rg"/>
              </a:rPr>
              <a:t>Allow overfitting global GPU memory with </a:t>
            </a:r>
            <a:r>
              <a:rPr lang="en-US">
                <a:solidFill>
                  <a:srgbClr val="FF0000"/>
                </a:solidFill>
                <a:latin typeface="Proxima Nova Rg"/>
              </a:rPr>
              <a:t>SSD</a:t>
            </a:r>
            <a:r>
              <a:rPr lang="en-US">
                <a:latin typeface="Proxima Nova Rg"/>
              </a:rPr>
              <a:t> storage</a:t>
            </a:r>
          </a:p>
          <a:p>
            <a:pPr marL="342900" indent="-342900">
              <a:buFont typeface="Arial"/>
              <a:buChar char="•"/>
            </a:pPr>
            <a:r>
              <a:rPr lang="en-US">
                <a:latin typeface="Proxima Nova Rg"/>
              </a:rPr>
              <a:t>Leapfrog </a:t>
            </a:r>
            <a:r>
              <a:rPr lang="en-US" err="1">
                <a:latin typeface="Proxima Nova Rg"/>
              </a:rPr>
              <a:t>Triejoin</a:t>
            </a:r>
            <a:r>
              <a:rPr lang="en-US">
                <a:latin typeface="Proxima Nova Rg"/>
              </a:rPr>
              <a:t> (LFTJ) algorithm: a worst-case-optimal algorithm</a:t>
            </a:r>
          </a:p>
          <a:p>
            <a:pPr marL="342900" indent="-342900">
              <a:buFont typeface="Arial"/>
              <a:buChar char="•"/>
            </a:pPr>
            <a:r>
              <a:rPr lang="en-US">
                <a:latin typeface="Proxima Nova Rg"/>
              </a:rPr>
              <a:t>No mention of multi-node heterogeneous systems</a:t>
            </a:r>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Join on GPUs: Secondary storage</a:t>
            </a:r>
            <a:endParaRPr lang="en-US" err="1"/>
          </a:p>
        </p:txBody>
      </p:sp>
      <p:sp>
        <p:nvSpPr>
          <p:cNvPr id="7" name="TextBox 6">
            <a:extLst>
              <a:ext uri="{FF2B5EF4-FFF2-40B4-BE49-F238E27FC236}">
                <a16:creationId xmlns:a16="http://schemas.microsoft.com/office/drawing/2014/main" id="{7FA79331-81FE-EB65-94CD-C0C72484E279}"/>
              </a:ext>
            </a:extLst>
          </p:cNvPr>
          <p:cNvSpPr txBox="1"/>
          <p:nvPr/>
        </p:nvSpPr>
        <p:spPr>
          <a:xfrm>
            <a:off x="535042" y="6522637"/>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Daniel Zinn</a:t>
            </a:r>
            <a:r>
              <a:rPr lang="en-US" sz="800">
                <a:latin typeface="Calibri"/>
                <a:cs typeface="Calibri"/>
              </a:rPr>
              <a:t>, </a:t>
            </a:r>
            <a:r>
              <a:rPr lang="en-US" sz="800" err="1">
                <a:latin typeface="Calibri"/>
                <a:cs typeface="Calibri"/>
              </a:rPr>
              <a:t>Haicheng</a:t>
            </a:r>
            <a:r>
              <a:rPr lang="en-US" sz="800">
                <a:latin typeface="Calibri"/>
                <a:cs typeface="Calibri"/>
              </a:rPr>
              <a:t> Wu, </a:t>
            </a:r>
            <a:r>
              <a:rPr lang="en-US" sz="800" err="1">
                <a:latin typeface="Calibri"/>
                <a:cs typeface="Calibri"/>
              </a:rPr>
              <a:t>Jin</a:t>
            </a:r>
            <a:r>
              <a:rPr lang="en-US" sz="800">
                <a:latin typeface="Calibri"/>
                <a:cs typeface="Calibri"/>
              </a:rPr>
              <a:t> Wang, </a:t>
            </a:r>
            <a:r>
              <a:rPr lang="en-US" sz="800" err="1">
                <a:latin typeface="Calibri"/>
                <a:cs typeface="Calibri"/>
              </a:rPr>
              <a:t>Molham</a:t>
            </a:r>
            <a:r>
              <a:rPr lang="en-US" sz="800">
                <a:latin typeface="Calibri"/>
                <a:cs typeface="Calibri"/>
              </a:rPr>
              <a:t> Aref, and Sudhakar Yalamanchili. General-purpose </a:t>
            </a:r>
            <a:r>
              <a:rPr lang="en-US" sz="800" err="1">
                <a:latin typeface="Calibri"/>
                <a:cs typeface="Calibri"/>
              </a:rPr>
              <a:t>joinalgorithms</a:t>
            </a:r>
            <a:r>
              <a:rPr lang="en-US" sz="800">
                <a:latin typeface="Calibri"/>
                <a:cs typeface="Calibri"/>
              </a:rPr>
              <a:t> for large graph triangle listing on heterogeneous systems. In Proceedings of the 9th </a:t>
            </a:r>
            <a:r>
              <a:rPr lang="en-US" sz="800" err="1">
                <a:latin typeface="Calibri"/>
                <a:cs typeface="Calibri"/>
              </a:rPr>
              <a:t>AnnualWorkshop</a:t>
            </a:r>
            <a:r>
              <a:rPr lang="en-US" sz="800">
                <a:latin typeface="Calibri"/>
                <a:cs typeface="Calibri"/>
              </a:rPr>
              <a:t> on General Purpose Processing Using Graphics Processing Unit, pages 12–21, 2016.</a:t>
            </a:r>
            <a:endParaRPr lang="en-US">
              <a:latin typeface="Calibri"/>
              <a:cs typeface="Calibri"/>
            </a:endParaRPr>
          </a:p>
        </p:txBody>
      </p:sp>
      <p:graphicFrame>
        <p:nvGraphicFramePr>
          <p:cNvPr id="5" name="Diagram 4">
            <a:extLst>
              <a:ext uri="{FF2B5EF4-FFF2-40B4-BE49-F238E27FC236}">
                <a16:creationId xmlns:a16="http://schemas.microsoft.com/office/drawing/2014/main" id="{51F43DF8-FBCD-8053-396D-A7FCB15A1A1D}"/>
              </a:ext>
            </a:extLst>
          </p:cNvPr>
          <p:cNvGraphicFramePr/>
          <p:nvPr>
            <p:extLst>
              <p:ext uri="{D42A27DB-BD31-4B8C-83A1-F6EECF244321}">
                <p14:modId xmlns:p14="http://schemas.microsoft.com/office/powerpoint/2010/main" val="1886970501"/>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9" name="Group 38">
            <a:extLst>
              <a:ext uri="{FF2B5EF4-FFF2-40B4-BE49-F238E27FC236}">
                <a16:creationId xmlns:a16="http://schemas.microsoft.com/office/drawing/2014/main" id="{FE4F11CD-39AB-D971-FD6A-3942BD2FB313}"/>
              </a:ext>
            </a:extLst>
          </p:cNvPr>
          <p:cNvGrpSpPr/>
          <p:nvPr/>
        </p:nvGrpSpPr>
        <p:grpSpPr>
          <a:xfrm>
            <a:off x="10149818" y="473926"/>
            <a:ext cx="1930669" cy="975731"/>
            <a:chOff x="10149818" y="473926"/>
            <a:chExt cx="1930669" cy="975731"/>
          </a:xfrm>
        </p:grpSpPr>
        <p:pic>
          <p:nvPicPr>
            <p:cNvPr id="37" name="Picture 36" descr="A black and white image of a computer&#10;&#10;Description automatically generated">
              <a:extLst>
                <a:ext uri="{FF2B5EF4-FFF2-40B4-BE49-F238E27FC236}">
                  <a16:creationId xmlns:a16="http://schemas.microsoft.com/office/drawing/2014/main" id="{79ECDDA1-8842-8EBC-59D1-9E4373AEFF2D}"/>
                </a:ext>
              </a:extLst>
            </p:cNvPr>
            <p:cNvPicPr>
              <a:picLocks noChangeAspect="1"/>
            </p:cNvPicPr>
            <p:nvPr/>
          </p:nvPicPr>
          <p:blipFill>
            <a:blip r:embed="rId7"/>
            <a:stretch>
              <a:fillRect/>
            </a:stretch>
          </p:blipFill>
          <p:spPr>
            <a:xfrm>
              <a:off x="10149818" y="474972"/>
              <a:ext cx="1705440" cy="955056"/>
            </a:xfrm>
            <a:prstGeom prst="rect">
              <a:avLst/>
            </a:prstGeom>
          </p:spPr>
        </p:pic>
        <p:sp>
          <p:nvSpPr>
            <p:cNvPr id="38" name="Oval 37">
              <a:extLst>
                <a:ext uri="{FF2B5EF4-FFF2-40B4-BE49-F238E27FC236}">
                  <a16:creationId xmlns:a16="http://schemas.microsoft.com/office/drawing/2014/main" id="{7EBF3868-B1AB-5D5E-980B-05354C75120B}"/>
                </a:ext>
              </a:extLst>
            </p:cNvPr>
            <p:cNvSpPr/>
            <p:nvPr/>
          </p:nvSpPr>
          <p:spPr>
            <a:xfrm>
              <a:off x="10956073" y="473926"/>
              <a:ext cx="1124414" cy="97573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7467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DAED34-82BF-3486-4509-C828A09FD940}"/>
              </a:ext>
            </a:extLst>
          </p:cNvPr>
          <p:cNvSpPr>
            <a:spLocks noGrp="1"/>
          </p:cNvSpPr>
          <p:nvPr>
            <p:ph type="title"/>
          </p:nvPr>
        </p:nvSpPr>
        <p:spPr/>
        <p:txBody>
          <a:bodyPr/>
          <a:lstStyle/>
          <a:p>
            <a:r>
              <a:rPr lang="en-US">
                <a:latin typeface="Proxima Nova Rg"/>
              </a:rPr>
              <a:t>Parallel Join </a:t>
            </a:r>
            <a:endParaRPr lang="en-US"/>
          </a:p>
        </p:txBody>
      </p:sp>
      <p:sp>
        <p:nvSpPr>
          <p:cNvPr id="9" name="Rectangle 8">
            <a:extLst>
              <a:ext uri="{FF2B5EF4-FFF2-40B4-BE49-F238E27FC236}">
                <a16:creationId xmlns:a16="http://schemas.microsoft.com/office/drawing/2014/main" id="{E3B3FC3C-172A-8491-F832-306FF219ABC5}"/>
              </a:ext>
            </a:extLst>
          </p:cNvPr>
          <p:cNvSpPr/>
          <p:nvPr/>
        </p:nvSpPr>
        <p:spPr>
          <a:xfrm>
            <a:off x="3163148" y="2039681"/>
            <a:ext cx="6622298"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Parallel Join</a:t>
            </a:r>
            <a:endParaRPr lang="en-US"/>
          </a:p>
        </p:txBody>
      </p:sp>
      <p:sp>
        <p:nvSpPr>
          <p:cNvPr id="11" name="Rectangle 10">
            <a:extLst>
              <a:ext uri="{FF2B5EF4-FFF2-40B4-BE49-F238E27FC236}">
                <a16:creationId xmlns:a16="http://schemas.microsoft.com/office/drawing/2014/main" id="{862D31E8-2680-B9A5-7075-62F3B6810F3D}"/>
              </a:ext>
            </a:extLst>
          </p:cNvPr>
          <p:cNvSpPr/>
          <p:nvPr/>
        </p:nvSpPr>
        <p:spPr>
          <a:xfrm>
            <a:off x="1736424" y="3432671"/>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Algorithms</a:t>
            </a:r>
            <a:endParaRPr lang="en-US"/>
          </a:p>
        </p:txBody>
      </p:sp>
      <p:sp>
        <p:nvSpPr>
          <p:cNvPr id="2" name="Rectangle 1">
            <a:extLst>
              <a:ext uri="{FF2B5EF4-FFF2-40B4-BE49-F238E27FC236}">
                <a16:creationId xmlns:a16="http://schemas.microsoft.com/office/drawing/2014/main" id="{69594C4B-2ECF-EC1E-B451-85279D764246}"/>
              </a:ext>
            </a:extLst>
          </p:cNvPr>
          <p:cNvSpPr/>
          <p:nvPr/>
        </p:nvSpPr>
        <p:spPr>
          <a:xfrm>
            <a:off x="5097870" y="3432670"/>
            <a:ext cx="2752853" cy="5641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Hardwares</a:t>
            </a:r>
            <a:endParaRPr lang="en-US"/>
          </a:p>
        </p:txBody>
      </p:sp>
      <p:sp>
        <p:nvSpPr>
          <p:cNvPr id="6" name="Rectangle 5">
            <a:extLst>
              <a:ext uri="{FF2B5EF4-FFF2-40B4-BE49-F238E27FC236}">
                <a16:creationId xmlns:a16="http://schemas.microsoft.com/office/drawing/2014/main" id="{BC6AA7BD-10CE-0BC8-6225-650E1B29CE37}"/>
              </a:ext>
            </a:extLst>
          </p:cNvPr>
          <p:cNvSpPr/>
          <p:nvPr/>
        </p:nvSpPr>
        <p:spPr>
          <a:xfrm>
            <a:off x="8362041" y="3427266"/>
            <a:ext cx="2752853" cy="564164"/>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Load balancing</a:t>
            </a:r>
          </a:p>
        </p:txBody>
      </p:sp>
      <p:graphicFrame>
        <p:nvGraphicFramePr>
          <p:cNvPr id="5" name="Diagram 4">
            <a:extLst>
              <a:ext uri="{FF2B5EF4-FFF2-40B4-BE49-F238E27FC236}">
                <a16:creationId xmlns:a16="http://schemas.microsoft.com/office/drawing/2014/main" id="{753129E1-A3DA-631D-08A8-19719302E304}"/>
              </a:ext>
            </a:extLst>
          </p:cNvPr>
          <p:cNvGraphicFramePr/>
          <p:nvPr>
            <p:extLst>
              <p:ext uri="{D42A27DB-BD31-4B8C-83A1-F6EECF244321}">
                <p14:modId xmlns:p14="http://schemas.microsoft.com/office/powerpoint/2010/main" val="307017321"/>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74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a:extLst>
              <a:ext uri="{FF2B5EF4-FFF2-40B4-BE49-F238E27FC236}">
                <a16:creationId xmlns:a16="http://schemas.microsoft.com/office/drawing/2014/main" id="{EE6A08C9-79DA-6A28-F8EF-40C875FCAE41}"/>
              </a:ext>
            </a:extLst>
          </p:cNvPr>
          <p:cNvSpPr>
            <a:spLocks noGrp="1"/>
          </p:cNvSpPr>
          <p:nvPr>
            <p:ph idx="1"/>
          </p:nvPr>
        </p:nvSpPr>
        <p:spPr>
          <a:xfrm>
            <a:off x="536361" y="1645669"/>
            <a:ext cx="7709246" cy="4532881"/>
          </a:xfrm>
        </p:spPr>
        <p:txBody>
          <a:bodyPr vert="horz" lIns="0" tIns="0" rIns="0" bIns="0" rtlCol="0" anchor="t">
            <a:normAutofit/>
          </a:bodyPr>
          <a:lstStyle/>
          <a:p>
            <a:r>
              <a:rPr lang="en-US">
                <a:latin typeface="Proxima Nova Rg"/>
              </a:rPr>
              <a:t>2 types of load imbalance issues: </a:t>
            </a:r>
            <a:endParaRPr lang="en-US"/>
          </a:p>
          <a:p>
            <a:pPr marL="799465" lvl="1"/>
            <a:r>
              <a:rPr lang="en-US">
                <a:latin typeface="Proxima Nova Rg"/>
              </a:rPr>
              <a:t>Spatial: across multiple computing nodes</a:t>
            </a:r>
            <a:endParaRPr lang="en-US"/>
          </a:p>
          <a:p>
            <a:pPr marL="799465" lvl="1"/>
            <a:r>
              <a:rPr lang="en-US">
                <a:latin typeface="Proxima Nova Rg"/>
              </a:rPr>
              <a:t>Temporal: distributing newly discovered tuples</a:t>
            </a:r>
            <a:endParaRPr lang="en-US"/>
          </a:p>
          <a:p>
            <a:pPr marL="799465" lvl="1"/>
            <a:r>
              <a:rPr lang="en-US">
                <a:latin typeface="Proxima Nova Rg"/>
              </a:rPr>
              <a:t>Solutions: </a:t>
            </a:r>
            <a:r>
              <a:rPr lang="en-US">
                <a:solidFill>
                  <a:srgbClr val="FF0000"/>
                </a:solidFill>
                <a:latin typeface="Proxima Nova Rg"/>
              </a:rPr>
              <a:t>Bucket </a:t>
            </a:r>
            <a:r>
              <a:rPr lang="en-US" err="1">
                <a:solidFill>
                  <a:srgbClr val="FF0000"/>
                </a:solidFill>
                <a:latin typeface="Proxima Nova Rg"/>
              </a:rPr>
              <a:t>refinement,consolidation,Iteration</a:t>
            </a:r>
            <a:r>
              <a:rPr lang="en-US">
                <a:solidFill>
                  <a:srgbClr val="FF0000"/>
                </a:solidFill>
                <a:latin typeface="Proxima Nova Rg"/>
              </a:rPr>
              <a:t> rollover</a:t>
            </a:r>
            <a:r>
              <a:rPr lang="en-US">
                <a:latin typeface="Proxima Nova Rg"/>
              </a:rPr>
              <a:t> </a:t>
            </a:r>
            <a:endParaRPr lang="en-US"/>
          </a:p>
          <a:p>
            <a:r>
              <a:rPr lang="en-US">
                <a:latin typeface="Proxima Nova Rg"/>
              </a:rPr>
              <a:t>Range of favorable scaling exists: </a:t>
            </a:r>
            <a:r>
              <a:rPr lang="en-US" sz="2200">
                <a:latin typeface="Proxima Nova Rg"/>
              </a:rPr>
              <a:t>256 to 32K processes</a:t>
            </a:r>
            <a:endParaRPr lang="en-US"/>
          </a:p>
          <a:p>
            <a:r>
              <a:rPr lang="en-US">
                <a:latin typeface="Proxima Nova Rg"/>
              </a:rPr>
              <a:t>Performance deteriorates beyond that range</a:t>
            </a:r>
          </a:p>
        </p:txBody>
      </p:sp>
      <p:sp>
        <p:nvSpPr>
          <p:cNvPr id="3" name="Title 2">
            <a:extLst>
              <a:ext uri="{FF2B5EF4-FFF2-40B4-BE49-F238E27FC236}">
                <a16:creationId xmlns:a16="http://schemas.microsoft.com/office/drawing/2014/main" id="{BF272FA6-400E-86A0-40D9-501F16D0E05A}"/>
              </a:ext>
            </a:extLst>
          </p:cNvPr>
          <p:cNvSpPr>
            <a:spLocks noGrp="1"/>
          </p:cNvSpPr>
          <p:nvPr>
            <p:ph type="title"/>
          </p:nvPr>
        </p:nvSpPr>
        <p:spPr>
          <a:xfrm>
            <a:off x="536361" y="476722"/>
            <a:ext cx="10792468" cy="768545"/>
          </a:xfrm>
        </p:spPr>
        <p:txBody>
          <a:bodyPr anchor="ctr">
            <a:normAutofit/>
          </a:bodyPr>
          <a:lstStyle/>
          <a:p>
            <a:r>
              <a:rPr lang="en-US">
                <a:latin typeface="Proxima Nova Rg"/>
              </a:rPr>
              <a:t>Load Balancing Multi-node Joins</a:t>
            </a:r>
          </a:p>
        </p:txBody>
      </p:sp>
      <p:pic>
        <p:nvPicPr>
          <p:cNvPr id="6" name="Picture 6" descr="Diagram&#10;&#10;Description automatically generated">
            <a:extLst>
              <a:ext uri="{FF2B5EF4-FFF2-40B4-BE49-F238E27FC236}">
                <a16:creationId xmlns:a16="http://schemas.microsoft.com/office/drawing/2014/main" id="{3D8EAA2A-4A4F-00AE-FB09-F925DD4A0781}"/>
              </a:ext>
            </a:extLst>
          </p:cNvPr>
          <p:cNvPicPr>
            <a:picLocks noGrp="1" noChangeAspect="1"/>
          </p:cNvPicPr>
          <p:nvPr>
            <p:ph type="pic" sz="quarter" idx="14"/>
          </p:nvPr>
        </p:nvPicPr>
        <p:blipFill>
          <a:blip r:embed="rId3"/>
          <a:stretch/>
        </p:blipFill>
        <p:spPr>
          <a:xfrm>
            <a:off x="8125785" y="940582"/>
            <a:ext cx="3875411" cy="4614980"/>
          </a:xfrm>
          <a:noFill/>
        </p:spPr>
      </p:pic>
      <p:sp>
        <p:nvSpPr>
          <p:cNvPr id="9" name="TextBox 8">
            <a:extLst>
              <a:ext uri="{FF2B5EF4-FFF2-40B4-BE49-F238E27FC236}">
                <a16:creationId xmlns:a16="http://schemas.microsoft.com/office/drawing/2014/main" id="{BB18A5A4-6F39-BBE0-4A61-EAB84DA6785F}"/>
              </a:ext>
            </a:extLst>
          </p:cNvPr>
          <p:cNvSpPr txBox="1"/>
          <p:nvPr/>
        </p:nvSpPr>
        <p:spPr>
          <a:xfrm>
            <a:off x="8079686" y="5625877"/>
            <a:ext cx="3969353" cy="307777"/>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Handling temporal load imbalance during the join</a:t>
            </a:r>
            <a:endParaRPr lang="en-US" sz="1400">
              <a:cs typeface="Calibri"/>
            </a:endParaRPr>
          </a:p>
        </p:txBody>
      </p:sp>
      <p:sp>
        <p:nvSpPr>
          <p:cNvPr id="11" name="TextBox 10">
            <a:extLst>
              <a:ext uri="{FF2B5EF4-FFF2-40B4-BE49-F238E27FC236}">
                <a16:creationId xmlns:a16="http://schemas.microsoft.com/office/drawing/2014/main" id="{70FA7138-91FD-E76F-5391-EEBC03BB57DE}"/>
              </a:ext>
            </a:extLst>
          </p:cNvPr>
          <p:cNvSpPr txBox="1"/>
          <p:nvPr/>
        </p:nvSpPr>
        <p:spPr>
          <a:xfrm>
            <a:off x="538803" y="6519727"/>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Gilray. Distributed relational algebra at scale. In International </a:t>
            </a:r>
            <a:r>
              <a:rPr lang="en-US" sz="800" err="1">
                <a:latin typeface="Calibri"/>
                <a:ea typeface="Calibri"/>
                <a:cs typeface="Calibri"/>
              </a:rPr>
              <a:t>Conferenceon</a:t>
            </a:r>
            <a:r>
              <a:rPr lang="en-US" sz="800">
                <a:latin typeface="Calibri"/>
                <a:ea typeface="Calibri"/>
                <a:cs typeface="Calibri"/>
              </a:rPr>
              <a:t> High Performance Computing, Data, and Analytics (</a:t>
            </a:r>
            <a:r>
              <a:rPr lang="en-US" sz="800" err="1">
                <a:latin typeface="Calibri"/>
                <a:ea typeface="Calibri"/>
                <a:cs typeface="Calibri"/>
              </a:rPr>
              <a:t>HiPC</a:t>
            </a:r>
            <a:r>
              <a:rPr lang="en-US" sz="800">
                <a:latin typeface="Calibri"/>
                <a:ea typeface="Calibri"/>
                <a:cs typeface="Calibri"/>
              </a:rPr>
              <a:t>). IEEE, 2019.</a:t>
            </a:r>
          </a:p>
          <a:p>
            <a:pPr marL="171450" indent="-171450">
              <a:buFont typeface="Arial"/>
              <a:buChar char="•"/>
            </a:pPr>
            <a:r>
              <a:rPr lang="en-US" sz="800">
                <a:latin typeface="Calibri"/>
                <a:ea typeface="Calibri"/>
                <a:cs typeface="Calibri"/>
              </a:rPr>
              <a:t>Sidharth Kumar and Thomas Gilray. Load-balancing parallel relational algebra. In </a:t>
            </a:r>
            <a:r>
              <a:rPr lang="en-US" sz="800" err="1">
                <a:latin typeface="Calibri"/>
                <a:ea typeface="Calibri"/>
                <a:cs typeface="Calibri"/>
              </a:rPr>
              <a:t>InternationalConference</a:t>
            </a:r>
            <a:r>
              <a:rPr lang="en-US" sz="800">
                <a:latin typeface="Calibri"/>
                <a:ea typeface="Calibri"/>
                <a:cs typeface="Calibri"/>
              </a:rPr>
              <a:t> on High Performance Computing, pages 288–308. Springer, 2020.</a:t>
            </a:r>
            <a:endParaRPr lang="en-US">
              <a:cs typeface="Calibri"/>
            </a:endParaRPr>
          </a:p>
        </p:txBody>
      </p:sp>
      <p:graphicFrame>
        <p:nvGraphicFramePr>
          <p:cNvPr id="4" name="Diagram 3">
            <a:extLst>
              <a:ext uri="{FF2B5EF4-FFF2-40B4-BE49-F238E27FC236}">
                <a16:creationId xmlns:a16="http://schemas.microsoft.com/office/drawing/2014/main" id="{BA9D8977-425B-0BEA-03D1-5DB71D3AA772}"/>
              </a:ext>
            </a:extLst>
          </p:cNvPr>
          <p:cNvGraphicFramePr/>
          <p:nvPr>
            <p:extLst>
              <p:ext uri="{D42A27DB-BD31-4B8C-83A1-F6EECF244321}">
                <p14:modId xmlns:p14="http://schemas.microsoft.com/office/powerpoint/2010/main" val="140728505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9974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E907E-CA9B-DAC7-E730-A44A6C2BAC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062974-7030-DCC1-ED3C-B2E35E9F6A53}"/>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C8624A80-0AE2-5D04-6EE5-ED96B5E9F32C}"/>
              </a:ext>
            </a:extLst>
          </p:cNvPr>
          <p:cNvSpPr/>
          <p:nvPr/>
        </p:nvSpPr>
        <p:spPr>
          <a:xfrm>
            <a:off x="2638425" y="408734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C2B71402-224C-5501-4FC6-FCB2FF3721A1}"/>
              </a:ext>
            </a:extLst>
          </p:cNvPr>
          <p:cNvSpPr/>
          <p:nvPr/>
        </p:nvSpPr>
        <p:spPr>
          <a:xfrm>
            <a:off x="2638425" y="455407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B419303A-D479-5867-382B-2738455E0515}"/>
              </a:ext>
            </a:extLst>
          </p:cNvPr>
          <p:cNvSpPr/>
          <p:nvPr/>
        </p:nvSpPr>
        <p:spPr>
          <a:xfrm>
            <a:off x="2638425" y="315389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p>
        </p:txBody>
      </p:sp>
      <p:sp>
        <p:nvSpPr>
          <p:cNvPr id="5" name="Rectangle 4">
            <a:extLst>
              <a:ext uri="{FF2B5EF4-FFF2-40B4-BE49-F238E27FC236}">
                <a16:creationId xmlns:a16="http://schemas.microsoft.com/office/drawing/2014/main" id="{263DB135-BD03-97D2-913A-6E793BAD427F}"/>
              </a:ext>
            </a:extLst>
          </p:cNvPr>
          <p:cNvSpPr/>
          <p:nvPr/>
        </p:nvSpPr>
        <p:spPr>
          <a:xfrm>
            <a:off x="2638425" y="3620620"/>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Our Approaches</a:t>
            </a:r>
            <a:endParaRPr lang="en-US" b="1"/>
          </a:p>
        </p:txBody>
      </p:sp>
      <p:sp>
        <p:nvSpPr>
          <p:cNvPr id="8" name="Rectangle 7">
            <a:extLst>
              <a:ext uri="{FF2B5EF4-FFF2-40B4-BE49-F238E27FC236}">
                <a16:creationId xmlns:a16="http://schemas.microsoft.com/office/drawing/2014/main" id="{ECE81454-4042-9D3B-38C5-088F864ACC5A}"/>
              </a:ext>
            </a:extLst>
          </p:cNvPr>
          <p:cNvSpPr/>
          <p:nvPr/>
        </p:nvSpPr>
        <p:spPr>
          <a:xfrm>
            <a:off x="2638425" y="268717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8075F9B3-FDF9-BB1F-38D2-D3D4823CD898}"/>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D462B333-BD78-283D-28BF-164FEE9307E8}"/>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671FF0EB-5EB6-313D-6158-988582D35DE5}"/>
              </a:ext>
            </a:extLst>
          </p:cNvPr>
          <p:cNvSpPr/>
          <p:nvPr/>
        </p:nvSpPr>
        <p:spPr>
          <a:xfrm>
            <a:off x="2638425" y="502079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301894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BAE3-F70D-32DC-3886-D078C6B5A9B0}"/>
              </a:ext>
            </a:extLst>
          </p:cNvPr>
          <p:cNvSpPr>
            <a:spLocks noGrp="1"/>
          </p:cNvSpPr>
          <p:nvPr>
            <p:ph type="title"/>
          </p:nvPr>
        </p:nvSpPr>
        <p:spPr/>
        <p:txBody>
          <a:bodyPr>
            <a:normAutofit fontScale="90000"/>
          </a:bodyPr>
          <a:lstStyle/>
          <a:p>
            <a:r>
              <a:rPr lang="en-US">
                <a:latin typeface="Arial"/>
                <a:cs typeface="Arial"/>
              </a:rPr>
              <a:t>First approach:</a:t>
            </a:r>
            <a:br>
              <a:rPr lang="en-US"/>
            </a:br>
            <a:r>
              <a:rPr lang="en-US">
                <a:latin typeface="Arial"/>
                <a:cs typeface="Arial"/>
              </a:rPr>
              <a:t>Off-the-shelf RA Data Structure</a:t>
            </a:r>
            <a:endParaRPr lang="en-US"/>
          </a:p>
        </p:txBody>
      </p:sp>
      <p:graphicFrame>
        <p:nvGraphicFramePr>
          <p:cNvPr id="4" name="Diagram 3">
            <a:extLst>
              <a:ext uri="{FF2B5EF4-FFF2-40B4-BE49-F238E27FC236}">
                <a16:creationId xmlns:a16="http://schemas.microsoft.com/office/drawing/2014/main" id="{26E47792-5482-68C8-9138-C0FFC426A6FD}"/>
              </a:ext>
            </a:extLst>
          </p:cNvPr>
          <p:cNvGraphicFramePr/>
          <p:nvPr>
            <p:extLst>
              <p:ext uri="{D42A27DB-BD31-4B8C-83A1-F6EECF244321}">
                <p14:modId xmlns:p14="http://schemas.microsoft.com/office/powerpoint/2010/main" val="3246004913"/>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578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Data Structure for RA Operation</a:t>
            </a:r>
            <a:endParaRPr lang="en-US"/>
          </a:p>
        </p:txBody>
      </p:sp>
      <p:sp>
        <p:nvSpPr>
          <p:cNvPr id="6" name="TextBox 1">
            <a:extLst>
              <a:ext uri="{FF2B5EF4-FFF2-40B4-BE49-F238E27FC236}">
                <a16:creationId xmlns:a16="http://schemas.microsoft.com/office/drawing/2014/main" id="{DBB8F218-41BE-2ED3-C555-AC6D8B17E05E}"/>
              </a:ext>
            </a:extLst>
          </p:cNvPr>
          <p:cNvSpPr txBox="1"/>
          <p:nvPr/>
        </p:nvSpPr>
        <p:spPr>
          <a:xfrm>
            <a:off x="571500" y="6396335"/>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cs typeface="Calibri"/>
              </a:rPr>
              <a:t>Reback</a:t>
            </a:r>
            <a:r>
              <a:rPr lang="en-US" sz="800">
                <a:latin typeface="Calibri"/>
                <a:cs typeface="Calibri"/>
              </a:rPr>
              <a:t>, J., McKinney, W., Van Den </a:t>
            </a:r>
            <a:r>
              <a:rPr lang="en-US" sz="800" err="1">
                <a:latin typeface="Calibri"/>
                <a:cs typeface="Calibri"/>
              </a:rPr>
              <a:t>Bossche</a:t>
            </a:r>
            <a:r>
              <a:rPr lang="en-US" sz="800">
                <a:latin typeface="Calibri"/>
                <a:cs typeface="Calibri"/>
              </a:rPr>
              <a:t>, J., </a:t>
            </a:r>
            <a:r>
              <a:rPr lang="en-US" sz="800" err="1">
                <a:latin typeface="Calibri"/>
                <a:cs typeface="Calibri"/>
              </a:rPr>
              <a:t>Augspurger</a:t>
            </a:r>
            <a:r>
              <a:rPr lang="en-US" sz="800">
                <a:latin typeface="Calibri"/>
                <a:cs typeface="Calibri"/>
              </a:rPr>
              <a:t>, T., Cloud, P., Klein, A., ... &amp; </a:t>
            </a:r>
            <a:r>
              <a:rPr lang="en-US" sz="800" err="1">
                <a:latin typeface="Calibri"/>
                <a:cs typeface="Calibri"/>
              </a:rPr>
              <a:t>Seabold</a:t>
            </a:r>
            <a:r>
              <a:rPr lang="en-US" sz="800">
                <a:latin typeface="Calibri"/>
                <a:cs typeface="Calibri"/>
              </a:rPr>
              <a:t>,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Singh, R. (2020, July 1). Merging </a:t>
            </a:r>
            <a:r>
              <a:rPr lang="en-US" sz="800" err="1">
                <a:latin typeface="Calibri"/>
                <a:cs typeface="Calibri"/>
              </a:rPr>
              <a:t>DataFrames</a:t>
            </a:r>
            <a:r>
              <a:rPr lang="en-US" sz="800">
                <a:latin typeface="Calibri"/>
                <a:cs typeface="Calibri"/>
              </a:rPr>
              <a:t> with Pandas: </a:t>
            </a:r>
            <a:r>
              <a:rPr lang="en-US" sz="800" err="1">
                <a:latin typeface="Calibri"/>
                <a:cs typeface="Calibri"/>
              </a:rPr>
              <a:t>Pd.merge</a:t>
            </a:r>
            <a:r>
              <a:rPr lang="en-US" sz="800">
                <a:latin typeface="Calibri"/>
                <a:cs typeface="Calibri"/>
              </a:rPr>
              <a:t>(). Medium. Retrieved April 8, 2023, from https://medium.com/swlh/merging-dataframes-with-pandas-pd-merge-7764c7e2d46d </a:t>
            </a:r>
            <a:endParaRPr lang="en-US"/>
          </a:p>
        </p:txBody>
      </p:sp>
      <p:sp>
        <p:nvSpPr>
          <p:cNvPr id="8" name="TextBox 3">
            <a:extLst>
              <a:ext uri="{FF2B5EF4-FFF2-40B4-BE49-F238E27FC236}">
                <a16:creationId xmlns:a16="http://schemas.microsoft.com/office/drawing/2014/main" id="{E941BF8F-5D7E-426E-2C87-A5F347801F03}"/>
              </a:ext>
            </a:extLst>
          </p:cNvPr>
          <p:cNvSpPr txBox="1"/>
          <p:nvPr/>
        </p:nvSpPr>
        <p:spPr>
          <a:xfrm>
            <a:off x="886685" y="1912595"/>
            <a:ext cx="4452714"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sp>
        <p:nvSpPr>
          <p:cNvPr id="10" name="TextBox 5">
            <a:extLst>
              <a:ext uri="{FF2B5EF4-FFF2-40B4-BE49-F238E27FC236}">
                <a16:creationId xmlns:a16="http://schemas.microsoft.com/office/drawing/2014/main" id="{5A86EC87-2537-EBCC-8B49-1CAB022A5091}"/>
              </a:ext>
            </a:extLst>
          </p:cNvPr>
          <p:cNvSpPr txBox="1"/>
          <p:nvPr/>
        </p:nvSpPr>
        <p:spPr>
          <a:xfrm>
            <a:off x="6908800" y="1774544"/>
            <a:ext cx="3345998" cy="378403"/>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err="1">
                <a:latin typeface="Calibri"/>
                <a:ea typeface="+mn-lt"/>
                <a:cs typeface="+mn-lt"/>
              </a:rPr>
              <a:t>DataFrame</a:t>
            </a:r>
            <a:r>
              <a:rPr lang="en-US" i="1">
                <a:latin typeface="Calibri"/>
                <a:ea typeface="+mn-lt"/>
                <a:cs typeface="+mn-lt"/>
              </a:rPr>
              <a:t> has RA primitives APIs</a:t>
            </a:r>
            <a:endParaRPr lang="en-US" i="1">
              <a:latin typeface="Calibri"/>
              <a:cs typeface="Calibri" panose="020F0502020204030204" pitchFamily="34" charset="0"/>
            </a:endParaRPr>
          </a:p>
        </p:txBody>
      </p: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nvGraphicFramePr>
        <p:xfrm>
          <a:off x="1034143" y="2403928"/>
          <a:ext cx="4167960" cy="2560320"/>
        </p:xfrm>
        <a:graphic>
          <a:graphicData uri="http://schemas.openxmlformats.org/drawingml/2006/table">
            <a:tbl>
              <a:tblPr firstRow="1" bandRow="1">
                <a:tableStyleId>{5C22544A-7EE6-4342-B048-85BDC9FD1C3A}</a:tableStyleId>
              </a:tblPr>
              <a:tblGrid>
                <a:gridCol w="833592">
                  <a:extLst>
                    <a:ext uri="{9D8B030D-6E8A-4147-A177-3AD203B41FA5}">
                      <a16:colId xmlns:a16="http://schemas.microsoft.com/office/drawing/2014/main" val="2551515154"/>
                    </a:ext>
                  </a:extLst>
                </a:gridCol>
                <a:gridCol w="833592">
                  <a:extLst>
                    <a:ext uri="{9D8B030D-6E8A-4147-A177-3AD203B41FA5}">
                      <a16:colId xmlns:a16="http://schemas.microsoft.com/office/drawing/2014/main" val="1727084382"/>
                    </a:ext>
                  </a:extLst>
                </a:gridCol>
                <a:gridCol w="833592">
                  <a:extLst>
                    <a:ext uri="{9D8B030D-6E8A-4147-A177-3AD203B41FA5}">
                      <a16:colId xmlns:a16="http://schemas.microsoft.com/office/drawing/2014/main" val="3376680806"/>
                    </a:ext>
                  </a:extLst>
                </a:gridCol>
                <a:gridCol w="833592">
                  <a:extLst>
                    <a:ext uri="{9D8B030D-6E8A-4147-A177-3AD203B41FA5}">
                      <a16:colId xmlns:a16="http://schemas.microsoft.com/office/drawing/2014/main" val="226921238"/>
                    </a:ext>
                  </a:extLst>
                </a:gridCol>
                <a:gridCol w="833592">
                  <a:extLst>
                    <a:ext uri="{9D8B030D-6E8A-4147-A177-3AD203B41FA5}">
                      <a16:colId xmlns:a16="http://schemas.microsoft.com/office/drawing/2014/main" val="2406992602"/>
                    </a:ext>
                  </a:extLst>
                </a:gridCol>
              </a:tblGrid>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474471724"/>
                  </a:ext>
                </a:extLst>
              </a:tr>
              <a:tr h="32969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19136698"/>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280762374"/>
                  </a:ext>
                </a:extLst>
              </a:tr>
              <a:tr h="329696">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3710168393"/>
                  </a:ext>
                </a:extLst>
              </a:tr>
            </a:tbl>
          </a:graphicData>
        </a:graphic>
      </p:graphicFrame>
      <p:pic>
        <p:nvPicPr>
          <p:cNvPr id="2" name="Picture 15" descr="Diagram&#10;&#10;Description automatically generated">
            <a:extLst>
              <a:ext uri="{FF2B5EF4-FFF2-40B4-BE49-F238E27FC236}">
                <a16:creationId xmlns:a16="http://schemas.microsoft.com/office/drawing/2014/main" id="{151B5D30-541A-33AC-97A7-CEEF2F8A49C9}"/>
              </a:ext>
            </a:extLst>
          </p:cNvPr>
          <p:cNvPicPr>
            <a:picLocks noChangeAspect="1"/>
          </p:cNvPicPr>
          <p:nvPr/>
        </p:nvPicPr>
        <p:blipFill>
          <a:blip r:embed="rId3"/>
          <a:stretch>
            <a:fillRect/>
          </a:stretch>
        </p:blipFill>
        <p:spPr>
          <a:xfrm>
            <a:off x="6502399" y="2280394"/>
            <a:ext cx="4457699" cy="2768926"/>
          </a:xfrm>
          <a:prstGeom prst="rect">
            <a:avLst/>
          </a:prstGeom>
        </p:spPr>
      </p:pic>
      <p:graphicFrame>
        <p:nvGraphicFramePr>
          <p:cNvPr id="5" name="Diagram 4">
            <a:extLst>
              <a:ext uri="{FF2B5EF4-FFF2-40B4-BE49-F238E27FC236}">
                <a16:creationId xmlns:a16="http://schemas.microsoft.com/office/drawing/2014/main" id="{83FD2203-BA96-1A99-DE63-0D8BA95510A6}"/>
              </a:ext>
            </a:extLst>
          </p:cNvPr>
          <p:cNvGraphicFramePr/>
          <p:nvPr>
            <p:extLst>
              <p:ext uri="{D42A27DB-BD31-4B8C-83A1-F6EECF244321}">
                <p14:modId xmlns:p14="http://schemas.microsoft.com/office/powerpoint/2010/main" val="48229478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52870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6A53C-BEB2-9B0B-8EE0-081575F69697}"/>
              </a:ext>
            </a:extLst>
          </p:cNvPr>
          <p:cNvSpPr>
            <a:spLocks noGrp="1"/>
          </p:cNvSpPr>
          <p:nvPr>
            <p:ph type="title"/>
          </p:nvPr>
        </p:nvSpPr>
        <p:spPr/>
        <p:txBody>
          <a:bodyPr/>
          <a:lstStyle/>
          <a:p>
            <a:r>
              <a:rPr lang="en-US">
                <a:latin typeface="Proxima Nova Rg"/>
              </a:rPr>
              <a:t>Off-the-shelf Python Libraries</a:t>
            </a:r>
            <a:endParaRPr lang="en-US"/>
          </a:p>
        </p:txBody>
      </p:sp>
      <p:sp>
        <p:nvSpPr>
          <p:cNvPr id="6" name="TextBox 1">
            <a:extLst>
              <a:ext uri="{FF2B5EF4-FFF2-40B4-BE49-F238E27FC236}">
                <a16:creationId xmlns:a16="http://schemas.microsoft.com/office/drawing/2014/main" id="{DBB8F218-41BE-2ED3-C555-AC6D8B17E05E}"/>
              </a:ext>
            </a:extLst>
          </p:cNvPr>
          <p:cNvSpPr txBox="1"/>
          <p:nvPr/>
        </p:nvSpPr>
        <p:spPr>
          <a:xfrm>
            <a:off x="685801" y="6273225"/>
            <a:ext cx="10131425" cy="58477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Reback, J., McKinney, W., Van Den Bossche, J., Augspurger, T., Cloud, P., Klein, A., ... &amp; Seabold, S. (2020). pandas-dev/pandas: Pandas 1.0. 5. </a:t>
            </a:r>
            <a:r>
              <a:rPr lang="en-US" sz="800" err="1">
                <a:latin typeface="Calibri"/>
                <a:cs typeface="Calibri"/>
              </a:rPr>
              <a:t>Zenodo</a:t>
            </a:r>
            <a:r>
              <a:rPr lang="en-US" sz="800">
                <a:latin typeface="Calibri"/>
                <a:cs typeface="Calibri"/>
              </a:rPr>
              <a:t>.</a:t>
            </a:r>
            <a:endParaRPr lang="en-US">
              <a:latin typeface="Calibri"/>
              <a:cs typeface="Calibri"/>
            </a:endParaRPr>
          </a:p>
          <a:p>
            <a:pPr marL="171450" indent="-171450">
              <a:buFont typeface="Arial"/>
              <a:buChar char="•"/>
            </a:pPr>
            <a:r>
              <a:rPr lang="en-US" sz="800">
                <a:latin typeface="Calibri"/>
                <a:cs typeface="Calibri"/>
              </a:rPr>
              <a:t>Chen, D. Y. (2017). Pandas for everyone: Python data analysis. Addison-Wesley Professional.</a:t>
            </a: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p>
          <a:p>
            <a:pPr marL="171450" indent="-171450">
              <a:buFont typeface="Arial"/>
              <a:buChar char="•"/>
            </a:pPr>
            <a:r>
              <a:rPr lang="en-US" sz="800">
                <a:latin typeface="Calibri"/>
                <a:cs typeface="Calibri"/>
              </a:rPr>
              <a:t>Fender, A., Rees, B., &amp; Eaton, J. RAPIDS </a:t>
            </a:r>
            <a:r>
              <a:rPr lang="en-US" sz="800" err="1">
                <a:latin typeface="Calibri"/>
                <a:cs typeface="Calibri"/>
              </a:rPr>
              <a:t>cuGraph</a:t>
            </a:r>
            <a:r>
              <a:rPr lang="en-US" sz="800">
                <a:latin typeface="Calibri"/>
                <a:cs typeface="Calibri"/>
              </a:rPr>
              <a:t>. In Massive Graph Analytics (pp. 483-493). Chapman and Hall/CRC.</a:t>
            </a:r>
          </a:p>
        </p:txBody>
      </p:sp>
      <p:pic>
        <p:nvPicPr>
          <p:cNvPr id="7" name="Picture 6">
            <a:extLst>
              <a:ext uri="{FF2B5EF4-FFF2-40B4-BE49-F238E27FC236}">
                <a16:creationId xmlns:a16="http://schemas.microsoft.com/office/drawing/2014/main" id="{06B94CA8-CBFF-7677-0CED-131296960DF3}"/>
              </a:ext>
            </a:extLst>
          </p:cNvPr>
          <p:cNvPicPr>
            <a:picLocks noChangeAspect="1"/>
          </p:cNvPicPr>
          <p:nvPr/>
        </p:nvPicPr>
        <p:blipFill>
          <a:blip r:embed="rId3"/>
          <a:stretch>
            <a:fillRect/>
          </a:stretch>
        </p:blipFill>
        <p:spPr>
          <a:xfrm>
            <a:off x="1725010" y="1692017"/>
            <a:ext cx="3742857" cy="1161905"/>
          </a:xfrm>
          <a:prstGeom prst="rect">
            <a:avLst/>
          </a:prstGeom>
        </p:spPr>
      </p:pic>
      <p:sp>
        <p:nvSpPr>
          <p:cNvPr id="8" name="TextBox 3">
            <a:extLst>
              <a:ext uri="{FF2B5EF4-FFF2-40B4-BE49-F238E27FC236}">
                <a16:creationId xmlns:a16="http://schemas.microsoft.com/office/drawing/2014/main" id="{E941BF8F-5D7E-426E-2C87-A5F347801F03}"/>
              </a:ext>
            </a:extLst>
          </p:cNvPr>
          <p:cNvSpPr txBox="1"/>
          <p:nvPr/>
        </p:nvSpPr>
        <p:spPr>
          <a:xfrm>
            <a:off x="1639614" y="2901381"/>
            <a:ext cx="8425999" cy="369332"/>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err="1">
                <a:latin typeface="Calibri"/>
                <a:cs typeface="Calibri"/>
              </a:rPr>
              <a:t>DataFrame</a:t>
            </a:r>
            <a:r>
              <a:rPr lang="en-US">
                <a:latin typeface="Calibri"/>
                <a:cs typeface="Calibri"/>
              </a:rPr>
              <a:t>: 2D labeled tabular data structure</a:t>
            </a:r>
          </a:p>
        </p:txBody>
      </p:sp>
      <p:pic>
        <p:nvPicPr>
          <p:cNvPr id="9" name="Picture 8">
            <a:extLst>
              <a:ext uri="{FF2B5EF4-FFF2-40B4-BE49-F238E27FC236}">
                <a16:creationId xmlns:a16="http://schemas.microsoft.com/office/drawing/2014/main" id="{523E58B4-6BA7-BA6F-E5A8-B5E0A080C4EA}"/>
              </a:ext>
            </a:extLst>
          </p:cNvPr>
          <p:cNvPicPr>
            <a:picLocks noChangeAspect="1"/>
          </p:cNvPicPr>
          <p:nvPr/>
        </p:nvPicPr>
        <p:blipFill>
          <a:blip r:embed="rId4"/>
          <a:stretch>
            <a:fillRect/>
          </a:stretch>
        </p:blipFill>
        <p:spPr>
          <a:xfrm>
            <a:off x="6724135" y="1696539"/>
            <a:ext cx="3341479" cy="1161905"/>
          </a:xfrm>
          <a:prstGeom prst="rect">
            <a:avLst/>
          </a:prstGeom>
        </p:spPr>
      </p:pic>
      <p:sp>
        <p:nvSpPr>
          <p:cNvPr id="10" name="TextBox 5">
            <a:extLst>
              <a:ext uri="{FF2B5EF4-FFF2-40B4-BE49-F238E27FC236}">
                <a16:creationId xmlns:a16="http://schemas.microsoft.com/office/drawing/2014/main" id="{5A86EC87-2537-EBCC-8B49-1CAB022A5091}"/>
              </a:ext>
            </a:extLst>
          </p:cNvPr>
          <p:cNvSpPr txBox="1"/>
          <p:nvPr/>
        </p:nvSpPr>
        <p:spPr>
          <a:xfrm>
            <a:off x="685800" y="5239829"/>
            <a:ext cx="10131426" cy="369332"/>
          </a:xfrm>
          <a:prstGeom prst="rect">
            <a:avLst/>
          </a:prstGeom>
          <a:noFill/>
        </p:spPr>
        <p:txBody>
          <a:bodyPr wrap="square" lIns="91440" tIns="45720" rIns="91440" bIns="4572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i="1">
                <a:latin typeface="Calibri"/>
                <a:ea typeface="+mn-lt"/>
                <a:cs typeface="+mn-lt"/>
              </a:rPr>
              <a:t>Both supports join operation with similar APIs</a:t>
            </a:r>
            <a:endParaRPr lang="en-US" i="1">
              <a:latin typeface="Calibri"/>
              <a:cs typeface="Calibri" panose="020F0502020204030204" pitchFamily="34" charset="0"/>
            </a:endParaRPr>
          </a:p>
        </p:txBody>
      </p:sp>
      <p:sp>
        <p:nvSpPr>
          <p:cNvPr id="11" name="TextBox 6">
            <a:extLst>
              <a:ext uri="{FF2B5EF4-FFF2-40B4-BE49-F238E27FC236}">
                <a16:creationId xmlns:a16="http://schemas.microsoft.com/office/drawing/2014/main" id="{304D5A0D-DE89-F031-90C5-993EECE30CB2}"/>
              </a:ext>
            </a:extLst>
          </p:cNvPr>
          <p:cNvSpPr txBox="1"/>
          <p:nvPr/>
        </p:nvSpPr>
        <p:spPr>
          <a:xfrm>
            <a:off x="1639614" y="3851520"/>
            <a:ext cx="1593629"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CPU</a:t>
            </a:r>
          </a:p>
        </p:txBody>
      </p:sp>
      <p:sp>
        <p:nvSpPr>
          <p:cNvPr id="12" name="TextBox 7">
            <a:extLst>
              <a:ext uri="{FF2B5EF4-FFF2-40B4-BE49-F238E27FC236}">
                <a16:creationId xmlns:a16="http://schemas.microsoft.com/office/drawing/2014/main" id="{361435E5-7DAB-0C83-AFC5-4BA3FD6B15CD}"/>
              </a:ext>
            </a:extLst>
          </p:cNvPr>
          <p:cNvSpPr txBox="1"/>
          <p:nvPr/>
        </p:nvSpPr>
        <p:spPr>
          <a:xfrm>
            <a:off x="8413516" y="3713020"/>
            <a:ext cx="1955595"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dk1"/>
                </a:solidFill>
                <a:latin typeface="+mn-lt"/>
                <a:ea typeface="+mn-ea"/>
                <a:cs typeface="+mn-cs"/>
              </a:defRPr>
            </a:lvl1pPr>
            <a:lvl2pPr marL="457200" algn="l" defTabSz="457200" rtl="0" eaLnBrk="0" fontAlgn="base" hangingPunct="0">
              <a:spcBef>
                <a:spcPct val="0"/>
              </a:spcBef>
              <a:spcAft>
                <a:spcPct val="0"/>
              </a:spcAft>
              <a:defRPr kern="1200">
                <a:solidFill>
                  <a:schemeClr val="dk1"/>
                </a:solidFill>
                <a:latin typeface="+mn-lt"/>
                <a:ea typeface="+mn-ea"/>
                <a:cs typeface="+mn-cs"/>
              </a:defRPr>
            </a:lvl2pPr>
            <a:lvl3pPr marL="914400" algn="l" defTabSz="457200" rtl="0" eaLnBrk="0" fontAlgn="base" hangingPunct="0">
              <a:spcBef>
                <a:spcPct val="0"/>
              </a:spcBef>
              <a:spcAft>
                <a:spcPct val="0"/>
              </a:spcAft>
              <a:defRPr kern="1200">
                <a:solidFill>
                  <a:schemeClr val="dk1"/>
                </a:solidFill>
                <a:latin typeface="+mn-lt"/>
                <a:ea typeface="+mn-ea"/>
                <a:cs typeface="+mn-cs"/>
              </a:defRPr>
            </a:lvl3pPr>
            <a:lvl4pPr marL="1371600" algn="l" defTabSz="457200" rtl="0" eaLnBrk="0" fontAlgn="base" hangingPunct="0">
              <a:spcBef>
                <a:spcPct val="0"/>
              </a:spcBef>
              <a:spcAft>
                <a:spcPct val="0"/>
              </a:spcAft>
              <a:defRPr kern="1200">
                <a:solidFill>
                  <a:schemeClr val="dk1"/>
                </a:solidFill>
                <a:latin typeface="+mn-lt"/>
                <a:ea typeface="+mn-ea"/>
                <a:cs typeface="+mn-cs"/>
              </a:defRPr>
            </a:lvl4pPr>
            <a:lvl5pPr marL="1828800" algn="l" defTabSz="457200" rtl="0" eaLnBrk="0" fontAlgn="base" hangingPunct="0">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t>GPU </a:t>
            </a:r>
            <a:br>
              <a:rPr lang="en-US"/>
            </a:br>
            <a:r>
              <a:rPr lang="en-US"/>
              <a:t>(</a:t>
            </a:r>
            <a:r>
              <a:rPr lang="en-US">
                <a:ea typeface="+mn-lt"/>
                <a:cs typeface="+mn-lt"/>
              </a:rPr>
              <a:t>NVIDIA </a:t>
            </a:r>
            <a:r>
              <a:rPr lang="en-US" err="1">
                <a:ea typeface="+mn-lt"/>
                <a:cs typeface="+mn-lt"/>
              </a:rPr>
              <a:t>cuDF</a:t>
            </a:r>
            <a:r>
              <a:rPr lang="en-US">
                <a:ea typeface="+mn-lt"/>
                <a:cs typeface="+mn-lt"/>
              </a:rPr>
              <a:t>)</a:t>
            </a:r>
            <a:endParaRPr lang="en-US"/>
          </a:p>
        </p:txBody>
      </p:sp>
      <p:cxnSp>
        <p:nvCxnSpPr>
          <p:cNvPr id="13" name="Straight Arrow Connector 12">
            <a:extLst>
              <a:ext uri="{FF2B5EF4-FFF2-40B4-BE49-F238E27FC236}">
                <a16:creationId xmlns:a16="http://schemas.microsoft.com/office/drawing/2014/main" id="{A7FF82A5-88FD-6F94-7938-CEBE398581D4}"/>
              </a:ext>
            </a:extLst>
          </p:cNvPr>
          <p:cNvCxnSpPr>
            <a:cxnSpLocks/>
            <a:stCxn id="20" idx="0"/>
          </p:cNvCxnSpPr>
          <p:nvPr/>
        </p:nvCxnSpPr>
        <p:spPr>
          <a:xfrm flipV="1">
            <a:off x="2436429" y="2853922"/>
            <a:ext cx="0" cy="99759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A3E649-7296-47E2-9DE0-82B2C2D25626}"/>
              </a:ext>
            </a:extLst>
          </p:cNvPr>
          <p:cNvCxnSpPr>
            <a:cxnSpLocks/>
            <a:stCxn id="12" idx="0"/>
          </p:cNvCxnSpPr>
          <p:nvPr/>
        </p:nvCxnSpPr>
        <p:spPr>
          <a:xfrm flipH="1" flipV="1">
            <a:off x="9389022" y="2858444"/>
            <a:ext cx="2292" cy="8545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Table 15">
            <a:extLst>
              <a:ext uri="{FF2B5EF4-FFF2-40B4-BE49-F238E27FC236}">
                <a16:creationId xmlns:a16="http://schemas.microsoft.com/office/drawing/2014/main" id="{30A24004-36F3-E4E8-827C-36D302ED4DD9}"/>
              </a:ext>
            </a:extLst>
          </p:cNvPr>
          <p:cNvGraphicFramePr>
            <a:graphicFrameLocks noGrp="1"/>
          </p:cNvGraphicFramePr>
          <p:nvPr/>
        </p:nvGraphicFramePr>
        <p:xfrm>
          <a:off x="3800928" y="3356428"/>
          <a:ext cx="4167965" cy="1552410"/>
        </p:xfrm>
        <a:graphic>
          <a:graphicData uri="http://schemas.openxmlformats.org/drawingml/2006/table">
            <a:tbl>
              <a:tblPr firstRow="1" bandRow="1">
                <a:tableStyleId>{5C22544A-7EE6-4342-B048-85BDC9FD1C3A}</a:tableStyleId>
              </a:tblPr>
              <a:tblGrid>
                <a:gridCol w="833593">
                  <a:extLst>
                    <a:ext uri="{9D8B030D-6E8A-4147-A177-3AD203B41FA5}">
                      <a16:colId xmlns:a16="http://schemas.microsoft.com/office/drawing/2014/main" val="2551515154"/>
                    </a:ext>
                  </a:extLst>
                </a:gridCol>
                <a:gridCol w="833593">
                  <a:extLst>
                    <a:ext uri="{9D8B030D-6E8A-4147-A177-3AD203B41FA5}">
                      <a16:colId xmlns:a16="http://schemas.microsoft.com/office/drawing/2014/main" val="1727084382"/>
                    </a:ext>
                  </a:extLst>
                </a:gridCol>
                <a:gridCol w="833593">
                  <a:extLst>
                    <a:ext uri="{9D8B030D-6E8A-4147-A177-3AD203B41FA5}">
                      <a16:colId xmlns:a16="http://schemas.microsoft.com/office/drawing/2014/main" val="3376680806"/>
                    </a:ext>
                  </a:extLst>
                </a:gridCol>
                <a:gridCol w="833593">
                  <a:extLst>
                    <a:ext uri="{9D8B030D-6E8A-4147-A177-3AD203B41FA5}">
                      <a16:colId xmlns:a16="http://schemas.microsoft.com/office/drawing/2014/main" val="226921238"/>
                    </a:ext>
                  </a:extLst>
                </a:gridCol>
                <a:gridCol w="833593">
                  <a:extLst>
                    <a:ext uri="{9D8B030D-6E8A-4147-A177-3AD203B41FA5}">
                      <a16:colId xmlns:a16="http://schemas.microsoft.com/office/drawing/2014/main" val="2406992602"/>
                    </a:ext>
                  </a:extLst>
                </a:gridCol>
              </a:tblGrid>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7258884"/>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79817243"/>
                  </a:ext>
                </a:extLst>
              </a:tr>
              <a:tr h="51747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72385120"/>
                  </a:ext>
                </a:extLst>
              </a:tr>
            </a:tbl>
          </a:graphicData>
        </a:graphic>
      </p:graphicFrame>
      <p:graphicFrame>
        <p:nvGraphicFramePr>
          <p:cNvPr id="4" name="Diagram 3">
            <a:extLst>
              <a:ext uri="{FF2B5EF4-FFF2-40B4-BE49-F238E27FC236}">
                <a16:creationId xmlns:a16="http://schemas.microsoft.com/office/drawing/2014/main" id="{898BA324-7E33-4A45-84A9-2662E1E30E9A}"/>
              </a:ext>
            </a:extLst>
          </p:cNvPr>
          <p:cNvGraphicFramePr/>
          <p:nvPr>
            <p:extLst>
              <p:ext uri="{D42A27DB-BD31-4B8C-83A1-F6EECF244321}">
                <p14:modId xmlns:p14="http://schemas.microsoft.com/office/powerpoint/2010/main" val="4286641750"/>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79007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6C5-5B77-4E27-58DB-762906B536AE}"/>
              </a:ext>
            </a:extLst>
          </p:cNvPr>
          <p:cNvSpPr>
            <a:spLocks noGrp="1"/>
          </p:cNvSpPr>
          <p:nvPr>
            <p:ph type="title"/>
          </p:nvPr>
        </p:nvSpPr>
        <p:spPr/>
        <p:txBody>
          <a:bodyPr/>
          <a:lstStyle/>
          <a:p>
            <a:r>
              <a:rPr lang="en-US"/>
              <a:t>CPU (Pandas) and GPU (</a:t>
            </a:r>
            <a:r>
              <a:rPr lang="en-US" err="1"/>
              <a:t>cuDF</a:t>
            </a:r>
            <a:r>
              <a:rPr lang="en-US"/>
              <a:t>)</a:t>
            </a:r>
          </a:p>
        </p:txBody>
      </p:sp>
      <p:pic>
        <p:nvPicPr>
          <p:cNvPr id="5" name="Content Placeholder 4">
            <a:extLst>
              <a:ext uri="{FF2B5EF4-FFF2-40B4-BE49-F238E27FC236}">
                <a16:creationId xmlns:a16="http://schemas.microsoft.com/office/drawing/2014/main" id="{240F892E-E414-3D11-1A55-E7B963D8F4C9}"/>
              </a:ext>
            </a:extLst>
          </p:cNvPr>
          <p:cNvPicPr>
            <a:picLocks noGrp="1" noChangeAspect="1"/>
          </p:cNvPicPr>
          <p:nvPr>
            <p:ph idx="1"/>
          </p:nvPr>
        </p:nvPicPr>
        <p:blipFill>
          <a:blip r:embed="rId3"/>
          <a:stretch>
            <a:fillRect/>
          </a:stretch>
        </p:blipFill>
        <p:spPr>
          <a:xfrm>
            <a:off x="2334127" y="1052940"/>
            <a:ext cx="7014410" cy="4902545"/>
          </a:xfrm>
        </p:spPr>
      </p:pic>
      <p:sp>
        <p:nvSpPr>
          <p:cNvPr id="6" name="TextBox 1">
            <a:extLst>
              <a:ext uri="{FF2B5EF4-FFF2-40B4-BE49-F238E27FC236}">
                <a16:creationId xmlns:a16="http://schemas.microsoft.com/office/drawing/2014/main" id="{9D237665-C89D-9F1B-6F46-2C6A38E9C937}"/>
              </a:ext>
            </a:extLst>
          </p:cNvPr>
          <p:cNvSpPr txBox="1"/>
          <p:nvPr/>
        </p:nvSpPr>
        <p:spPr>
          <a:xfrm>
            <a:off x="630610" y="6642556"/>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https://github.com/harp-lab/GPUJoin/edit/main/IA3_2022/basic_operations.py</a:t>
            </a:r>
          </a:p>
        </p:txBody>
      </p:sp>
      <p:sp>
        <p:nvSpPr>
          <p:cNvPr id="8" name="Callout: Left Arrow 7">
            <a:extLst>
              <a:ext uri="{FF2B5EF4-FFF2-40B4-BE49-F238E27FC236}">
                <a16:creationId xmlns:a16="http://schemas.microsoft.com/office/drawing/2014/main" id="{69890851-A50F-E1B6-C6FC-774BE361C580}"/>
              </a:ext>
            </a:extLst>
          </p:cNvPr>
          <p:cNvSpPr/>
          <p:nvPr/>
        </p:nvSpPr>
        <p:spPr>
          <a:xfrm>
            <a:off x="3605917" y="1396188"/>
            <a:ext cx="3628896" cy="311837"/>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GPU Environment</a:t>
            </a:r>
          </a:p>
        </p:txBody>
      </p:sp>
      <p:sp>
        <p:nvSpPr>
          <p:cNvPr id="9" name="Callout: Left Arrow 8">
            <a:extLst>
              <a:ext uri="{FF2B5EF4-FFF2-40B4-BE49-F238E27FC236}">
                <a16:creationId xmlns:a16="http://schemas.microsoft.com/office/drawing/2014/main" id="{4E683D54-6D11-572A-071D-A721F3D41439}"/>
              </a:ext>
            </a:extLst>
          </p:cNvPr>
          <p:cNvSpPr/>
          <p:nvPr/>
        </p:nvSpPr>
        <p:spPr>
          <a:xfrm>
            <a:off x="4401411" y="1054082"/>
            <a:ext cx="3628896" cy="311837"/>
          </a:xfrm>
          <a:prstGeom prst="left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CPU Environment</a:t>
            </a:r>
          </a:p>
        </p:txBody>
      </p:sp>
      <p:sp>
        <p:nvSpPr>
          <p:cNvPr id="10" name="Oval 9">
            <a:extLst>
              <a:ext uri="{FF2B5EF4-FFF2-40B4-BE49-F238E27FC236}">
                <a16:creationId xmlns:a16="http://schemas.microsoft.com/office/drawing/2014/main" id="{CDD77169-11FF-EE51-366B-5FF32740ED24}"/>
              </a:ext>
            </a:extLst>
          </p:cNvPr>
          <p:cNvSpPr/>
          <p:nvPr/>
        </p:nvSpPr>
        <p:spPr>
          <a:xfrm>
            <a:off x="3898760" y="2903974"/>
            <a:ext cx="371789" cy="31183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C1FD405-C563-DFA3-4C76-87026A5ED793}"/>
              </a:ext>
            </a:extLst>
          </p:cNvPr>
          <p:cNvSpPr/>
          <p:nvPr/>
        </p:nvSpPr>
        <p:spPr>
          <a:xfrm>
            <a:off x="3476732" y="3486271"/>
            <a:ext cx="500976" cy="311837"/>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319AB7A5-5A4F-FF97-5237-79BDAD9BB412}"/>
              </a:ext>
            </a:extLst>
          </p:cNvPr>
          <p:cNvGraphicFramePr/>
          <p:nvPr>
            <p:extLst>
              <p:ext uri="{D42A27DB-BD31-4B8C-83A1-F6EECF244321}">
                <p14:modId xmlns:p14="http://schemas.microsoft.com/office/powerpoint/2010/main" val="90488779"/>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3823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Performance Improvement: RA operations</a:t>
            </a:r>
            <a:endParaRPr lang="en-US"/>
          </a:p>
        </p:txBody>
      </p:sp>
      <p:pic>
        <p:nvPicPr>
          <p:cNvPr id="6" name="Picture 6" descr="Chart, bar chart&#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2"/>
          <a:stretch>
            <a:fillRect/>
          </a:stretch>
        </p:blipFill>
        <p:spPr>
          <a:xfrm>
            <a:off x="1464996" y="1598613"/>
            <a:ext cx="9109608" cy="4491037"/>
          </a:xfrm>
        </p:spPr>
      </p:pic>
      <p:grpSp>
        <p:nvGrpSpPr>
          <p:cNvPr id="14" name="Group 13">
            <a:extLst>
              <a:ext uri="{FF2B5EF4-FFF2-40B4-BE49-F238E27FC236}">
                <a16:creationId xmlns:a16="http://schemas.microsoft.com/office/drawing/2014/main" id="{94DCD0B6-6D43-0C58-FE9F-3D793443FF39}"/>
              </a:ext>
            </a:extLst>
          </p:cNvPr>
          <p:cNvGrpSpPr/>
          <p:nvPr/>
        </p:nvGrpSpPr>
        <p:grpSpPr>
          <a:xfrm>
            <a:off x="2824740" y="3818185"/>
            <a:ext cx="7149495" cy="388226"/>
            <a:chOff x="2470954" y="4181042"/>
            <a:chExt cx="7149495" cy="388226"/>
          </a:xfrm>
        </p:grpSpPr>
        <p:sp>
          <p:nvSpPr>
            <p:cNvPr id="15" name="TextBox 2">
              <a:extLst>
                <a:ext uri="{FF2B5EF4-FFF2-40B4-BE49-F238E27FC236}">
                  <a16:creationId xmlns:a16="http://schemas.microsoft.com/office/drawing/2014/main" id="{368BE699-90DB-626C-F643-C085EB2FE9E5}"/>
                </a:ext>
              </a:extLst>
            </p:cNvPr>
            <p:cNvSpPr txBox="1"/>
            <p:nvPr/>
          </p:nvSpPr>
          <p:spPr>
            <a:xfrm>
              <a:off x="2470954" y="4181042"/>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8.9x</a:t>
              </a:r>
            </a:p>
          </p:txBody>
        </p:sp>
        <p:sp>
          <p:nvSpPr>
            <p:cNvPr id="16" name="TextBox 3">
              <a:extLst>
                <a:ext uri="{FF2B5EF4-FFF2-40B4-BE49-F238E27FC236}">
                  <a16:creationId xmlns:a16="http://schemas.microsoft.com/office/drawing/2014/main" id="{6536492D-3971-EA94-3C42-318F47636274}"/>
                </a:ext>
              </a:extLst>
            </p:cNvPr>
            <p:cNvSpPr txBox="1"/>
            <p:nvPr/>
          </p:nvSpPr>
          <p:spPr>
            <a:xfrm>
              <a:off x="5521914" y="4181042"/>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34.1x</a:t>
              </a:r>
            </a:p>
          </p:txBody>
        </p:sp>
        <p:sp>
          <p:nvSpPr>
            <p:cNvPr id="17" name="TextBox 4">
              <a:extLst>
                <a:ext uri="{FF2B5EF4-FFF2-40B4-BE49-F238E27FC236}">
                  <a16:creationId xmlns:a16="http://schemas.microsoft.com/office/drawing/2014/main" id="{6A3B6E5D-B31F-6D8E-5CE1-3EABDE318D19}"/>
                </a:ext>
              </a:extLst>
            </p:cNvPr>
            <p:cNvSpPr txBox="1"/>
            <p:nvPr/>
          </p:nvSpPr>
          <p:spPr>
            <a:xfrm>
              <a:off x="4012711"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52.2x</a:t>
              </a:r>
            </a:p>
          </p:txBody>
        </p:sp>
        <p:sp>
          <p:nvSpPr>
            <p:cNvPr id="18" name="TextBox 5">
              <a:extLst>
                <a:ext uri="{FF2B5EF4-FFF2-40B4-BE49-F238E27FC236}">
                  <a16:creationId xmlns:a16="http://schemas.microsoft.com/office/drawing/2014/main" id="{FDEB1979-AF1C-E06E-7987-98D7D1508A17}"/>
                </a:ext>
              </a:extLst>
            </p:cNvPr>
            <p:cNvSpPr txBox="1"/>
            <p:nvPr/>
          </p:nvSpPr>
          <p:spPr>
            <a:xfrm>
              <a:off x="7031117"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52.4x</a:t>
              </a:r>
            </a:p>
          </p:txBody>
        </p:sp>
        <p:sp>
          <p:nvSpPr>
            <p:cNvPr id="19" name="TextBox 6">
              <a:extLst>
                <a:ext uri="{FF2B5EF4-FFF2-40B4-BE49-F238E27FC236}">
                  <a16:creationId xmlns:a16="http://schemas.microsoft.com/office/drawing/2014/main" id="{CB656878-90FB-6BFF-44C6-F156BFEF20BD}"/>
                </a:ext>
              </a:extLst>
            </p:cNvPr>
            <p:cNvSpPr txBox="1"/>
            <p:nvPr/>
          </p:nvSpPr>
          <p:spPr>
            <a:xfrm>
              <a:off x="8537377" y="4199936"/>
              <a:ext cx="1083072" cy="369332"/>
            </a:xfrm>
            <a:prstGeom prst="rect">
              <a:avLst/>
            </a:prstGeom>
            <a:noFill/>
          </p:spPr>
          <p:txBody>
            <a:bodyPr wrap="square" rtlCol="0">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b="1">
                  <a:solidFill>
                    <a:srgbClr val="000000"/>
                  </a:solidFill>
                </a:rPr>
                <a:t>   7.1x</a:t>
              </a:r>
            </a:p>
          </p:txBody>
        </p:sp>
      </p:grpSp>
      <p:sp>
        <p:nvSpPr>
          <p:cNvPr id="2" name="TextBox 1">
            <a:extLst>
              <a:ext uri="{FF2B5EF4-FFF2-40B4-BE49-F238E27FC236}">
                <a16:creationId xmlns:a16="http://schemas.microsoft.com/office/drawing/2014/main" id="{BA3C5F2A-2F0A-49C9-8276-4ADFC3B167D7}"/>
              </a:ext>
            </a:extLst>
          </p:cNvPr>
          <p:cNvSpPr txBox="1"/>
          <p:nvPr/>
        </p:nvSpPr>
        <p:spPr>
          <a:xfrm>
            <a:off x="571499" y="6515486"/>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graphicFrame>
        <p:nvGraphicFramePr>
          <p:cNvPr id="5" name="Diagram 4">
            <a:extLst>
              <a:ext uri="{FF2B5EF4-FFF2-40B4-BE49-F238E27FC236}">
                <a16:creationId xmlns:a16="http://schemas.microsoft.com/office/drawing/2014/main" id="{A640AF2B-AA4B-4BF6-B7DC-529748ADD30A}"/>
              </a:ext>
            </a:extLst>
          </p:cNvPr>
          <p:cNvGraphicFramePr/>
          <p:nvPr>
            <p:extLst>
              <p:ext uri="{D42A27DB-BD31-4B8C-83A1-F6EECF244321}">
                <p14:modId xmlns:p14="http://schemas.microsoft.com/office/powerpoint/2010/main" val="1242252808"/>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64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What is </a:t>
            </a:r>
            <a:r>
              <a:rPr lang="en-US" err="1">
                <a:latin typeface="Proxima Nova Rg"/>
              </a:rPr>
              <a:t>Exascale</a:t>
            </a:r>
            <a:r>
              <a:rPr lang="en-US">
                <a:latin typeface="Proxima Nova Rg"/>
              </a:rPr>
              <a:t>?</a:t>
            </a:r>
            <a:endParaRPr lang="en-US">
              <a:latin typeface="Proxima Nova Rg" panose="02000506030000020004" pitchFamily="2" charset="0"/>
            </a:endParaRPr>
          </a:p>
        </p:txBody>
      </p:sp>
      <p:sp>
        <p:nvSpPr>
          <p:cNvPr id="11" name="Content Placeholder 10"/>
          <p:cNvSpPr>
            <a:spLocks noGrp="1"/>
          </p:cNvSpPr>
          <p:nvPr>
            <p:ph idx="1"/>
          </p:nvPr>
        </p:nvSpPr>
        <p:spPr/>
        <p:txBody>
          <a:bodyPr vert="horz" lIns="0" tIns="0" rIns="0" bIns="0" rtlCol="0" anchor="t">
            <a:normAutofit/>
          </a:bodyPr>
          <a:lstStyle/>
          <a:p>
            <a:r>
              <a:rPr lang="en-US">
                <a:latin typeface="Proxima Nova Rg"/>
              </a:rPr>
              <a:t>Ability of a computer system to perform 1 Exaflop or more </a:t>
            </a:r>
            <a:endParaRPr lang="en-US"/>
          </a:p>
          <a:p>
            <a:r>
              <a:rPr lang="en-US">
                <a:latin typeface="Proxima Nova Rg"/>
              </a:rPr>
              <a:t>1 Exaflop = 1 quintillion flop (10</a:t>
            </a:r>
            <a:r>
              <a:rPr lang="en-US" baseline="30000">
                <a:latin typeface="Proxima Nova Rg"/>
              </a:rPr>
              <a:t>18</a:t>
            </a:r>
            <a:r>
              <a:rPr lang="en-US">
                <a:latin typeface="Proxima Nova Rg"/>
              </a:rPr>
              <a:t>) or 10</a:t>
            </a:r>
            <a:r>
              <a:rPr lang="en-US" baseline="30000">
                <a:latin typeface="Proxima Nova Rg"/>
              </a:rPr>
              <a:t>9 </a:t>
            </a:r>
            <a:r>
              <a:rPr lang="en-US">
                <a:latin typeface="Proxima Nova Rg"/>
              </a:rPr>
              <a:t>Gigaflop</a:t>
            </a:r>
          </a:p>
        </p:txBody>
      </p:sp>
      <p:sp>
        <p:nvSpPr>
          <p:cNvPr id="10" name="TextBox 9">
            <a:extLst>
              <a:ext uri="{FF2B5EF4-FFF2-40B4-BE49-F238E27FC236}">
                <a16:creationId xmlns:a16="http://schemas.microsoft.com/office/drawing/2014/main" id="{D44CB7CD-93ED-205D-EB71-BE9F7D4A17AA}"/>
              </a:ext>
            </a:extLst>
          </p:cNvPr>
          <p:cNvSpPr txBox="1"/>
          <p:nvPr/>
        </p:nvSpPr>
        <p:spPr>
          <a:xfrm>
            <a:off x="538124" y="6395888"/>
            <a:ext cx="10838996"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Merritt, R. (2022, September 16). What is an exaflop? NVIDIA Blog. Retrieved April 9, 2023, from https://blogs.nvidia.com/blog/2022/07/26/what-is-an-exaflop/</a:t>
            </a:r>
            <a:endParaRPr lang="en-US">
              <a:latin typeface="Calibri"/>
              <a:cs typeface="Calibri"/>
            </a:endParaRPr>
          </a:p>
          <a:p>
            <a:pPr marL="171450" indent="-171450">
              <a:buFont typeface="Arial"/>
              <a:buChar char="•"/>
            </a:pPr>
            <a:r>
              <a:rPr lang="en-US" sz="800" b="0" i="0" err="1">
                <a:solidFill>
                  <a:srgbClr val="3D3C3F"/>
                </a:solidFill>
                <a:effectLst/>
                <a:latin typeface="DIN"/>
              </a:rPr>
              <a:t>Strohmaier</a:t>
            </a:r>
            <a:r>
              <a:rPr lang="en-US" sz="800" b="0" i="0">
                <a:solidFill>
                  <a:srgbClr val="3D3C3F"/>
                </a:solidFill>
                <a:effectLst/>
                <a:latin typeface="DIN"/>
              </a:rPr>
              <a:t> </a:t>
            </a:r>
            <a:r>
              <a:rPr lang="en-US" sz="800">
                <a:latin typeface="Calibri"/>
                <a:cs typeface="Calibri"/>
              </a:rPr>
              <a:t>, E. et al. (2023, November). </a:t>
            </a:r>
            <a:r>
              <a:rPr lang="en-US" sz="800" b="0" i="0">
                <a:solidFill>
                  <a:srgbClr val="3D3C3F"/>
                </a:solidFill>
                <a:effectLst/>
                <a:latin typeface="DIN"/>
              </a:rPr>
              <a:t>TOP500 Lists</a:t>
            </a:r>
            <a:r>
              <a:rPr lang="en-US" sz="800">
                <a:latin typeface="Calibri"/>
                <a:cs typeface="Calibri"/>
              </a:rPr>
              <a:t>. HPL. Retrieved January 20, 2024, from https://www.top500.org/lists/top500/2023/11/</a:t>
            </a:r>
          </a:p>
          <a:p>
            <a:pPr marL="171450" indent="-171450">
              <a:buFont typeface="Arial"/>
              <a:buChar char="•"/>
            </a:pPr>
            <a:r>
              <a:rPr lang="en-US" sz="800" err="1">
                <a:latin typeface="Calibri"/>
                <a:cs typeface="Calibri"/>
              </a:rPr>
              <a:t>Webstudios</a:t>
            </a:r>
            <a:r>
              <a:rPr lang="en-US" sz="800">
                <a:latin typeface="Calibri"/>
                <a:cs typeface="Calibri"/>
              </a:rPr>
              <a:t>, G. (2021, August 31). Why countries are competing to build supercomputers? Griffon </a:t>
            </a:r>
            <a:r>
              <a:rPr lang="en-US" sz="800" err="1">
                <a:latin typeface="Calibri"/>
                <a:cs typeface="Calibri"/>
              </a:rPr>
              <a:t>Webstudios</a:t>
            </a:r>
            <a:r>
              <a:rPr lang="en-US" sz="800">
                <a:latin typeface="Calibri"/>
                <a:cs typeface="Calibri"/>
              </a:rPr>
              <a:t>. Retrieved April 9, 2023, from https://griffonwebstudios.com/build-super-computers/ </a:t>
            </a:r>
            <a:endParaRPr lang="en-US"/>
          </a:p>
        </p:txBody>
      </p:sp>
      <p:sp>
        <p:nvSpPr>
          <p:cNvPr id="9" name="Google Shape;3608;p123">
            <a:extLst>
              <a:ext uri="{FF2B5EF4-FFF2-40B4-BE49-F238E27FC236}">
                <a16:creationId xmlns:a16="http://schemas.microsoft.com/office/drawing/2014/main" id="{16868C4A-745C-1784-4881-A589F7601F10}"/>
              </a:ext>
            </a:extLst>
          </p:cNvPr>
          <p:cNvSpPr/>
          <p:nvPr/>
        </p:nvSpPr>
        <p:spPr>
          <a:xfrm>
            <a:off x="831455" y="3195824"/>
            <a:ext cx="4624387" cy="2592178"/>
          </a:xfrm>
          <a:custGeom>
            <a:avLst/>
            <a:gdLst/>
            <a:ahLst/>
            <a:cxnLst/>
            <a:rect l="l" t="t" r="r" b="b"/>
            <a:pathLst>
              <a:path w="120000" h="120000" extrusionOk="0">
                <a:moveTo>
                  <a:pt x="60000" y="0"/>
                </a:moveTo>
                <a:lnTo>
                  <a:pt x="65067" y="21093"/>
                </a:lnTo>
                <a:lnTo>
                  <a:pt x="120000" y="21093"/>
                </a:lnTo>
                <a:lnTo>
                  <a:pt x="120000" y="120000"/>
                </a:lnTo>
                <a:lnTo>
                  <a:pt x="0" y="120000"/>
                </a:lnTo>
                <a:lnTo>
                  <a:pt x="0" y="21093"/>
                </a:lnTo>
                <a:lnTo>
                  <a:pt x="54932" y="21093"/>
                </a:lnTo>
                <a:close/>
              </a:path>
            </a:pathLst>
          </a:custGeom>
          <a:solidFill>
            <a:srgbClr val="006241"/>
          </a:solidFill>
          <a:ln>
            <a:noFill/>
          </a:ln>
        </p:spPr>
        <p:txBody>
          <a:bodyPr spcFirstLastPara="1" wrap="square" lIns="38051" tIns="38051" rIns="38051" bIns="38051" anchor="ctr" anchorCtr="0">
            <a:noAutofit/>
          </a:bodyPr>
          <a:lstStyle/>
          <a:p>
            <a:pPr algn="ctr">
              <a:buClr>
                <a:srgbClr val="000000"/>
              </a:buClr>
            </a:pPr>
            <a:r>
              <a:rPr lang="en-US" sz="2000" b="1">
                <a:solidFill>
                  <a:schemeClr val="bg1"/>
                </a:solidFill>
                <a:latin typeface="Arial"/>
                <a:ea typeface="Arial"/>
                <a:cs typeface="Arial"/>
              </a:rPr>
              <a:t>Capacity?</a:t>
            </a:r>
          </a:p>
          <a:p>
            <a:pPr algn="ctr"/>
            <a:r>
              <a:rPr lang="en-US" sz="2000">
                <a:solidFill>
                  <a:schemeClr val="bg1"/>
                </a:solidFill>
                <a:latin typeface="Arial"/>
                <a:ea typeface="Arial"/>
                <a:cs typeface="Arial"/>
              </a:rPr>
              <a:t>Perform as many calculations as about </a:t>
            </a:r>
            <a:endParaRPr lang="en-US">
              <a:solidFill>
                <a:schemeClr val="bg1"/>
              </a:solidFill>
            </a:endParaRPr>
          </a:p>
          <a:p>
            <a:pPr algn="ctr"/>
            <a:r>
              <a:rPr lang="en-US" sz="2000">
                <a:solidFill>
                  <a:schemeClr val="bg1"/>
                </a:solidFill>
                <a:latin typeface="Arial"/>
                <a:ea typeface="Arial"/>
                <a:cs typeface="Arial"/>
              </a:rPr>
              <a:t>50 million laptops!</a:t>
            </a:r>
            <a:br>
              <a:rPr lang="en-US" sz="2000">
                <a:solidFill>
                  <a:schemeClr val="bg1"/>
                </a:solidFill>
                <a:latin typeface="Arial"/>
                <a:ea typeface="Arial"/>
                <a:cs typeface="Arial"/>
              </a:rPr>
            </a:br>
            <a:r>
              <a:rPr lang="en-US" sz="2000" b="1">
                <a:solidFill>
                  <a:schemeClr val="bg1"/>
                </a:solidFill>
                <a:latin typeface="Arial"/>
                <a:ea typeface="+mn-lt"/>
                <a:cs typeface="Arial"/>
              </a:rPr>
              <a:t>Speed?</a:t>
            </a:r>
            <a:br>
              <a:rPr lang="en-US" sz="2000">
                <a:latin typeface="Arial"/>
                <a:ea typeface="+mn-lt"/>
                <a:cs typeface="Arial"/>
              </a:rPr>
            </a:br>
            <a:r>
              <a:rPr lang="en-US" sz="2000">
                <a:solidFill>
                  <a:schemeClr val="bg1"/>
                </a:solidFill>
                <a:ea typeface="+mn-lt"/>
                <a:cs typeface="+mn-lt"/>
              </a:rPr>
              <a:t>A trillion times faster than a PC!  </a:t>
            </a:r>
            <a:endParaRPr lang="en-US" sz="2000">
              <a:solidFill>
                <a:schemeClr val="bg1"/>
              </a:solidFill>
              <a:latin typeface="Arial"/>
              <a:ea typeface="Arial"/>
              <a:cs typeface="Arial"/>
            </a:endParaRPr>
          </a:p>
        </p:txBody>
      </p:sp>
      <p:graphicFrame>
        <p:nvGraphicFramePr>
          <p:cNvPr id="16" name="Table 15">
            <a:extLst>
              <a:ext uri="{FF2B5EF4-FFF2-40B4-BE49-F238E27FC236}">
                <a16:creationId xmlns:a16="http://schemas.microsoft.com/office/drawing/2014/main" id="{4B2A82EB-4C85-3D5F-D4FC-413E4920F523}"/>
              </a:ext>
            </a:extLst>
          </p:cNvPr>
          <p:cNvGraphicFramePr>
            <a:graphicFrameLocks noGrp="1"/>
          </p:cNvGraphicFramePr>
          <p:nvPr/>
        </p:nvGraphicFramePr>
        <p:xfrm>
          <a:off x="6425736" y="3510590"/>
          <a:ext cx="5357843" cy="1721561"/>
        </p:xfrm>
        <a:graphic>
          <a:graphicData uri="http://schemas.openxmlformats.org/drawingml/2006/table">
            <a:tbl>
              <a:tblPr firstRow="1" bandRow="1">
                <a:tableStyleId>{5C22544A-7EE6-4342-B048-85BDC9FD1C3A}</a:tableStyleId>
              </a:tblPr>
              <a:tblGrid>
                <a:gridCol w="546695">
                  <a:extLst>
                    <a:ext uri="{9D8B030D-6E8A-4147-A177-3AD203B41FA5}">
                      <a16:colId xmlns:a16="http://schemas.microsoft.com/office/drawing/2014/main" val="64913197"/>
                    </a:ext>
                  </a:extLst>
                </a:gridCol>
                <a:gridCol w="1596441">
                  <a:extLst>
                    <a:ext uri="{9D8B030D-6E8A-4147-A177-3AD203B41FA5}">
                      <a16:colId xmlns:a16="http://schemas.microsoft.com/office/drawing/2014/main" val="2402704208"/>
                    </a:ext>
                  </a:extLst>
                </a:gridCol>
                <a:gridCol w="1071569">
                  <a:extLst>
                    <a:ext uri="{9D8B030D-6E8A-4147-A177-3AD203B41FA5}">
                      <a16:colId xmlns:a16="http://schemas.microsoft.com/office/drawing/2014/main" val="3987376125"/>
                    </a:ext>
                  </a:extLst>
                </a:gridCol>
                <a:gridCol w="1071569">
                  <a:extLst>
                    <a:ext uri="{9D8B030D-6E8A-4147-A177-3AD203B41FA5}">
                      <a16:colId xmlns:a16="http://schemas.microsoft.com/office/drawing/2014/main" val="2939730785"/>
                    </a:ext>
                  </a:extLst>
                </a:gridCol>
                <a:gridCol w="1071569">
                  <a:extLst>
                    <a:ext uri="{9D8B030D-6E8A-4147-A177-3AD203B41FA5}">
                      <a16:colId xmlns:a16="http://schemas.microsoft.com/office/drawing/2014/main" val="2645231805"/>
                    </a:ext>
                  </a:extLst>
                </a:gridCol>
              </a:tblGrid>
              <a:tr h="389401">
                <a:tc>
                  <a:txBody>
                    <a:bodyPr/>
                    <a:lstStyle/>
                    <a:p>
                      <a:pPr algn="l"/>
                      <a:r>
                        <a:rPr lang="en-US" sz="1200">
                          <a:effectLst/>
                        </a:rPr>
                        <a:t>Rank</a:t>
                      </a:r>
                    </a:p>
                  </a:txBody>
                  <a:tcPr marL="45720" marR="45720" marT="0" marB="0" anchor="ctr"/>
                </a:tc>
                <a:tc>
                  <a:txBody>
                    <a:bodyPr/>
                    <a:lstStyle/>
                    <a:p>
                      <a:pPr algn="l"/>
                      <a:r>
                        <a:rPr lang="en-US" sz="1200">
                          <a:effectLst/>
                        </a:rPr>
                        <a:t>Site</a:t>
                      </a:r>
                    </a:p>
                  </a:txBody>
                  <a:tcPr marL="45720" marR="45720" marT="0" marB="0" anchor="ctr"/>
                </a:tc>
                <a:tc>
                  <a:txBody>
                    <a:bodyPr/>
                    <a:lstStyle/>
                    <a:p>
                      <a:pPr algn="l"/>
                      <a:r>
                        <a:rPr lang="en-US" sz="1200">
                          <a:effectLst/>
                        </a:rPr>
                        <a:t>Computer</a:t>
                      </a:r>
                    </a:p>
                  </a:txBody>
                  <a:tcPr marL="45720" marR="45720" marT="0" marB="0" anchor="ctr"/>
                </a:tc>
                <a:tc>
                  <a:txBody>
                    <a:bodyPr/>
                    <a:lstStyle/>
                    <a:p>
                      <a:pPr algn="l"/>
                      <a:r>
                        <a:rPr lang="en-US" sz="1200">
                          <a:effectLst/>
                        </a:rPr>
                        <a:t>Cores</a:t>
                      </a:r>
                    </a:p>
                  </a:txBody>
                  <a:tcPr marL="45720" marR="45720" marT="0" marB="0" anchor="ctr"/>
                </a:tc>
                <a:tc>
                  <a:txBody>
                    <a:bodyPr/>
                    <a:lstStyle/>
                    <a:p>
                      <a:pPr algn="l"/>
                      <a:r>
                        <a:rPr lang="en-US" sz="1200">
                          <a:effectLst/>
                        </a:rPr>
                        <a:t>HPL (</a:t>
                      </a:r>
                      <a:r>
                        <a:rPr lang="en-US" sz="1200" err="1">
                          <a:effectLst/>
                        </a:rPr>
                        <a:t>Eflop</a:t>
                      </a:r>
                      <a:r>
                        <a:rPr lang="en-US" sz="1200">
                          <a:effectLst/>
                        </a:rPr>
                        <a:t>/s)</a:t>
                      </a:r>
                    </a:p>
                  </a:txBody>
                  <a:tcPr marL="45720" marR="45720" marT="0" marB="0" anchor="ctr"/>
                </a:tc>
                <a:extLst>
                  <a:ext uri="{0D108BD9-81ED-4DB2-BD59-A6C34878D82A}">
                    <a16:rowId xmlns:a16="http://schemas.microsoft.com/office/drawing/2014/main" val="4046549994"/>
                  </a:ext>
                </a:extLst>
              </a:tr>
              <a:tr h="266432">
                <a:tc>
                  <a:txBody>
                    <a:bodyPr/>
                    <a:lstStyle/>
                    <a:p>
                      <a:r>
                        <a:rPr lang="en-US" sz="1200">
                          <a:solidFill>
                            <a:schemeClr val="tx1"/>
                          </a:solidFill>
                          <a:effectLst/>
                        </a:rPr>
                        <a:t>1</a:t>
                      </a:r>
                    </a:p>
                  </a:txBody>
                  <a:tcPr marL="45720" marR="45720" marT="0" marB="0" anchor="ctr"/>
                </a:tc>
                <a:tc>
                  <a:txBody>
                    <a:bodyPr/>
                    <a:lstStyle/>
                    <a:p>
                      <a:r>
                        <a:rPr lang="en-US" sz="1200">
                          <a:solidFill>
                            <a:schemeClr val="tx1"/>
                          </a:solidFill>
                          <a:effectLst/>
                        </a:rPr>
                        <a:t>DOE/SC/ORNL</a:t>
                      </a:r>
                    </a:p>
                  </a:txBody>
                  <a:tcPr marL="45720" marR="45720" marT="0" marB="0" anchor="ctr"/>
                </a:tc>
                <a:tc>
                  <a:txBody>
                    <a:bodyPr/>
                    <a:lstStyle/>
                    <a:p>
                      <a:r>
                        <a:rPr lang="en-US" sz="1200">
                          <a:solidFill>
                            <a:schemeClr val="tx1"/>
                          </a:solidFill>
                          <a:effectLst/>
                        </a:rPr>
                        <a:t>Frontier</a:t>
                      </a:r>
                    </a:p>
                  </a:txBody>
                  <a:tcPr marL="45720" marR="45720" marT="0" marB="0" anchor="ctr"/>
                </a:tc>
                <a:tc>
                  <a:txBody>
                    <a:bodyPr/>
                    <a:lstStyle/>
                    <a:p>
                      <a:r>
                        <a:rPr lang="en-US" sz="1200">
                          <a:solidFill>
                            <a:schemeClr val="tx1"/>
                          </a:solidFill>
                          <a:effectLst/>
                        </a:rPr>
                        <a:t>8,730,112</a:t>
                      </a:r>
                    </a:p>
                  </a:txBody>
                  <a:tcPr marL="45720" marR="45720" marT="0" marB="0" anchor="ctr"/>
                </a:tc>
                <a:tc>
                  <a:txBody>
                    <a:bodyPr/>
                    <a:lstStyle/>
                    <a:p>
                      <a:r>
                        <a:rPr lang="en-US" sz="1200">
                          <a:solidFill>
                            <a:schemeClr val="tx1"/>
                          </a:solidFill>
                          <a:effectLst/>
                        </a:rPr>
                        <a:t>1.194</a:t>
                      </a:r>
                    </a:p>
                  </a:txBody>
                  <a:tcPr marL="45720" marR="45720" marT="0" marB="0" anchor="ctr"/>
                </a:tc>
                <a:extLst>
                  <a:ext uri="{0D108BD9-81ED-4DB2-BD59-A6C34878D82A}">
                    <a16:rowId xmlns:a16="http://schemas.microsoft.com/office/drawing/2014/main" val="3427705576"/>
                  </a:ext>
                </a:extLst>
              </a:tr>
              <a:tr h="266432">
                <a:tc>
                  <a:txBody>
                    <a:bodyPr/>
                    <a:lstStyle/>
                    <a:p>
                      <a:r>
                        <a:rPr lang="en-US" sz="1200">
                          <a:solidFill>
                            <a:schemeClr val="tx1"/>
                          </a:solidFill>
                          <a:effectLst/>
                        </a:rPr>
                        <a:t>2</a:t>
                      </a:r>
                    </a:p>
                  </a:txBody>
                  <a:tcPr marL="45720" marR="45720" marT="0" marB="0" anchor="ctr"/>
                </a:tc>
                <a:tc>
                  <a:txBody>
                    <a:bodyPr/>
                    <a:lstStyle/>
                    <a:p>
                      <a:r>
                        <a:rPr lang="en-US" sz="1200">
                          <a:solidFill>
                            <a:schemeClr val="tx1"/>
                          </a:solidFill>
                          <a:effectLst/>
                        </a:rPr>
                        <a:t>DOE/SC/ANL</a:t>
                      </a:r>
                    </a:p>
                  </a:txBody>
                  <a:tcPr marL="45720" marR="45720" marT="0" marB="0" anchor="ctr"/>
                </a:tc>
                <a:tc>
                  <a:txBody>
                    <a:bodyPr/>
                    <a:lstStyle/>
                    <a:p>
                      <a:r>
                        <a:rPr lang="en-US" sz="1200">
                          <a:solidFill>
                            <a:schemeClr val="tx1"/>
                          </a:solidFill>
                          <a:effectLst/>
                        </a:rPr>
                        <a:t>Aurora (Half)</a:t>
                      </a:r>
                    </a:p>
                  </a:txBody>
                  <a:tcPr marL="45720" marR="45720" marT="0" marB="0" anchor="ctr"/>
                </a:tc>
                <a:tc>
                  <a:txBody>
                    <a:bodyPr/>
                    <a:lstStyle/>
                    <a:p>
                      <a:r>
                        <a:rPr lang="en-US" sz="1200">
                          <a:solidFill>
                            <a:schemeClr val="tx1"/>
                          </a:solidFill>
                          <a:effectLst/>
                        </a:rPr>
                        <a:t>4,742,808</a:t>
                      </a:r>
                    </a:p>
                  </a:txBody>
                  <a:tcPr marL="45720" marR="45720" marT="0" marB="0" anchor="ctr"/>
                </a:tc>
                <a:tc>
                  <a:txBody>
                    <a:bodyPr/>
                    <a:lstStyle/>
                    <a:p>
                      <a:r>
                        <a:rPr lang="en-US" sz="1200">
                          <a:solidFill>
                            <a:schemeClr val="tx1"/>
                          </a:solidFill>
                          <a:effectLst/>
                        </a:rPr>
                        <a:t>0.585</a:t>
                      </a:r>
                    </a:p>
                  </a:txBody>
                  <a:tcPr marL="45720" marR="45720" marT="0" marB="0" anchor="ctr"/>
                </a:tc>
                <a:extLst>
                  <a:ext uri="{0D108BD9-81ED-4DB2-BD59-A6C34878D82A}">
                    <a16:rowId xmlns:a16="http://schemas.microsoft.com/office/drawing/2014/main" val="358429940"/>
                  </a:ext>
                </a:extLst>
              </a:tr>
              <a:tr h="266432">
                <a:tc>
                  <a:txBody>
                    <a:bodyPr/>
                    <a:lstStyle/>
                    <a:p>
                      <a:r>
                        <a:rPr lang="en-US" sz="1200">
                          <a:solidFill>
                            <a:schemeClr val="tx1"/>
                          </a:solidFill>
                          <a:effectLst/>
                        </a:rPr>
                        <a:t>3</a:t>
                      </a:r>
                    </a:p>
                  </a:txBody>
                  <a:tcPr marL="45720" marR="45720" marT="0" marB="0" anchor="ctr"/>
                </a:tc>
                <a:tc>
                  <a:txBody>
                    <a:bodyPr/>
                    <a:lstStyle/>
                    <a:p>
                      <a:r>
                        <a:rPr lang="en-US" sz="1200">
                          <a:solidFill>
                            <a:schemeClr val="tx1"/>
                          </a:solidFill>
                          <a:effectLst/>
                        </a:rPr>
                        <a:t>Microsoft Azure</a:t>
                      </a:r>
                    </a:p>
                  </a:txBody>
                  <a:tcPr marL="45720" marR="45720" marT="0" marB="0" anchor="ctr"/>
                </a:tc>
                <a:tc>
                  <a:txBody>
                    <a:bodyPr/>
                    <a:lstStyle/>
                    <a:p>
                      <a:r>
                        <a:rPr lang="en-US" sz="1200">
                          <a:solidFill>
                            <a:schemeClr val="tx1"/>
                          </a:solidFill>
                          <a:effectLst/>
                        </a:rPr>
                        <a:t>Eagle</a:t>
                      </a:r>
                    </a:p>
                  </a:txBody>
                  <a:tcPr marL="45720" marR="45720" marT="0" marB="0" anchor="ctr"/>
                </a:tc>
                <a:tc>
                  <a:txBody>
                    <a:bodyPr/>
                    <a:lstStyle/>
                    <a:p>
                      <a:r>
                        <a:rPr lang="en-US" sz="1200">
                          <a:solidFill>
                            <a:schemeClr val="tx1"/>
                          </a:solidFill>
                          <a:effectLst/>
                        </a:rPr>
                        <a:t>1,123,200</a:t>
                      </a:r>
                    </a:p>
                  </a:txBody>
                  <a:tcPr marL="45720" marR="45720" marT="0" marB="0" anchor="ctr"/>
                </a:tc>
                <a:tc>
                  <a:txBody>
                    <a:bodyPr/>
                    <a:lstStyle/>
                    <a:p>
                      <a:r>
                        <a:rPr lang="en-US" sz="1200">
                          <a:solidFill>
                            <a:schemeClr val="tx1"/>
                          </a:solidFill>
                          <a:effectLst/>
                        </a:rPr>
                        <a:t>0.561</a:t>
                      </a:r>
                    </a:p>
                  </a:txBody>
                  <a:tcPr marL="45720" marR="45720" marT="0" marB="0" anchor="ctr"/>
                </a:tc>
                <a:extLst>
                  <a:ext uri="{0D108BD9-81ED-4DB2-BD59-A6C34878D82A}">
                    <a16:rowId xmlns:a16="http://schemas.microsoft.com/office/drawing/2014/main" val="2147983833"/>
                  </a:ext>
                </a:extLst>
              </a:tr>
              <a:tr h="266432">
                <a:tc>
                  <a:txBody>
                    <a:bodyPr/>
                    <a:lstStyle/>
                    <a:p>
                      <a:r>
                        <a:rPr lang="en-US" sz="1200">
                          <a:solidFill>
                            <a:schemeClr val="tx1"/>
                          </a:solidFill>
                          <a:effectLst/>
                        </a:rPr>
                        <a:t>4</a:t>
                      </a:r>
                    </a:p>
                  </a:txBody>
                  <a:tcPr marL="45720" marR="45720" marT="0" marB="0" anchor="ctr"/>
                </a:tc>
                <a:tc>
                  <a:txBody>
                    <a:bodyPr/>
                    <a:lstStyle/>
                    <a:p>
                      <a:r>
                        <a:rPr lang="en-US" sz="1200">
                          <a:solidFill>
                            <a:schemeClr val="tx1"/>
                          </a:solidFill>
                          <a:effectLst/>
                        </a:rPr>
                        <a:t>RIKEN</a:t>
                      </a:r>
                    </a:p>
                  </a:txBody>
                  <a:tcPr marL="45720" marR="45720" marT="0" marB="0" anchor="ctr"/>
                </a:tc>
                <a:tc>
                  <a:txBody>
                    <a:bodyPr/>
                    <a:lstStyle/>
                    <a:p>
                      <a:r>
                        <a:rPr lang="en-US" sz="1200" err="1">
                          <a:solidFill>
                            <a:schemeClr val="tx1"/>
                          </a:solidFill>
                          <a:effectLst/>
                        </a:rPr>
                        <a:t>Fugaku</a:t>
                      </a:r>
                      <a:endParaRPr lang="en-US" sz="1200">
                        <a:solidFill>
                          <a:schemeClr val="tx1"/>
                        </a:solidFill>
                        <a:effectLst/>
                      </a:endParaRPr>
                    </a:p>
                  </a:txBody>
                  <a:tcPr marL="45720" marR="45720" marT="0" marB="0" anchor="ctr"/>
                </a:tc>
                <a:tc>
                  <a:txBody>
                    <a:bodyPr/>
                    <a:lstStyle/>
                    <a:p>
                      <a:r>
                        <a:rPr lang="en-US" sz="1200">
                          <a:solidFill>
                            <a:schemeClr val="tx1"/>
                          </a:solidFill>
                          <a:effectLst/>
                        </a:rPr>
                        <a:t>7,630,848</a:t>
                      </a:r>
                    </a:p>
                  </a:txBody>
                  <a:tcPr marL="45720" marR="45720" marT="0" marB="0" anchor="ctr"/>
                </a:tc>
                <a:tc>
                  <a:txBody>
                    <a:bodyPr/>
                    <a:lstStyle/>
                    <a:p>
                      <a:r>
                        <a:rPr lang="en-US" sz="1200">
                          <a:solidFill>
                            <a:schemeClr val="tx1"/>
                          </a:solidFill>
                          <a:effectLst/>
                        </a:rPr>
                        <a:t>0.442</a:t>
                      </a:r>
                    </a:p>
                  </a:txBody>
                  <a:tcPr marL="45720" marR="45720" marT="0" marB="0" anchor="ctr"/>
                </a:tc>
                <a:extLst>
                  <a:ext uri="{0D108BD9-81ED-4DB2-BD59-A6C34878D82A}">
                    <a16:rowId xmlns:a16="http://schemas.microsoft.com/office/drawing/2014/main" val="2651191731"/>
                  </a:ext>
                </a:extLst>
              </a:tr>
              <a:tr h="266432">
                <a:tc>
                  <a:txBody>
                    <a:bodyPr/>
                    <a:lstStyle/>
                    <a:p>
                      <a:r>
                        <a:rPr lang="en-US" sz="1200">
                          <a:solidFill>
                            <a:schemeClr val="tx1"/>
                          </a:solidFill>
                          <a:effectLst/>
                        </a:rPr>
                        <a:t>5</a:t>
                      </a:r>
                    </a:p>
                  </a:txBody>
                  <a:tcPr marL="45720" marR="45720" marT="0" marB="0" anchor="ctr"/>
                </a:tc>
                <a:tc>
                  <a:txBody>
                    <a:bodyPr/>
                    <a:lstStyle/>
                    <a:p>
                      <a:r>
                        <a:rPr lang="en-US" sz="1200" err="1">
                          <a:solidFill>
                            <a:schemeClr val="tx1"/>
                          </a:solidFill>
                          <a:effectLst/>
                        </a:rPr>
                        <a:t>EuroHPC</a:t>
                      </a:r>
                      <a:r>
                        <a:rPr lang="en-US" sz="1200">
                          <a:solidFill>
                            <a:schemeClr val="tx1"/>
                          </a:solidFill>
                          <a:effectLst/>
                        </a:rPr>
                        <a:t>/CSC</a:t>
                      </a:r>
                    </a:p>
                  </a:txBody>
                  <a:tcPr marL="45720" marR="45720" marT="0" marB="0" anchor="ctr"/>
                </a:tc>
                <a:tc>
                  <a:txBody>
                    <a:bodyPr/>
                    <a:lstStyle/>
                    <a:p>
                      <a:r>
                        <a:rPr lang="en-US" sz="1200">
                          <a:solidFill>
                            <a:schemeClr val="tx1"/>
                          </a:solidFill>
                          <a:effectLst/>
                        </a:rPr>
                        <a:t>LUMI</a:t>
                      </a:r>
                    </a:p>
                  </a:txBody>
                  <a:tcPr marL="45720" marR="45720" marT="0" marB="0" anchor="ctr"/>
                </a:tc>
                <a:tc>
                  <a:txBody>
                    <a:bodyPr/>
                    <a:lstStyle/>
                    <a:p>
                      <a:r>
                        <a:rPr lang="en-US" sz="1200">
                          <a:solidFill>
                            <a:schemeClr val="tx1"/>
                          </a:solidFill>
                          <a:effectLst/>
                        </a:rPr>
                        <a:t>2,752,704</a:t>
                      </a:r>
                    </a:p>
                  </a:txBody>
                  <a:tcPr marL="45720" marR="45720" marT="0" marB="0" anchor="ctr"/>
                </a:tc>
                <a:tc>
                  <a:txBody>
                    <a:bodyPr/>
                    <a:lstStyle/>
                    <a:p>
                      <a:r>
                        <a:rPr lang="en-US" sz="1200">
                          <a:solidFill>
                            <a:schemeClr val="tx1"/>
                          </a:solidFill>
                          <a:effectLst/>
                        </a:rPr>
                        <a:t>0.379</a:t>
                      </a:r>
                    </a:p>
                  </a:txBody>
                  <a:tcPr marL="45720" marR="45720" marT="0" marB="0" anchor="ctr"/>
                </a:tc>
                <a:extLst>
                  <a:ext uri="{0D108BD9-81ED-4DB2-BD59-A6C34878D82A}">
                    <a16:rowId xmlns:a16="http://schemas.microsoft.com/office/drawing/2014/main" val="1153494449"/>
                  </a:ext>
                </a:extLst>
              </a:tr>
            </a:tbl>
          </a:graphicData>
        </a:graphic>
      </p:graphicFrame>
      <p:sp>
        <p:nvSpPr>
          <p:cNvPr id="17" name="TextBox 16">
            <a:extLst>
              <a:ext uri="{FF2B5EF4-FFF2-40B4-BE49-F238E27FC236}">
                <a16:creationId xmlns:a16="http://schemas.microsoft.com/office/drawing/2014/main" id="{ED9FB1B3-2C14-14BF-68AD-DA3DCF0E50D6}"/>
              </a:ext>
            </a:extLst>
          </p:cNvPr>
          <p:cNvSpPr txBox="1"/>
          <p:nvPr/>
        </p:nvSpPr>
        <p:spPr>
          <a:xfrm>
            <a:off x="6452365" y="5331935"/>
            <a:ext cx="5332931" cy="523220"/>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a:r>
              <a:rPr lang="en-US" sz="1400">
                <a:latin typeface="Calibri"/>
                <a:cs typeface="Calibri"/>
              </a:rPr>
              <a:t>TOP500 HPL (High-Performance </a:t>
            </a:r>
            <a:r>
              <a:rPr lang="en-US" sz="1400" err="1">
                <a:latin typeface="Calibri"/>
                <a:cs typeface="Calibri"/>
              </a:rPr>
              <a:t>Linpack</a:t>
            </a:r>
            <a:r>
              <a:rPr lang="en-US" sz="1400">
                <a:latin typeface="Calibri"/>
                <a:cs typeface="Calibri"/>
              </a:rPr>
              <a:t> (HPL) benchmark of high-performance computing (HPC) from November 2023</a:t>
            </a:r>
            <a:endParaRPr lang="en-US" sz="1400">
              <a:cs typeface="Calibri" panose="020F0502020204030204" pitchFamily="34" charset="0"/>
            </a:endParaRPr>
          </a:p>
        </p:txBody>
      </p:sp>
      <p:grpSp>
        <p:nvGrpSpPr>
          <p:cNvPr id="14" name="Group 13">
            <a:extLst>
              <a:ext uri="{FF2B5EF4-FFF2-40B4-BE49-F238E27FC236}">
                <a16:creationId xmlns:a16="http://schemas.microsoft.com/office/drawing/2014/main" id="{C23B3BE0-459B-937C-33FC-FDD9CCE9FA5F}"/>
              </a:ext>
            </a:extLst>
          </p:cNvPr>
          <p:cNvGrpSpPr/>
          <p:nvPr/>
        </p:nvGrpSpPr>
        <p:grpSpPr>
          <a:xfrm>
            <a:off x="7678090" y="261778"/>
            <a:ext cx="2487930" cy="3168176"/>
            <a:chOff x="3418234" y="105706"/>
            <a:chExt cx="4672941" cy="6271259"/>
          </a:xfrm>
        </p:grpSpPr>
        <p:pic>
          <p:nvPicPr>
            <p:cNvPr id="4" name="Picture 12" descr="Graphical user interface, diagram&#10;&#10;Description automatically generated">
              <a:extLst>
                <a:ext uri="{FF2B5EF4-FFF2-40B4-BE49-F238E27FC236}">
                  <a16:creationId xmlns:a16="http://schemas.microsoft.com/office/drawing/2014/main" id="{8CBAE42B-DE96-AE33-D004-C0AA31728994}"/>
                </a:ext>
              </a:extLst>
            </p:cNvPr>
            <p:cNvPicPr>
              <a:picLocks noChangeAspect="1"/>
            </p:cNvPicPr>
            <p:nvPr/>
          </p:nvPicPr>
          <p:blipFill>
            <a:blip r:embed="rId2"/>
            <a:stretch>
              <a:fillRect/>
            </a:stretch>
          </p:blipFill>
          <p:spPr>
            <a:xfrm>
              <a:off x="3418234" y="105706"/>
              <a:ext cx="4623460" cy="2523968"/>
            </a:xfrm>
            <a:prstGeom prst="rect">
              <a:avLst/>
            </a:prstGeom>
          </p:spPr>
        </p:pic>
        <p:pic>
          <p:nvPicPr>
            <p:cNvPr id="5" name="Picture 14">
              <a:extLst>
                <a:ext uri="{FF2B5EF4-FFF2-40B4-BE49-F238E27FC236}">
                  <a16:creationId xmlns:a16="http://schemas.microsoft.com/office/drawing/2014/main" id="{9B87BB6E-1308-B5D8-0E0F-BF2CF8A929F7}"/>
                </a:ext>
              </a:extLst>
            </p:cNvPr>
            <p:cNvPicPr>
              <a:picLocks noChangeAspect="1"/>
            </p:cNvPicPr>
            <p:nvPr/>
          </p:nvPicPr>
          <p:blipFill>
            <a:blip r:embed="rId3"/>
            <a:stretch>
              <a:fillRect/>
            </a:stretch>
          </p:blipFill>
          <p:spPr>
            <a:xfrm>
              <a:off x="3467715" y="4097165"/>
              <a:ext cx="4623460" cy="2279800"/>
            </a:xfrm>
            <a:prstGeom prst="rect">
              <a:avLst/>
            </a:prstGeom>
          </p:spPr>
        </p:pic>
        <p:pic>
          <p:nvPicPr>
            <p:cNvPr id="7" name="Picture 15" descr="Graphical user interface, diagram&#10;&#10;Description automatically generated">
              <a:extLst>
                <a:ext uri="{FF2B5EF4-FFF2-40B4-BE49-F238E27FC236}">
                  <a16:creationId xmlns:a16="http://schemas.microsoft.com/office/drawing/2014/main" id="{23FB37AE-3B7A-B49D-9899-D7122C565F26}"/>
                </a:ext>
              </a:extLst>
            </p:cNvPr>
            <p:cNvPicPr>
              <a:picLocks noChangeAspect="1"/>
            </p:cNvPicPr>
            <p:nvPr/>
          </p:nvPicPr>
          <p:blipFill>
            <a:blip r:embed="rId4"/>
            <a:stretch>
              <a:fillRect/>
            </a:stretch>
          </p:blipFill>
          <p:spPr>
            <a:xfrm>
              <a:off x="3418234" y="2409170"/>
              <a:ext cx="4623459" cy="1994233"/>
            </a:xfrm>
            <a:prstGeom prst="rect">
              <a:avLst/>
            </a:prstGeom>
          </p:spPr>
        </p:pic>
      </p:grpSp>
      <p:graphicFrame>
        <p:nvGraphicFramePr>
          <p:cNvPr id="405" name="Diagram 404">
            <a:extLst>
              <a:ext uri="{FF2B5EF4-FFF2-40B4-BE49-F238E27FC236}">
                <a16:creationId xmlns:a16="http://schemas.microsoft.com/office/drawing/2014/main" id="{8F1B90A8-DB0D-242A-2D65-CCD605D5CE63}"/>
              </a:ext>
            </a:extLst>
          </p:cNvPr>
          <p:cNvGraphicFramePr/>
          <p:nvPr>
            <p:extLst>
              <p:ext uri="{D42A27DB-BD31-4B8C-83A1-F6EECF244321}">
                <p14:modId xmlns:p14="http://schemas.microsoft.com/office/powerpoint/2010/main" val="4122986857"/>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4192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Performance Improvement: Transitive Closure</a:t>
            </a:r>
            <a:endParaRPr lang="en-US"/>
          </a:p>
        </p:txBody>
      </p:sp>
      <p:sp>
        <p:nvSpPr>
          <p:cNvPr id="2" name="TextBox 1">
            <a:extLst>
              <a:ext uri="{FF2B5EF4-FFF2-40B4-BE49-F238E27FC236}">
                <a16:creationId xmlns:a16="http://schemas.microsoft.com/office/drawing/2014/main" id="{BA3C5F2A-2F0A-49C9-8276-4ADFC3B167D7}"/>
              </a:ext>
            </a:extLst>
          </p:cNvPr>
          <p:cNvSpPr txBox="1"/>
          <p:nvPr/>
        </p:nvSpPr>
        <p:spPr>
          <a:xfrm>
            <a:off x="571499" y="6515486"/>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pic>
        <p:nvPicPr>
          <p:cNvPr id="7" name="Picture 7" descr="Chart, bar chart&#10;&#10;Description automatically generated">
            <a:extLst>
              <a:ext uri="{FF2B5EF4-FFF2-40B4-BE49-F238E27FC236}">
                <a16:creationId xmlns:a16="http://schemas.microsoft.com/office/drawing/2014/main" id="{82F65A59-CC0D-19F0-FCF4-861E289436B4}"/>
              </a:ext>
            </a:extLst>
          </p:cNvPr>
          <p:cNvPicPr>
            <a:picLocks noGrp="1" noChangeAspect="1"/>
          </p:cNvPicPr>
          <p:nvPr>
            <p:ph idx="1"/>
          </p:nvPr>
        </p:nvPicPr>
        <p:blipFill>
          <a:blip r:embed="rId2"/>
          <a:stretch>
            <a:fillRect/>
          </a:stretch>
        </p:blipFill>
        <p:spPr>
          <a:xfrm>
            <a:off x="1373879" y="1475509"/>
            <a:ext cx="8755269" cy="4315691"/>
          </a:xfrm>
        </p:spPr>
      </p:pic>
      <p:grpSp>
        <p:nvGrpSpPr>
          <p:cNvPr id="8" name="Group 7">
            <a:extLst>
              <a:ext uri="{FF2B5EF4-FFF2-40B4-BE49-F238E27FC236}">
                <a16:creationId xmlns:a16="http://schemas.microsoft.com/office/drawing/2014/main" id="{D8D379C8-5F0D-A3F9-D61D-3A5439A27294}"/>
              </a:ext>
            </a:extLst>
          </p:cNvPr>
          <p:cNvGrpSpPr/>
          <p:nvPr/>
        </p:nvGrpSpPr>
        <p:grpSpPr>
          <a:xfrm>
            <a:off x="2439144" y="3324959"/>
            <a:ext cx="7199162" cy="380295"/>
            <a:chOff x="2394754" y="2481580"/>
            <a:chExt cx="7199162" cy="380295"/>
          </a:xfrm>
        </p:grpSpPr>
        <p:sp>
          <p:nvSpPr>
            <p:cNvPr id="9" name="TextBox 8">
              <a:extLst>
                <a:ext uri="{FF2B5EF4-FFF2-40B4-BE49-F238E27FC236}">
                  <a16:creationId xmlns:a16="http://schemas.microsoft.com/office/drawing/2014/main" id="{E01A3411-0AAC-2E4E-2003-8ABC2E32FA71}"/>
                </a:ext>
              </a:extLst>
            </p:cNvPr>
            <p:cNvSpPr txBox="1"/>
            <p:nvPr/>
          </p:nvSpPr>
          <p:spPr>
            <a:xfrm>
              <a:off x="2394754" y="2491405"/>
              <a:ext cx="1083072" cy="369332"/>
            </a:xfrm>
            <a:prstGeom prst="rect">
              <a:avLst/>
            </a:prstGeom>
            <a:noFill/>
          </p:spPr>
          <p:txBody>
            <a:bodyPr wrap="square" rtlCol="0">
              <a:spAutoFit/>
            </a:bodyPr>
            <a:lstStyle/>
            <a:p>
              <a:pPr algn="ctr"/>
              <a:r>
                <a:rPr lang="en-US" b="1">
                  <a:solidFill>
                    <a:schemeClr val="accent6">
                      <a:lumMod val="10000"/>
                    </a:schemeClr>
                  </a:solidFill>
                </a:rPr>
                <a:t>71.3x</a:t>
              </a:r>
            </a:p>
          </p:txBody>
        </p:sp>
        <p:sp>
          <p:nvSpPr>
            <p:cNvPr id="10" name="TextBox 9">
              <a:extLst>
                <a:ext uri="{FF2B5EF4-FFF2-40B4-BE49-F238E27FC236}">
                  <a16:creationId xmlns:a16="http://schemas.microsoft.com/office/drawing/2014/main" id="{E8F839FF-B7E7-0554-309F-A8DD61D63680}"/>
                </a:ext>
              </a:extLst>
            </p:cNvPr>
            <p:cNvSpPr txBox="1"/>
            <p:nvPr/>
          </p:nvSpPr>
          <p:spPr>
            <a:xfrm>
              <a:off x="4891234" y="2492543"/>
              <a:ext cx="1083072" cy="369332"/>
            </a:xfrm>
            <a:prstGeom prst="rect">
              <a:avLst/>
            </a:prstGeom>
            <a:noFill/>
          </p:spPr>
          <p:txBody>
            <a:bodyPr wrap="square" rtlCol="0">
              <a:spAutoFit/>
            </a:bodyPr>
            <a:lstStyle/>
            <a:p>
              <a:pPr algn="ctr"/>
              <a:r>
                <a:rPr lang="en-US" b="1">
                  <a:solidFill>
                    <a:schemeClr val="accent6">
                      <a:lumMod val="10000"/>
                    </a:schemeClr>
                  </a:solidFill>
                </a:rPr>
                <a:t>40.4x</a:t>
              </a:r>
            </a:p>
          </p:txBody>
        </p:sp>
        <p:sp>
          <p:nvSpPr>
            <p:cNvPr id="11" name="TextBox 10">
              <a:extLst>
                <a:ext uri="{FF2B5EF4-FFF2-40B4-BE49-F238E27FC236}">
                  <a16:creationId xmlns:a16="http://schemas.microsoft.com/office/drawing/2014/main" id="{E6B924F4-BD13-AE96-FC4B-C5D642D0A3CE}"/>
                </a:ext>
              </a:extLst>
            </p:cNvPr>
            <p:cNvSpPr txBox="1"/>
            <p:nvPr/>
          </p:nvSpPr>
          <p:spPr>
            <a:xfrm>
              <a:off x="3654323" y="2490458"/>
              <a:ext cx="1083072" cy="369332"/>
            </a:xfrm>
            <a:prstGeom prst="rect">
              <a:avLst/>
            </a:prstGeom>
            <a:noFill/>
          </p:spPr>
          <p:txBody>
            <a:bodyPr wrap="square" rtlCol="0">
              <a:spAutoFit/>
            </a:bodyPr>
            <a:lstStyle/>
            <a:p>
              <a:pPr algn="ctr"/>
              <a:r>
                <a:rPr lang="en-US" b="1">
                  <a:solidFill>
                    <a:schemeClr val="accent6">
                      <a:lumMod val="10000"/>
                    </a:schemeClr>
                  </a:solidFill>
                </a:rPr>
                <a:t>43.1x</a:t>
              </a:r>
            </a:p>
          </p:txBody>
        </p:sp>
        <p:sp>
          <p:nvSpPr>
            <p:cNvPr id="12" name="TextBox 11">
              <a:extLst>
                <a:ext uri="{FF2B5EF4-FFF2-40B4-BE49-F238E27FC236}">
                  <a16:creationId xmlns:a16="http://schemas.microsoft.com/office/drawing/2014/main" id="{C4139E46-E7F5-6150-4B20-D4F023E14E7E}"/>
                </a:ext>
              </a:extLst>
            </p:cNvPr>
            <p:cNvSpPr txBox="1"/>
            <p:nvPr/>
          </p:nvSpPr>
          <p:spPr>
            <a:xfrm>
              <a:off x="6158950" y="2481580"/>
              <a:ext cx="1083072" cy="369332"/>
            </a:xfrm>
            <a:prstGeom prst="rect">
              <a:avLst/>
            </a:prstGeom>
            <a:noFill/>
          </p:spPr>
          <p:txBody>
            <a:bodyPr wrap="square" rtlCol="0">
              <a:spAutoFit/>
            </a:bodyPr>
            <a:lstStyle/>
            <a:p>
              <a:pPr algn="ctr"/>
              <a:r>
                <a:rPr lang="en-US" b="1">
                  <a:solidFill>
                    <a:schemeClr val="accent6">
                      <a:lumMod val="10000"/>
                    </a:schemeClr>
                  </a:solidFill>
                </a:rPr>
                <a:t>1.5x</a:t>
              </a:r>
            </a:p>
          </p:txBody>
        </p:sp>
        <p:sp>
          <p:nvSpPr>
            <p:cNvPr id="13" name="TextBox 12">
              <a:extLst>
                <a:ext uri="{FF2B5EF4-FFF2-40B4-BE49-F238E27FC236}">
                  <a16:creationId xmlns:a16="http://schemas.microsoft.com/office/drawing/2014/main" id="{522D0BCC-B18A-5767-99A1-7D09CF6DC307}"/>
                </a:ext>
              </a:extLst>
            </p:cNvPr>
            <p:cNvSpPr txBox="1"/>
            <p:nvPr/>
          </p:nvSpPr>
          <p:spPr>
            <a:xfrm>
              <a:off x="7321924" y="2481580"/>
              <a:ext cx="1083072" cy="369332"/>
            </a:xfrm>
            <a:prstGeom prst="rect">
              <a:avLst/>
            </a:prstGeom>
            <a:noFill/>
          </p:spPr>
          <p:txBody>
            <a:bodyPr wrap="square" rtlCol="0">
              <a:spAutoFit/>
            </a:bodyPr>
            <a:lstStyle/>
            <a:p>
              <a:pPr algn="ctr"/>
              <a:r>
                <a:rPr lang="en-US" b="1">
                  <a:solidFill>
                    <a:schemeClr val="accent6">
                      <a:lumMod val="10000"/>
                    </a:schemeClr>
                  </a:solidFill>
                </a:rPr>
                <a:t>   1.2x</a:t>
              </a:r>
            </a:p>
          </p:txBody>
        </p:sp>
        <p:sp>
          <p:nvSpPr>
            <p:cNvPr id="20" name="TextBox 19">
              <a:extLst>
                <a:ext uri="{FF2B5EF4-FFF2-40B4-BE49-F238E27FC236}">
                  <a16:creationId xmlns:a16="http://schemas.microsoft.com/office/drawing/2014/main" id="{BC46862B-9E3D-CF09-CEE7-6D1AB132CFC1}"/>
                </a:ext>
              </a:extLst>
            </p:cNvPr>
            <p:cNvSpPr txBox="1"/>
            <p:nvPr/>
          </p:nvSpPr>
          <p:spPr>
            <a:xfrm>
              <a:off x="8510844" y="2487770"/>
              <a:ext cx="1083072" cy="369332"/>
            </a:xfrm>
            <a:prstGeom prst="rect">
              <a:avLst/>
            </a:prstGeom>
            <a:noFill/>
          </p:spPr>
          <p:txBody>
            <a:bodyPr wrap="square" rtlCol="0">
              <a:spAutoFit/>
            </a:bodyPr>
            <a:lstStyle/>
            <a:p>
              <a:pPr algn="ctr"/>
              <a:r>
                <a:rPr lang="en-US" b="1">
                  <a:solidFill>
                    <a:schemeClr val="accent6">
                      <a:lumMod val="10000"/>
                    </a:schemeClr>
                  </a:solidFill>
                </a:rPr>
                <a:t>   0.9x</a:t>
              </a:r>
            </a:p>
          </p:txBody>
        </p:sp>
      </p:grpSp>
      <p:graphicFrame>
        <p:nvGraphicFramePr>
          <p:cNvPr id="5" name="Diagram 4">
            <a:extLst>
              <a:ext uri="{FF2B5EF4-FFF2-40B4-BE49-F238E27FC236}">
                <a16:creationId xmlns:a16="http://schemas.microsoft.com/office/drawing/2014/main" id="{0FC49C53-1CC5-7327-4E52-0B63E7A9FE10}"/>
              </a:ext>
            </a:extLst>
          </p:cNvPr>
          <p:cNvGraphicFramePr/>
          <p:nvPr>
            <p:extLst>
              <p:ext uri="{D42A27DB-BD31-4B8C-83A1-F6EECF244321}">
                <p14:modId xmlns:p14="http://schemas.microsoft.com/office/powerpoint/2010/main" val="179418410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82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Performance Improvement: Triangle Counting</a:t>
            </a:r>
            <a:endParaRPr lang="en-US"/>
          </a:p>
        </p:txBody>
      </p:sp>
      <p:sp>
        <p:nvSpPr>
          <p:cNvPr id="2" name="TextBox 1">
            <a:extLst>
              <a:ext uri="{FF2B5EF4-FFF2-40B4-BE49-F238E27FC236}">
                <a16:creationId xmlns:a16="http://schemas.microsoft.com/office/drawing/2014/main" id="{BA3C5F2A-2F0A-49C9-8276-4ADFC3B167D7}"/>
              </a:ext>
            </a:extLst>
          </p:cNvPr>
          <p:cNvSpPr txBox="1"/>
          <p:nvPr/>
        </p:nvSpPr>
        <p:spPr>
          <a:xfrm>
            <a:off x="571499" y="6515486"/>
            <a:ext cx="10131425"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pic>
        <p:nvPicPr>
          <p:cNvPr id="7" name="Picture 7" descr="Chart, bar chart&#10;&#10;Description automatically generated">
            <a:extLst>
              <a:ext uri="{FF2B5EF4-FFF2-40B4-BE49-F238E27FC236}">
                <a16:creationId xmlns:a16="http://schemas.microsoft.com/office/drawing/2014/main" id="{0CA18E16-FB41-E945-504F-08A3A83EC39E}"/>
              </a:ext>
            </a:extLst>
          </p:cNvPr>
          <p:cNvPicPr>
            <a:picLocks noGrp="1" noChangeAspect="1"/>
          </p:cNvPicPr>
          <p:nvPr>
            <p:ph idx="1"/>
          </p:nvPr>
        </p:nvPicPr>
        <p:blipFill>
          <a:blip r:embed="rId2"/>
          <a:stretch>
            <a:fillRect/>
          </a:stretch>
        </p:blipFill>
        <p:spPr>
          <a:xfrm>
            <a:off x="1372030" y="1475509"/>
            <a:ext cx="8758967" cy="4315691"/>
          </a:xfrm>
        </p:spPr>
      </p:pic>
      <p:grpSp>
        <p:nvGrpSpPr>
          <p:cNvPr id="8" name="Group 7">
            <a:extLst>
              <a:ext uri="{FF2B5EF4-FFF2-40B4-BE49-F238E27FC236}">
                <a16:creationId xmlns:a16="http://schemas.microsoft.com/office/drawing/2014/main" id="{C5AC0300-7DCB-C599-095E-B7111D140E91}"/>
              </a:ext>
            </a:extLst>
          </p:cNvPr>
          <p:cNvGrpSpPr/>
          <p:nvPr/>
        </p:nvGrpSpPr>
        <p:grpSpPr>
          <a:xfrm>
            <a:off x="2394754" y="2481580"/>
            <a:ext cx="7199162" cy="380295"/>
            <a:chOff x="2394754" y="2481580"/>
            <a:chExt cx="7199162" cy="380295"/>
          </a:xfrm>
        </p:grpSpPr>
        <p:sp>
          <p:nvSpPr>
            <p:cNvPr id="9" name="TextBox 8">
              <a:extLst>
                <a:ext uri="{FF2B5EF4-FFF2-40B4-BE49-F238E27FC236}">
                  <a16:creationId xmlns:a16="http://schemas.microsoft.com/office/drawing/2014/main" id="{98808290-BAE7-D074-84D5-450B104CECF7}"/>
                </a:ext>
              </a:extLst>
            </p:cNvPr>
            <p:cNvSpPr txBox="1"/>
            <p:nvPr/>
          </p:nvSpPr>
          <p:spPr>
            <a:xfrm>
              <a:off x="2394754" y="2491405"/>
              <a:ext cx="1083072" cy="369332"/>
            </a:xfrm>
            <a:prstGeom prst="rect">
              <a:avLst/>
            </a:prstGeom>
            <a:noFill/>
          </p:spPr>
          <p:txBody>
            <a:bodyPr wrap="square" rtlCol="0">
              <a:spAutoFit/>
            </a:bodyPr>
            <a:lstStyle/>
            <a:p>
              <a:pPr algn="ctr"/>
              <a:r>
                <a:rPr lang="en-US" b="1">
                  <a:solidFill>
                    <a:schemeClr val="accent6">
                      <a:lumMod val="10000"/>
                    </a:schemeClr>
                  </a:solidFill>
                </a:rPr>
                <a:t>147.7x</a:t>
              </a:r>
            </a:p>
          </p:txBody>
        </p:sp>
        <p:sp>
          <p:nvSpPr>
            <p:cNvPr id="10" name="TextBox 9">
              <a:extLst>
                <a:ext uri="{FF2B5EF4-FFF2-40B4-BE49-F238E27FC236}">
                  <a16:creationId xmlns:a16="http://schemas.microsoft.com/office/drawing/2014/main" id="{22876CF7-3771-0032-45DC-B92C726A5F01}"/>
                </a:ext>
              </a:extLst>
            </p:cNvPr>
            <p:cNvSpPr txBox="1"/>
            <p:nvPr/>
          </p:nvSpPr>
          <p:spPr>
            <a:xfrm>
              <a:off x="4891234" y="2492543"/>
              <a:ext cx="1083072" cy="369332"/>
            </a:xfrm>
            <a:prstGeom prst="rect">
              <a:avLst/>
            </a:prstGeom>
            <a:noFill/>
          </p:spPr>
          <p:txBody>
            <a:bodyPr wrap="square" rtlCol="0">
              <a:spAutoFit/>
            </a:bodyPr>
            <a:lstStyle/>
            <a:p>
              <a:pPr algn="ctr"/>
              <a:r>
                <a:rPr lang="en-US" b="1">
                  <a:solidFill>
                    <a:schemeClr val="accent6">
                      <a:lumMod val="10000"/>
                    </a:schemeClr>
                  </a:solidFill>
                </a:rPr>
                <a:t>16.5x</a:t>
              </a:r>
            </a:p>
          </p:txBody>
        </p:sp>
        <p:sp>
          <p:nvSpPr>
            <p:cNvPr id="11" name="TextBox 10">
              <a:extLst>
                <a:ext uri="{FF2B5EF4-FFF2-40B4-BE49-F238E27FC236}">
                  <a16:creationId xmlns:a16="http://schemas.microsoft.com/office/drawing/2014/main" id="{D329285A-B179-89D4-EFAE-2E550F028595}"/>
                </a:ext>
              </a:extLst>
            </p:cNvPr>
            <p:cNvSpPr txBox="1"/>
            <p:nvPr/>
          </p:nvSpPr>
          <p:spPr>
            <a:xfrm>
              <a:off x="3654323" y="2490458"/>
              <a:ext cx="1083072" cy="369332"/>
            </a:xfrm>
            <a:prstGeom prst="rect">
              <a:avLst/>
            </a:prstGeom>
            <a:noFill/>
          </p:spPr>
          <p:txBody>
            <a:bodyPr wrap="square" rtlCol="0">
              <a:spAutoFit/>
            </a:bodyPr>
            <a:lstStyle/>
            <a:p>
              <a:pPr algn="ctr"/>
              <a:r>
                <a:rPr lang="en-US" b="1">
                  <a:solidFill>
                    <a:schemeClr val="accent6">
                      <a:lumMod val="10000"/>
                    </a:schemeClr>
                  </a:solidFill>
                </a:rPr>
                <a:t>18.9x</a:t>
              </a:r>
            </a:p>
          </p:txBody>
        </p:sp>
        <p:sp>
          <p:nvSpPr>
            <p:cNvPr id="12" name="TextBox 11">
              <a:extLst>
                <a:ext uri="{FF2B5EF4-FFF2-40B4-BE49-F238E27FC236}">
                  <a16:creationId xmlns:a16="http://schemas.microsoft.com/office/drawing/2014/main" id="{59708E7A-7846-2F47-FD64-E6785EB65C51}"/>
                </a:ext>
              </a:extLst>
            </p:cNvPr>
            <p:cNvSpPr txBox="1"/>
            <p:nvPr/>
          </p:nvSpPr>
          <p:spPr>
            <a:xfrm>
              <a:off x="6158950" y="2481580"/>
              <a:ext cx="1083072" cy="369332"/>
            </a:xfrm>
            <a:prstGeom prst="rect">
              <a:avLst/>
            </a:prstGeom>
            <a:noFill/>
          </p:spPr>
          <p:txBody>
            <a:bodyPr wrap="square" rtlCol="0">
              <a:spAutoFit/>
            </a:bodyPr>
            <a:lstStyle/>
            <a:p>
              <a:pPr algn="ctr"/>
              <a:r>
                <a:rPr lang="en-US" b="1">
                  <a:solidFill>
                    <a:schemeClr val="accent6">
                      <a:lumMod val="10000"/>
                    </a:schemeClr>
                  </a:solidFill>
                </a:rPr>
                <a:t>13.6x</a:t>
              </a:r>
            </a:p>
          </p:txBody>
        </p:sp>
        <p:sp>
          <p:nvSpPr>
            <p:cNvPr id="13" name="TextBox 12">
              <a:extLst>
                <a:ext uri="{FF2B5EF4-FFF2-40B4-BE49-F238E27FC236}">
                  <a16:creationId xmlns:a16="http://schemas.microsoft.com/office/drawing/2014/main" id="{FB13D6F8-48AB-FADE-EC0F-4942ACE450BB}"/>
                </a:ext>
              </a:extLst>
            </p:cNvPr>
            <p:cNvSpPr txBox="1"/>
            <p:nvPr/>
          </p:nvSpPr>
          <p:spPr>
            <a:xfrm>
              <a:off x="7321924" y="2481580"/>
              <a:ext cx="1083072" cy="369332"/>
            </a:xfrm>
            <a:prstGeom prst="rect">
              <a:avLst/>
            </a:prstGeom>
            <a:noFill/>
          </p:spPr>
          <p:txBody>
            <a:bodyPr wrap="square" rtlCol="0">
              <a:spAutoFit/>
            </a:bodyPr>
            <a:lstStyle/>
            <a:p>
              <a:pPr algn="ctr"/>
              <a:r>
                <a:rPr lang="en-US" b="1">
                  <a:solidFill>
                    <a:schemeClr val="accent6">
                      <a:lumMod val="10000"/>
                    </a:schemeClr>
                  </a:solidFill>
                </a:rPr>
                <a:t>   1.7x</a:t>
              </a:r>
            </a:p>
          </p:txBody>
        </p:sp>
        <p:sp>
          <p:nvSpPr>
            <p:cNvPr id="20" name="TextBox 19">
              <a:extLst>
                <a:ext uri="{FF2B5EF4-FFF2-40B4-BE49-F238E27FC236}">
                  <a16:creationId xmlns:a16="http://schemas.microsoft.com/office/drawing/2014/main" id="{5B7551BF-6611-C4AE-AED3-B2A545F70633}"/>
                </a:ext>
              </a:extLst>
            </p:cNvPr>
            <p:cNvSpPr txBox="1"/>
            <p:nvPr/>
          </p:nvSpPr>
          <p:spPr>
            <a:xfrm>
              <a:off x="8510844" y="2487770"/>
              <a:ext cx="1083072" cy="369332"/>
            </a:xfrm>
            <a:prstGeom prst="rect">
              <a:avLst/>
            </a:prstGeom>
            <a:noFill/>
          </p:spPr>
          <p:txBody>
            <a:bodyPr wrap="square" rtlCol="0">
              <a:spAutoFit/>
            </a:bodyPr>
            <a:lstStyle/>
            <a:p>
              <a:pPr algn="ctr"/>
              <a:r>
                <a:rPr lang="en-US" b="1">
                  <a:solidFill>
                    <a:schemeClr val="accent6">
                      <a:lumMod val="10000"/>
                    </a:schemeClr>
                  </a:solidFill>
                </a:rPr>
                <a:t>   0.5x</a:t>
              </a:r>
            </a:p>
          </p:txBody>
        </p:sp>
      </p:grpSp>
      <p:graphicFrame>
        <p:nvGraphicFramePr>
          <p:cNvPr id="5" name="Diagram 4">
            <a:extLst>
              <a:ext uri="{FF2B5EF4-FFF2-40B4-BE49-F238E27FC236}">
                <a16:creationId xmlns:a16="http://schemas.microsoft.com/office/drawing/2014/main" id="{EE97C6C1-C459-F351-1F1D-0A6BDA7B67EC}"/>
              </a:ext>
            </a:extLst>
          </p:cNvPr>
          <p:cNvGraphicFramePr/>
          <p:nvPr>
            <p:extLst>
              <p:ext uri="{D42A27DB-BD31-4B8C-83A1-F6EECF244321}">
                <p14:modId xmlns:p14="http://schemas.microsoft.com/office/powerpoint/2010/main" val="1788988470"/>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36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latin typeface="Proxima Nova Rg"/>
              </a:rPr>
              <a:t>DataFrame</a:t>
            </a:r>
            <a:r>
              <a:rPr lang="en-US">
                <a:latin typeface="Proxima Nova Rg"/>
              </a:rPr>
              <a:t> Based Datalog Applications</a:t>
            </a:r>
            <a:endParaRPr lang="en-GB">
              <a:latin typeface="Proxima Nova Rg" panose="02000506030000020004" pitchFamily="2" charset="0"/>
            </a:endParaRPr>
          </a:p>
        </p:txBody>
      </p:sp>
      <p:sp>
        <p:nvSpPr>
          <p:cNvPr id="39" name="Text Placeholder 14">
            <a:extLst>
              <a:ext uri="{FF2B5EF4-FFF2-40B4-BE49-F238E27FC236}">
                <a16:creationId xmlns:a16="http://schemas.microsoft.com/office/drawing/2014/main" id="{E1CE1D63-2EEC-471E-BFC8-2F7121801942}"/>
              </a:ext>
            </a:extLst>
          </p:cNvPr>
          <p:cNvSpPr txBox="1">
            <a:spLocks/>
          </p:cNvSpPr>
          <p:nvPr/>
        </p:nvSpPr>
        <p:spPr>
          <a:xfrm>
            <a:off x="1032933" y="2955208"/>
            <a:ext cx="4629595" cy="247870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a:latin typeface="Proxima Nova Rg"/>
              </a:rPr>
              <a:t>Abstract memory management</a:t>
            </a:r>
            <a:endParaRPr lang="en-GB" sz="1600" b="1"/>
          </a:p>
          <a:p>
            <a:pPr marL="0" indent="0">
              <a:lnSpc>
                <a:spcPct val="150000"/>
              </a:lnSpc>
              <a:buNone/>
            </a:pPr>
            <a:r>
              <a:rPr lang="en-GB" sz="1600" b="1">
                <a:latin typeface="Proxima Nova Rg"/>
              </a:rPr>
              <a:t>Abstract thread block configuration</a:t>
            </a:r>
            <a:endParaRPr lang="en-GB" sz="1600" b="1"/>
          </a:p>
          <a:p>
            <a:pPr marL="0" indent="0">
              <a:lnSpc>
                <a:spcPct val="150000"/>
              </a:lnSpc>
              <a:buNone/>
            </a:pPr>
            <a:r>
              <a:rPr lang="en-GB" sz="1600" b="1">
                <a:latin typeface="Proxima Nova Rg"/>
              </a:rPr>
              <a:t>Same API signatures for CPU and GPU</a:t>
            </a:r>
            <a:endParaRPr lang="en-GB" sz="1600" b="1"/>
          </a:p>
          <a:p>
            <a:pPr marL="0" indent="0">
              <a:lnSpc>
                <a:spcPct val="150000"/>
              </a:lnSpc>
              <a:buNone/>
            </a:pPr>
            <a:r>
              <a:rPr lang="en-GB" sz="1600" b="1">
                <a:latin typeface="Proxima Nova Rg"/>
              </a:rPr>
              <a:t>Easy-to-code interface</a:t>
            </a:r>
            <a:endParaRPr lang="en-GB"/>
          </a:p>
          <a:p>
            <a:pPr marL="0" indent="0">
              <a:lnSpc>
                <a:spcPct val="150000"/>
              </a:lnSpc>
              <a:buNone/>
            </a:pPr>
            <a:endParaRPr lang="en-GB" sz="1600" b="1"/>
          </a:p>
        </p:txBody>
      </p:sp>
      <p:sp>
        <p:nvSpPr>
          <p:cNvPr id="40" name="Text Placeholder 15">
            <a:extLst>
              <a:ext uri="{FF2B5EF4-FFF2-40B4-BE49-F238E27FC236}">
                <a16:creationId xmlns:a16="http://schemas.microsoft.com/office/drawing/2014/main" id="{7E09C7DD-AB14-4BC1-822C-9E31580C79A6}"/>
              </a:ext>
            </a:extLst>
          </p:cNvPr>
          <p:cNvSpPr txBox="1">
            <a:spLocks/>
          </p:cNvSpPr>
          <p:nvPr/>
        </p:nvSpPr>
        <p:spPr>
          <a:xfrm>
            <a:off x="536365" y="1883747"/>
            <a:ext cx="5126163" cy="671565"/>
          </a:xfrm>
          <a:prstGeom prst="rect">
            <a:avLst/>
          </a:prstGeom>
          <a:solidFill>
            <a:schemeClr val="accent1"/>
          </a:solidFill>
        </p:spPr>
        <p:txBody>
          <a:bodyPr lIns="503999" tIns="45720" rIns="91440" bIns="45720" anchor="ctr"/>
          <a:lstStyle>
            <a:lvl1pPr marL="228600" indent="-228600" algn="l" defTabSz="914400"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800" indent="-228600" algn="l" defTabSz="914400"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3000" indent="-228600" algn="l" defTabSz="914400"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2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400" indent="-228600" algn="l" defTabSz="914400"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solidFill>
                  <a:schemeClr val="bg1"/>
                </a:solidFill>
                <a:latin typeface="Proxima Nova Rg"/>
              </a:rPr>
              <a:t>Advantages</a:t>
            </a:r>
            <a:endParaRPr lang="en-GB" b="1">
              <a:solidFill>
                <a:schemeClr val="bg1"/>
              </a:solidFill>
            </a:endParaRPr>
          </a:p>
        </p:txBody>
      </p:sp>
      <p:sp>
        <p:nvSpPr>
          <p:cNvPr id="41" name="Google Shape;1037;p98">
            <a:extLst>
              <a:ext uri="{FF2B5EF4-FFF2-40B4-BE49-F238E27FC236}">
                <a16:creationId xmlns:a16="http://schemas.microsoft.com/office/drawing/2014/main" id="{2031147A-2755-4911-A082-80F19B6E1B22}"/>
              </a:ext>
            </a:extLst>
          </p:cNvPr>
          <p:cNvSpPr>
            <a:spLocks noChangeAspect="1"/>
          </p:cNvSpPr>
          <p:nvPr/>
        </p:nvSpPr>
        <p:spPr>
          <a:xfrm>
            <a:off x="654893" y="2941791"/>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2" name="Google Shape;1037;p98">
            <a:extLst>
              <a:ext uri="{FF2B5EF4-FFF2-40B4-BE49-F238E27FC236}">
                <a16:creationId xmlns:a16="http://schemas.microsoft.com/office/drawing/2014/main" id="{F64738A0-86CF-43C6-8A60-AB3EAC3C5903}"/>
              </a:ext>
            </a:extLst>
          </p:cNvPr>
          <p:cNvSpPr>
            <a:spLocks noChangeAspect="1"/>
          </p:cNvSpPr>
          <p:nvPr/>
        </p:nvSpPr>
        <p:spPr>
          <a:xfrm>
            <a:off x="654893" y="3428052"/>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3" name="Google Shape;1037;p98">
            <a:extLst>
              <a:ext uri="{FF2B5EF4-FFF2-40B4-BE49-F238E27FC236}">
                <a16:creationId xmlns:a16="http://schemas.microsoft.com/office/drawing/2014/main" id="{BD9E13F5-0FF3-4BC3-B6FD-F74D72D6E27C}"/>
              </a:ext>
            </a:extLst>
          </p:cNvPr>
          <p:cNvSpPr>
            <a:spLocks noChangeAspect="1"/>
          </p:cNvSpPr>
          <p:nvPr/>
        </p:nvSpPr>
        <p:spPr>
          <a:xfrm>
            <a:off x="654893" y="391431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4" name="Google Shape;1037;p98">
            <a:extLst>
              <a:ext uri="{FF2B5EF4-FFF2-40B4-BE49-F238E27FC236}">
                <a16:creationId xmlns:a16="http://schemas.microsoft.com/office/drawing/2014/main" id="{DCDBA007-8859-4543-898F-81D5C83FF3AF}"/>
              </a:ext>
            </a:extLst>
          </p:cNvPr>
          <p:cNvSpPr>
            <a:spLocks noChangeAspect="1"/>
          </p:cNvSpPr>
          <p:nvPr/>
        </p:nvSpPr>
        <p:spPr>
          <a:xfrm>
            <a:off x="654893" y="4400573"/>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rgbClr val="00624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45" name="Google Shape;1037;p98">
            <a:extLst>
              <a:ext uri="{FF2B5EF4-FFF2-40B4-BE49-F238E27FC236}">
                <a16:creationId xmlns:a16="http://schemas.microsoft.com/office/drawing/2014/main" id="{84DA6CAC-8A97-48AE-BFC4-7BD9224EAA64}"/>
              </a:ext>
            </a:extLst>
          </p:cNvPr>
          <p:cNvSpPr>
            <a:spLocks noChangeAspect="1"/>
          </p:cNvSpPr>
          <p:nvPr/>
        </p:nvSpPr>
        <p:spPr>
          <a:xfrm>
            <a:off x="654893" y="2129527"/>
            <a:ext cx="250755" cy="180000"/>
          </a:xfrm>
          <a:custGeom>
            <a:avLst/>
            <a:gdLst/>
            <a:ahLst/>
            <a:cxnLst/>
            <a:rect l="l" t="t" r="r" b="b"/>
            <a:pathLst>
              <a:path w="377" h="268" extrusionOk="0">
                <a:moveTo>
                  <a:pt x="133" y="262"/>
                </a:moveTo>
                <a:lnTo>
                  <a:pt x="5" y="133"/>
                </a:lnTo>
                <a:cubicBezTo>
                  <a:pt x="0" y="128"/>
                  <a:pt x="0" y="120"/>
                  <a:pt x="5" y="116"/>
                </a:cubicBezTo>
                <a:lnTo>
                  <a:pt x="22" y="98"/>
                </a:lnTo>
                <a:cubicBezTo>
                  <a:pt x="27" y="94"/>
                  <a:pt x="35" y="94"/>
                  <a:pt x="39" y="98"/>
                </a:cubicBezTo>
                <a:lnTo>
                  <a:pt x="136" y="196"/>
                </a:lnTo>
                <a:cubicBezTo>
                  <a:pt x="139" y="199"/>
                  <a:pt x="144" y="199"/>
                  <a:pt x="148" y="196"/>
                </a:cubicBezTo>
                <a:lnTo>
                  <a:pt x="337" y="5"/>
                </a:lnTo>
                <a:cubicBezTo>
                  <a:pt x="341" y="0"/>
                  <a:pt x="349" y="0"/>
                  <a:pt x="354" y="5"/>
                </a:cubicBezTo>
                <a:lnTo>
                  <a:pt x="371" y="22"/>
                </a:lnTo>
                <a:cubicBezTo>
                  <a:pt x="376" y="27"/>
                  <a:pt x="376" y="35"/>
                  <a:pt x="371" y="39"/>
                </a:cubicBezTo>
                <a:lnTo>
                  <a:pt x="151" y="262"/>
                </a:lnTo>
                <a:cubicBezTo>
                  <a:pt x="146" y="267"/>
                  <a:pt x="138" y="267"/>
                  <a:pt x="133" y="262"/>
                </a:cubicBezTo>
              </a:path>
            </a:pathLst>
          </a:custGeom>
          <a:solidFill>
            <a:schemeClr val="bg1"/>
          </a:solidFill>
          <a:ln>
            <a:noFill/>
          </a:ln>
        </p:spPr>
        <p:txBody>
          <a:bodyPr spcFirstLastPara="1" wrap="square" lIns="91425" tIns="45700" rIns="91425" bIns="45700" anchor="ctr" anchorCtr="0">
            <a:noAutofit/>
          </a:bodyPr>
          <a:lstStyle/>
          <a:p>
            <a:endParaRPr>
              <a:solidFill>
                <a:srgbClr val="000000"/>
              </a:solidFill>
              <a:latin typeface="Calibri"/>
              <a:ea typeface="Calibri"/>
              <a:cs typeface="Calibri"/>
              <a:sym typeface="Calibri"/>
            </a:endParaRPr>
          </a:p>
        </p:txBody>
      </p:sp>
      <p:sp>
        <p:nvSpPr>
          <p:cNvPr id="6" name="TextBox 5">
            <a:extLst>
              <a:ext uri="{FF2B5EF4-FFF2-40B4-BE49-F238E27FC236}">
                <a16:creationId xmlns:a16="http://schemas.microsoft.com/office/drawing/2014/main" id="{EFCD38D9-6729-F2ED-8CA5-F6FD98A0600F}"/>
              </a:ext>
            </a:extLst>
          </p:cNvPr>
          <p:cNvSpPr txBox="1"/>
          <p:nvPr/>
        </p:nvSpPr>
        <p:spPr>
          <a:xfrm>
            <a:off x="658585" y="6392304"/>
            <a:ext cx="10131425" cy="461665"/>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a:endParaRPr>
          </a:p>
          <a:p>
            <a:pPr marL="171450" indent="-171450">
              <a:buFont typeface="Arial"/>
              <a:buChar char="•"/>
            </a:pPr>
            <a:r>
              <a:rPr lang="en-US" sz="800">
                <a:latin typeface="Calibri"/>
                <a:cs typeface="Calibri"/>
              </a:rPr>
              <a:t>Green, O., Du, Z., Patel, S., Xie, Z., Liu, H., &amp; Bader, D. A. (2021, December). Anti-Section Transitive Closure. In 2021 IEEE 28th International Conference on High Performance Computing, Data, and Analytics (</a:t>
            </a:r>
            <a:r>
              <a:rPr lang="en-US" sz="800" err="1">
                <a:latin typeface="Calibri"/>
                <a:cs typeface="Calibri"/>
              </a:rPr>
              <a:t>HiPC</a:t>
            </a:r>
            <a:r>
              <a:rPr lang="en-US" sz="800">
                <a:latin typeface="Calibri"/>
                <a:cs typeface="Calibri"/>
              </a:rPr>
              <a:t>) (pp. 192-201). IEEE.</a:t>
            </a:r>
            <a:endParaRPr lang="en-US">
              <a:cs typeface="Calibri"/>
            </a:endParaRPr>
          </a:p>
          <a:p>
            <a:pPr marL="171450" indent="-171450">
              <a:buFont typeface="Arial"/>
              <a:buChar char="•"/>
            </a:pPr>
            <a:r>
              <a:rPr lang="en-US" sz="800">
                <a:latin typeface="Calibri"/>
                <a:cs typeface="Calibri"/>
              </a:rPr>
              <a:t>Team, R. D. (2018). RAPIDS: Collection of libraries for end to end GPU data science. NVIDIA, Santa Clara, CA, USA. </a:t>
            </a:r>
            <a:r>
              <a:rPr lang="en-US" sz="800">
                <a:latin typeface="Calibri"/>
                <a:cs typeface="Calibri"/>
                <a:hlinkClick r:id="rId3"/>
              </a:rPr>
              <a:t>https://rapids.ai</a:t>
            </a:r>
            <a:r>
              <a:rPr lang="en-US" sz="800">
                <a:latin typeface="Calibri"/>
                <a:cs typeface="Calibri"/>
              </a:rPr>
              <a:t> </a:t>
            </a:r>
            <a:endParaRPr lang="en-US">
              <a:cs typeface="Calibri"/>
            </a:endParaRPr>
          </a:p>
        </p:txBody>
      </p:sp>
      <p:graphicFrame>
        <p:nvGraphicFramePr>
          <p:cNvPr id="4" name="Diagram 3">
            <a:extLst>
              <a:ext uri="{FF2B5EF4-FFF2-40B4-BE49-F238E27FC236}">
                <a16:creationId xmlns:a16="http://schemas.microsoft.com/office/drawing/2014/main" id="{7231B0E8-A5A3-5A86-FF79-1FF8F8F882A2}"/>
              </a:ext>
            </a:extLst>
          </p:cNvPr>
          <p:cNvGraphicFramePr/>
          <p:nvPr>
            <p:extLst>
              <p:ext uri="{D42A27DB-BD31-4B8C-83A1-F6EECF244321}">
                <p14:modId xmlns:p14="http://schemas.microsoft.com/office/powerpoint/2010/main" val="1635407513"/>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7965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a:xfrm>
            <a:off x="536361" y="476722"/>
            <a:ext cx="10284468" cy="768545"/>
          </a:xfrm>
        </p:spPr>
        <p:txBody>
          <a:bodyPr anchor="ctr">
            <a:normAutofit/>
          </a:bodyPr>
          <a:lstStyle/>
          <a:p>
            <a:r>
              <a:rPr lang="en-US"/>
              <a:t>Improvement Opportunity for TC</a:t>
            </a:r>
          </a:p>
        </p:txBody>
      </p:sp>
      <p:graphicFrame>
        <p:nvGraphicFramePr>
          <p:cNvPr id="10" name="Content Placeholder 6">
            <a:extLst>
              <a:ext uri="{FF2B5EF4-FFF2-40B4-BE49-F238E27FC236}">
                <a16:creationId xmlns:a16="http://schemas.microsoft.com/office/drawing/2014/main" id="{EC3209B0-93F9-589D-B771-DD68D79D461A}"/>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
            <a:extLst>
              <a:ext uri="{FF2B5EF4-FFF2-40B4-BE49-F238E27FC236}">
                <a16:creationId xmlns:a16="http://schemas.microsoft.com/office/drawing/2014/main" id="{BB0FFB40-8948-EF8F-7EC6-4CD37B63F923}"/>
              </a:ext>
            </a:extLst>
          </p:cNvPr>
          <p:cNvSpPr txBox="1"/>
          <p:nvPr/>
        </p:nvSpPr>
        <p:spPr>
          <a:xfrm>
            <a:off x="694871" y="6395131"/>
            <a:ext cx="10131425"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A. R. Shovon, L. R. Dyken, O. Green, T. Gilray and S. Kumar, "Accelerating Datalog applications with </a:t>
            </a:r>
            <a:r>
              <a:rPr lang="en-US" sz="800" err="1">
                <a:latin typeface="Calibri"/>
                <a:cs typeface="Calibri"/>
              </a:rPr>
              <a:t>cuDF</a:t>
            </a:r>
            <a:r>
              <a:rPr lang="en-US" sz="800">
                <a:latin typeface="Calibri"/>
                <a:cs typeface="Calibri"/>
              </a:rPr>
              <a:t>," 2022 IEEE/ACM Workshop on Irregular Applications: Architectures and Algorithms (IA3), Dallas, TX, USA, 2022, pp. 41-45</a:t>
            </a:r>
            <a:endParaRPr lang="en-US">
              <a:cs typeface="Calibri" panose="020F0502020204030204" pitchFamily="34" charset="0"/>
            </a:endParaRPr>
          </a:p>
          <a:p>
            <a:pPr marL="171450" indent="-171450">
              <a:buFont typeface="Arial,Sans-Serif"/>
              <a:buChar char="•"/>
            </a:pPr>
            <a:r>
              <a:rPr lang="en-US" sz="800">
                <a:latin typeface="Arial"/>
                <a:cs typeface="Arial"/>
              </a:rPr>
              <a:t>Green, O., Du, Z., Patel, S., Xie, Z., Liu, H., &amp; Bader, D. A. (2021, December). Anti-Section Transitive Closure. In 2021 IEEE 28th International Conference on High Performance Computing, Data, and Analytics (</a:t>
            </a:r>
            <a:r>
              <a:rPr lang="en-US" sz="800" err="1">
                <a:latin typeface="Arial"/>
                <a:cs typeface="Arial"/>
              </a:rPr>
              <a:t>HiPC</a:t>
            </a:r>
            <a:r>
              <a:rPr lang="en-US" sz="800">
                <a:latin typeface="Arial"/>
                <a:cs typeface="Arial"/>
              </a:rPr>
              <a:t>) (pp. 192-201). IEEE.</a:t>
            </a:r>
          </a:p>
        </p:txBody>
      </p:sp>
      <p:graphicFrame>
        <p:nvGraphicFramePr>
          <p:cNvPr id="15" name="Diagram 14">
            <a:extLst>
              <a:ext uri="{FF2B5EF4-FFF2-40B4-BE49-F238E27FC236}">
                <a16:creationId xmlns:a16="http://schemas.microsoft.com/office/drawing/2014/main" id="{0924E5D5-D78E-A971-F6C9-FDEDC53055E0}"/>
              </a:ext>
            </a:extLst>
          </p:cNvPr>
          <p:cNvGraphicFramePr/>
          <p:nvPr>
            <p:extLst>
              <p:ext uri="{D42A27DB-BD31-4B8C-83A1-F6EECF244321}">
                <p14:modId xmlns:p14="http://schemas.microsoft.com/office/powerpoint/2010/main" val="2944032637"/>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9122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BAE3-F70D-32DC-3886-D078C6B5A9B0}"/>
              </a:ext>
            </a:extLst>
          </p:cNvPr>
          <p:cNvSpPr>
            <a:spLocks noGrp="1"/>
          </p:cNvSpPr>
          <p:nvPr>
            <p:ph type="title"/>
          </p:nvPr>
        </p:nvSpPr>
        <p:spPr/>
        <p:txBody>
          <a:bodyPr>
            <a:normAutofit fontScale="90000"/>
          </a:bodyPr>
          <a:lstStyle/>
          <a:p>
            <a:r>
              <a:rPr lang="en-US"/>
              <a:t>Second approach:</a:t>
            </a:r>
            <a:br>
              <a:rPr lang="en-US"/>
            </a:br>
            <a:r>
              <a:rPr lang="en-US"/>
              <a:t>Low level iterative hash join</a:t>
            </a:r>
          </a:p>
        </p:txBody>
      </p:sp>
      <p:graphicFrame>
        <p:nvGraphicFramePr>
          <p:cNvPr id="4" name="Diagram 3">
            <a:extLst>
              <a:ext uri="{FF2B5EF4-FFF2-40B4-BE49-F238E27FC236}">
                <a16:creationId xmlns:a16="http://schemas.microsoft.com/office/drawing/2014/main" id="{8B39E6D9-7AA8-76C3-3EA4-0A03912CD609}"/>
              </a:ext>
            </a:extLst>
          </p:cNvPr>
          <p:cNvGraphicFramePr/>
          <p:nvPr>
            <p:extLst>
              <p:ext uri="{D42A27DB-BD31-4B8C-83A1-F6EECF244321}">
                <p14:modId xmlns:p14="http://schemas.microsoft.com/office/powerpoint/2010/main" val="287857047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392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3DAD15-081F-DED0-58A2-F8684A7B3F5B}"/>
              </a:ext>
            </a:extLst>
          </p:cNvPr>
          <p:cNvSpPr>
            <a:spLocks noGrp="1"/>
          </p:cNvSpPr>
          <p:nvPr>
            <p:ph type="title"/>
          </p:nvPr>
        </p:nvSpPr>
        <p:spPr/>
        <p:txBody>
          <a:bodyPr/>
          <a:lstStyle/>
          <a:p>
            <a:r>
              <a:rPr lang="en-US">
                <a:latin typeface="Proxima Nova Rg"/>
              </a:rPr>
              <a:t>Hash Join Process</a:t>
            </a:r>
            <a:endParaRPr lang="en-US"/>
          </a:p>
        </p:txBody>
      </p:sp>
      <p:sp>
        <p:nvSpPr>
          <p:cNvPr id="7" name="Oval 6">
            <a:extLst>
              <a:ext uri="{FF2B5EF4-FFF2-40B4-BE49-F238E27FC236}">
                <a16:creationId xmlns:a16="http://schemas.microsoft.com/office/drawing/2014/main" id="{2A89841A-AC71-9BC7-B80B-326D9077B56A}"/>
              </a:ext>
            </a:extLst>
          </p:cNvPr>
          <p:cNvSpPr/>
          <p:nvPr/>
        </p:nvSpPr>
        <p:spPr>
          <a:xfrm>
            <a:off x="5927694" y="2542233"/>
            <a:ext cx="2281810" cy="2208544"/>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6" name="Oval 5">
            <a:extLst>
              <a:ext uri="{FF2B5EF4-FFF2-40B4-BE49-F238E27FC236}">
                <a16:creationId xmlns:a16="http://schemas.microsoft.com/office/drawing/2014/main" id="{FEBD2E91-7515-7825-B296-0F811B66B140}"/>
              </a:ext>
            </a:extLst>
          </p:cNvPr>
          <p:cNvSpPr/>
          <p:nvPr/>
        </p:nvSpPr>
        <p:spPr>
          <a:xfrm>
            <a:off x="152124"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8F8CEE-C88C-C308-2820-74B464B963F1}"/>
              </a:ext>
            </a:extLst>
          </p:cNvPr>
          <p:cNvSpPr txBox="1"/>
          <p:nvPr/>
        </p:nvSpPr>
        <p:spPr>
          <a:xfrm>
            <a:off x="72017"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Table</a:t>
            </a:r>
          </a:p>
        </p:txBody>
      </p:sp>
      <p:sp>
        <p:nvSpPr>
          <p:cNvPr id="11" name="TextBox 10">
            <a:extLst>
              <a:ext uri="{FF2B5EF4-FFF2-40B4-BE49-F238E27FC236}">
                <a16:creationId xmlns:a16="http://schemas.microsoft.com/office/drawing/2014/main" id="{BEA52C00-DDD1-8107-8FD2-77ABEDFC7427}"/>
              </a:ext>
            </a:extLst>
          </p:cNvPr>
          <p:cNvSpPr txBox="1"/>
          <p:nvPr/>
        </p:nvSpPr>
        <p:spPr>
          <a:xfrm>
            <a:off x="6030620" y="2807472"/>
            <a:ext cx="207595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 Relation</a:t>
            </a:r>
          </a:p>
          <a:p>
            <a:pPr algn="ctr"/>
            <a:r>
              <a:rPr lang="en-US" sz="2000" b="1">
                <a:solidFill>
                  <a:schemeClr val="bg1"/>
                </a:solidFill>
              </a:rPr>
              <a:t>With</a:t>
            </a:r>
          </a:p>
          <a:p>
            <a:pPr algn="ctr"/>
            <a:r>
              <a:rPr lang="en-US" sz="2000" b="1">
                <a:solidFill>
                  <a:schemeClr val="bg1"/>
                </a:solidFill>
              </a:rPr>
              <a:t>Duplicate records</a:t>
            </a:r>
          </a:p>
        </p:txBody>
      </p:sp>
      <p:sp>
        <p:nvSpPr>
          <p:cNvPr id="12" name="Oval 11">
            <a:extLst>
              <a:ext uri="{FF2B5EF4-FFF2-40B4-BE49-F238E27FC236}">
                <a16:creationId xmlns:a16="http://schemas.microsoft.com/office/drawing/2014/main" id="{1FC11706-9A5F-9182-F36F-6F89FD4239FE}"/>
              </a:ext>
            </a:extLst>
          </p:cNvPr>
          <p:cNvSpPr/>
          <p:nvPr/>
        </p:nvSpPr>
        <p:spPr>
          <a:xfrm>
            <a:off x="3022325" y="2756878"/>
            <a:ext cx="1656862" cy="1705708"/>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9354B42-FFA2-A645-CACD-AEBB57CACC7A}"/>
              </a:ext>
            </a:extLst>
          </p:cNvPr>
          <p:cNvSpPr txBox="1"/>
          <p:nvPr/>
        </p:nvSpPr>
        <p:spPr>
          <a:xfrm>
            <a:off x="2942218" y="3253153"/>
            <a:ext cx="181707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Inner</a:t>
            </a:r>
          </a:p>
          <a:p>
            <a:pPr algn="ctr"/>
            <a:r>
              <a:rPr lang="en-US" sz="2000" b="1">
                <a:solidFill>
                  <a:schemeClr val="bg1"/>
                </a:solidFill>
              </a:rPr>
              <a:t>Relation</a:t>
            </a:r>
          </a:p>
        </p:txBody>
      </p:sp>
      <p:sp>
        <p:nvSpPr>
          <p:cNvPr id="14" name="Arrow: Right 13">
            <a:extLst>
              <a:ext uri="{FF2B5EF4-FFF2-40B4-BE49-F238E27FC236}">
                <a16:creationId xmlns:a16="http://schemas.microsoft.com/office/drawing/2014/main" id="{8512D921-58D9-360E-A3B9-2A7F6DD63856}"/>
              </a:ext>
            </a:extLst>
          </p:cNvPr>
          <p:cNvSpPr/>
          <p:nvPr/>
        </p:nvSpPr>
        <p:spPr>
          <a:xfrm>
            <a:off x="4940865" y="3428999"/>
            <a:ext cx="738834" cy="288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145BD56-9584-1504-9338-A034A359055E}"/>
              </a:ext>
            </a:extLst>
          </p:cNvPr>
          <p:cNvSpPr txBox="1"/>
          <p:nvPr/>
        </p:nvSpPr>
        <p:spPr>
          <a:xfrm>
            <a:off x="2093758" y="3075056"/>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7" name="TextBox 16">
            <a:extLst>
              <a:ext uri="{FF2B5EF4-FFF2-40B4-BE49-F238E27FC236}">
                <a16:creationId xmlns:a16="http://schemas.microsoft.com/office/drawing/2014/main" id="{F71A3E82-D266-998E-44C6-2CEC0D418C29}"/>
              </a:ext>
            </a:extLst>
          </p:cNvPr>
          <p:cNvSpPr txBox="1"/>
          <p:nvPr/>
        </p:nvSpPr>
        <p:spPr>
          <a:xfrm>
            <a:off x="10358040" y="2459503"/>
            <a:ext cx="134815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 Relation</a:t>
            </a:r>
          </a:p>
          <a:p>
            <a:pPr algn="ctr"/>
            <a:r>
              <a:rPr lang="en-US" sz="2000" b="1">
                <a:solidFill>
                  <a:schemeClr val="bg1"/>
                </a:solidFill>
              </a:rPr>
              <a:t>With</a:t>
            </a:r>
          </a:p>
          <a:p>
            <a:pPr algn="ctr"/>
            <a:r>
              <a:rPr lang="en-US" sz="2000" b="1">
                <a:solidFill>
                  <a:schemeClr val="bg1"/>
                </a:solidFill>
              </a:rPr>
              <a:t>Duplicate records</a:t>
            </a:r>
          </a:p>
        </p:txBody>
      </p:sp>
      <p:sp>
        <p:nvSpPr>
          <p:cNvPr id="18" name="Arrow: Right 17">
            <a:extLst>
              <a:ext uri="{FF2B5EF4-FFF2-40B4-BE49-F238E27FC236}">
                <a16:creationId xmlns:a16="http://schemas.microsoft.com/office/drawing/2014/main" id="{5DBF5416-840C-6962-EF1C-860A70DF194C}"/>
              </a:ext>
            </a:extLst>
          </p:cNvPr>
          <p:cNvSpPr/>
          <p:nvPr/>
        </p:nvSpPr>
        <p:spPr>
          <a:xfrm>
            <a:off x="8363864" y="3428999"/>
            <a:ext cx="738834" cy="28889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2AEBFAF-F245-7F9C-E97C-7F4D2672472F}"/>
              </a:ext>
            </a:extLst>
          </p:cNvPr>
          <p:cNvSpPr/>
          <p:nvPr/>
        </p:nvSpPr>
        <p:spPr>
          <a:xfrm>
            <a:off x="9180013" y="2461178"/>
            <a:ext cx="2281810" cy="2208544"/>
          </a:xfrm>
          <a:prstGeom prst="ellipse">
            <a:avLst/>
          </a:prstGeom>
          <a:solidFill>
            <a:srgbClr val="00624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20" name="TextBox 19">
            <a:extLst>
              <a:ext uri="{FF2B5EF4-FFF2-40B4-BE49-F238E27FC236}">
                <a16:creationId xmlns:a16="http://schemas.microsoft.com/office/drawing/2014/main" id="{7F62CA18-2EAC-1B60-4110-26B8D34DDEBD}"/>
              </a:ext>
            </a:extLst>
          </p:cNvPr>
          <p:cNvSpPr txBox="1"/>
          <p:nvPr/>
        </p:nvSpPr>
        <p:spPr>
          <a:xfrm>
            <a:off x="9282939" y="2726417"/>
            <a:ext cx="207595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Hash </a:t>
            </a:r>
            <a:br>
              <a:rPr lang="en-US" sz="2000" b="1">
                <a:solidFill>
                  <a:schemeClr val="bg1"/>
                </a:solidFill>
              </a:rPr>
            </a:br>
            <a:r>
              <a:rPr lang="en-US" sz="2000" b="1">
                <a:solidFill>
                  <a:schemeClr val="bg1"/>
                </a:solidFill>
              </a:rPr>
              <a:t>Join Relation</a:t>
            </a:r>
          </a:p>
          <a:p>
            <a:pPr algn="ctr"/>
            <a:r>
              <a:rPr lang="en-US" sz="2000" b="1">
                <a:solidFill>
                  <a:schemeClr val="bg1"/>
                </a:solidFill>
              </a:rPr>
              <a:t>Without</a:t>
            </a:r>
          </a:p>
          <a:p>
            <a:pPr algn="ctr"/>
            <a:r>
              <a:rPr lang="en-US" sz="2000" b="1">
                <a:solidFill>
                  <a:schemeClr val="bg1"/>
                </a:solidFill>
              </a:rPr>
              <a:t>Duplicate records</a:t>
            </a:r>
          </a:p>
        </p:txBody>
      </p:sp>
      <p:sp>
        <p:nvSpPr>
          <p:cNvPr id="22" name="TextBox 21">
            <a:extLst>
              <a:ext uri="{FF2B5EF4-FFF2-40B4-BE49-F238E27FC236}">
                <a16:creationId xmlns:a16="http://schemas.microsoft.com/office/drawing/2014/main" id="{170745F3-702C-FB97-A313-9495FD522C3D}"/>
              </a:ext>
            </a:extLst>
          </p:cNvPr>
          <p:cNvSpPr txBox="1"/>
          <p:nvPr/>
        </p:nvSpPr>
        <p:spPr>
          <a:xfrm>
            <a:off x="7903517" y="4537490"/>
            <a:ext cx="1582484" cy="369332"/>
          </a:xfrm>
          <a:prstGeom prst="rect">
            <a:avLst/>
          </a:prstGeom>
          <a:noFill/>
        </p:spPr>
        <p:txBody>
          <a:bodyPr wrap="none" rtlCol="0">
            <a:spAutoFit/>
          </a:bodyPr>
          <a:lstStyle/>
          <a:p>
            <a:r>
              <a:rPr lang="en-US"/>
              <a:t>Deduplication</a:t>
            </a:r>
          </a:p>
        </p:txBody>
      </p:sp>
      <p:graphicFrame>
        <p:nvGraphicFramePr>
          <p:cNvPr id="4" name="Diagram 3">
            <a:extLst>
              <a:ext uri="{FF2B5EF4-FFF2-40B4-BE49-F238E27FC236}">
                <a16:creationId xmlns:a16="http://schemas.microsoft.com/office/drawing/2014/main" id="{15DAB401-CBF5-07AA-1025-99D73F2012AE}"/>
              </a:ext>
            </a:extLst>
          </p:cNvPr>
          <p:cNvGraphicFramePr/>
          <p:nvPr>
            <p:extLst>
              <p:ext uri="{D42A27DB-BD31-4B8C-83A1-F6EECF244321}">
                <p14:modId xmlns:p14="http://schemas.microsoft.com/office/powerpoint/2010/main" val="198643778"/>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8611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89866C76-A5F4-B24B-86A4-BB77F426B0DA}"/>
              </a:ext>
            </a:extLst>
          </p:cNvPr>
          <p:cNvGraphicFramePr/>
          <p:nvPr>
            <p:extLst>
              <p:ext uri="{D42A27DB-BD31-4B8C-83A1-F6EECF244321}">
                <p14:modId xmlns:p14="http://schemas.microsoft.com/office/powerpoint/2010/main" val="4200891993"/>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239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A3C2618F-82D9-466F-8CBE-CAAEC2C4B7B0}"/>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68218418-2D9C-CC1E-2AC4-6DD5AEB9D452}"/>
              </a:ext>
            </a:extLst>
          </p:cNvPr>
          <p:cNvGraphicFramePr/>
          <p:nvPr>
            <p:extLst>
              <p:ext uri="{D42A27DB-BD31-4B8C-83A1-F6EECF244321}">
                <p14:modId xmlns:p14="http://schemas.microsoft.com/office/powerpoint/2010/main" val="122072302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0313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7EA3893A-ADFF-FFB5-12B6-E97262CCDA2D}"/>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73D5D2EC-C14C-028F-3778-65278873CFA1}"/>
              </a:ext>
            </a:extLst>
          </p:cNvPr>
          <p:cNvGraphicFramePr/>
          <p:nvPr>
            <p:extLst>
              <p:ext uri="{D42A27DB-BD31-4B8C-83A1-F6EECF244321}">
                <p14:modId xmlns:p14="http://schemas.microsoft.com/office/powerpoint/2010/main" val="2804893359"/>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71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4C8923D6-27AD-75AF-B362-0882573A5351}"/>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4E1D2B3D-1CB3-B6AB-151F-5F20033B8309}"/>
              </a:ext>
            </a:extLst>
          </p:cNvPr>
          <p:cNvGraphicFramePr/>
          <p:nvPr>
            <p:extLst>
              <p:ext uri="{D42A27DB-BD31-4B8C-83A1-F6EECF244321}">
                <p14:modId xmlns:p14="http://schemas.microsoft.com/office/powerpoint/2010/main" val="293049905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97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ormAutofit/>
          </a:bodyPr>
          <a:lstStyle/>
          <a:p>
            <a:r>
              <a:rPr lang="en-US">
                <a:latin typeface="Proxima Nova Rg"/>
              </a:rPr>
              <a:t>Heterogeneous Exascale Computing Models</a:t>
            </a:r>
            <a:endParaRPr lang="en-US">
              <a:latin typeface="Proxima Nova Rg" panose="02000506030000020004" pitchFamily="2" charset="0"/>
            </a:endParaRPr>
          </a:p>
        </p:txBody>
      </p:sp>
      <p:sp>
        <p:nvSpPr>
          <p:cNvPr id="11" name="Content Placeholder 10"/>
          <p:cNvSpPr>
            <a:spLocks noGrp="1"/>
          </p:cNvSpPr>
          <p:nvPr>
            <p:ph idx="1"/>
          </p:nvPr>
        </p:nvSpPr>
        <p:spPr/>
        <p:txBody>
          <a:bodyPr vert="horz" lIns="0" tIns="0" rIns="0" bIns="0" rtlCol="0" anchor="t">
            <a:normAutofit/>
          </a:bodyPr>
          <a:lstStyle/>
          <a:p>
            <a:pPr marL="342900" indent="-342900">
              <a:buFont typeface="Arial"/>
              <a:buChar char="•"/>
            </a:pPr>
            <a:r>
              <a:rPr lang="en-US">
                <a:solidFill>
                  <a:srgbClr val="FF0000"/>
                </a:solidFill>
                <a:latin typeface="Proxima Nova Rg"/>
              </a:rPr>
              <a:t>22 </a:t>
            </a:r>
            <a:r>
              <a:rPr lang="en-US">
                <a:latin typeface="Proxima Nova Rg"/>
              </a:rPr>
              <a:t>combinations of GPU</a:t>
            </a:r>
            <a:endParaRPr lang="en-US">
              <a:solidFill>
                <a:srgbClr val="FF0000"/>
              </a:solidFill>
              <a:cs typeface="Arial" panose="020B0604020202020204" pitchFamily="34" charset="0"/>
            </a:endParaRPr>
          </a:p>
          <a:p>
            <a:pPr marL="342900" indent="-342900">
              <a:buFont typeface="Arial" panose="020B0604020202020204" pitchFamily="34" charset="0"/>
              <a:buChar char="•"/>
            </a:pPr>
            <a:r>
              <a:rPr lang="en-US">
                <a:latin typeface="Proxima Nova Rg"/>
              </a:rPr>
              <a:t>Most common: </a:t>
            </a:r>
            <a:r>
              <a:rPr lang="en-US">
                <a:solidFill>
                  <a:srgbClr val="FF0000"/>
                </a:solidFill>
                <a:latin typeface="Proxima Nova Rg"/>
              </a:rPr>
              <a:t>CUDA</a:t>
            </a:r>
          </a:p>
          <a:p>
            <a:pPr marL="342900" indent="-342900">
              <a:buFont typeface="Arial" panose="020B0604020202020204" pitchFamily="34" charset="0"/>
              <a:buChar char="•"/>
            </a:pPr>
            <a:r>
              <a:rPr lang="en-US">
                <a:latin typeface="Proxima Nova Rg"/>
              </a:rPr>
              <a:t>Aurora: SYCL (primary), HIP</a:t>
            </a:r>
          </a:p>
          <a:p>
            <a:pPr marL="342900" indent="-342900">
              <a:buFont typeface="Arial" panose="020B0604020202020204" pitchFamily="34" charset="0"/>
              <a:buChar char="•"/>
            </a:pPr>
            <a:r>
              <a:rPr lang="en-US">
                <a:latin typeface="Proxima Nova Rg"/>
              </a:rPr>
              <a:t>Frontier: HIP (primary), SYCL</a:t>
            </a:r>
          </a:p>
          <a:p>
            <a:pPr marL="342900" indent="-342900">
              <a:buFont typeface="Arial" panose="020B0604020202020204" pitchFamily="34" charset="0"/>
              <a:buChar char="•"/>
            </a:pPr>
            <a:r>
              <a:rPr lang="en-US">
                <a:latin typeface="Proxima Nova Rg"/>
              </a:rPr>
              <a:t>El Capitan: HIP (primary), SYCL</a:t>
            </a:r>
          </a:p>
          <a:p>
            <a:endParaRPr lang="en-US">
              <a:latin typeface="Proxima Nova Rg"/>
            </a:endParaRPr>
          </a:p>
        </p:txBody>
      </p:sp>
      <p:sp>
        <p:nvSpPr>
          <p:cNvPr id="4" name="Content Placeholder 3">
            <a:extLst>
              <a:ext uri="{FF2B5EF4-FFF2-40B4-BE49-F238E27FC236}">
                <a16:creationId xmlns:a16="http://schemas.microsoft.com/office/drawing/2014/main" id="{0DC80B0E-B0D3-DAB2-5DAD-59E7FE5E56C8}"/>
              </a:ext>
            </a:extLst>
          </p:cNvPr>
          <p:cNvSpPr>
            <a:spLocks noGrp="1"/>
          </p:cNvSpPr>
          <p:nvPr>
            <p:ph idx="10"/>
          </p:nvPr>
        </p:nvSpPr>
        <p:spPr/>
        <p:txBody>
          <a:bodyPr/>
          <a:lstStyle/>
          <a:p>
            <a:endParaRPr lang="en-US"/>
          </a:p>
        </p:txBody>
      </p:sp>
      <p:pic>
        <p:nvPicPr>
          <p:cNvPr id="6" name="Picture 6" descr="Chart, bar chart&#10;&#10;Description automatically generated">
            <a:extLst>
              <a:ext uri="{FF2B5EF4-FFF2-40B4-BE49-F238E27FC236}">
                <a16:creationId xmlns:a16="http://schemas.microsoft.com/office/drawing/2014/main" id="{272D81B8-EBB1-DE0D-79AD-A1E454BCA7D1}"/>
              </a:ext>
            </a:extLst>
          </p:cNvPr>
          <p:cNvPicPr>
            <a:picLocks noChangeAspect="1"/>
          </p:cNvPicPr>
          <p:nvPr/>
        </p:nvPicPr>
        <p:blipFill>
          <a:blip r:embed="rId2"/>
          <a:stretch>
            <a:fillRect/>
          </a:stretch>
        </p:blipFill>
        <p:spPr>
          <a:xfrm>
            <a:off x="5760835" y="1316590"/>
            <a:ext cx="6184760" cy="4740856"/>
          </a:xfrm>
          <a:prstGeom prst="rect">
            <a:avLst/>
          </a:prstGeom>
        </p:spPr>
      </p:pic>
      <p:sp>
        <p:nvSpPr>
          <p:cNvPr id="7" name="TextBox 6">
            <a:extLst>
              <a:ext uri="{FF2B5EF4-FFF2-40B4-BE49-F238E27FC236}">
                <a16:creationId xmlns:a16="http://schemas.microsoft.com/office/drawing/2014/main" id="{9FDFD131-3A64-F66F-6930-11AD997276C5}"/>
              </a:ext>
            </a:extLst>
          </p:cNvPr>
          <p:cNvSpPr txBox="1"/>
          <p:nvPr/>
        </p:nvSpPr>
        <p:spPr>
          <a:xfrm>
            <a:off x="520441" y="6521147"/>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Evans, T. M., Siegel, A., Draeger, E. W., </a:t>
            </a:r>
            <a:r>
              <a:rPr lang="en-US" sz="800" err="1">
                <a:latin typeface="Calibri"/>
                <a:cs typeface="Calibri"/>
              </a:rPr>
              <a:t>Deslippe</a:t>
            </a:r>
            <a:r>
              <a:rPr lang="en-US" sz="800">
                <a:latin typeface="Calibri"/>
                <a:cs typeface="Calibri"/>
              </a:rPr>
              <a:t>, J., Francois, M. M., Germann, T. C., ... &amp; Martin, D. F. (2022). A survey of software implementations used by application codes in the </a:t>
            </a:r>
            <a:r>
              <a:rPr lang="en-US" sz="800" err="1">
                <a:latin typeface="Calibri"/>
                <a:cs typeface="Calibri"/>
              </a:rPr>
              <a:t>Exascale</a:t>
            </a:r>
            <a:r>
              <a:rPr lang="en-US" sz="800">
                <a:latin typeface="Calibri"/>
                <a:cs typeface="Calibri"/>
              </a:rPr>
              <a:t> Computing Project. The International Journal of High Performance Computing Applications, 36(1), 5-12.</a:t>
            </a:r>
          </a:p>
        </p:txBody>
      </p:sp>
      <p:graphicFrame>
        <p:nvGraphicFramePr>
          <p:cNvPr id="181" name="Diagram 180">
            <a:extLst>
              <a:ext uri="{FF2B5EF4-FFF2-40B4-BE49-F238E27FC236}">
                <a16:creationId xmlns:a16="http://schemas.microsoft.com/office/drawing/2014/main" id="{AA4C289E-FBAC-AE30-F83F-CF3E36D5DF1A}"/>
              </a:ext>
            </a:extLst>
          </p:cNvPr>
          <p:cNvGraphicFramePr/>
          <p:nvPr>
            <p:extLst>
              <p:ext uri="{D42A27DB-BD31-4B8C-83A1-F6EECF244321}">
                <p14:modId xmlns:p14="http://schemas.microsoft.com/office/powerpoint/2010/main" val="35798286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3573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AC4E66A9-1A5B-9898-5581-C50118AAB82C}"/>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3AFD54D9-071F-8B23-B1E8-BAA52DA56AC1}"/>
              </a:ext>
            </a:extLst>
          </p:cNvPr>
          <p:cNvGraphicFramePr/>
          <p:nvPr>
            <p:extLst>
              <p:ext uri="{D42A27DB-BD31-4B8C-83A1-F6EECF244321}">
                <p14:modId xmlns:p14="http://schemas.microsoft.com/office/powerpoint/2010/main" val="159004181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2658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Connector: Curved 67">
            <a:extLst>
              <a:ext uri="{FF2B5EF4-FFF2-40B4-BE49-F238E27FC236}">
                <a16:creationId xmlns:a16="http://schemas.microsoft.com/office/drawing/2014/main" id="{869DE98E-AA65-6DD5-AD5E-A5EE5B0B85EB}"/>
              </a:ext>
            </a:extLst>
          </p:cNvPr>
          <p:cNvCxnSpPr>
            <a:cxnSpLocks/>
          </p:cNvCxnSpPr>
          <p:nvPr/>
        </p:nvCxnSpPr>
        <p:spPr>
          <a:xfrm>
            <a:off x="1865523" y="2852449"/>
            <a:ext cx="1566228" cy="2254785"/>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or: Curved 66">
            <a:extLst>
              <a:ext uri="{FF2B5EF4-FFF2-40B4-BE49-F238E27FC236}">
                <a16:creationId xmlns:a16="http://schemas.microsoft.com/office/drawing/2014/main" id="{E1433595-E2BA-CB83-95E6-99C360B4F0C0}"/>
              </a:ext>
            </a:extLst>
          </p:cNvPr>
          <p:cNvCxnSpPr>
            <a:cxnSpLocks/>
          </p:cNvCxnSpPr>
          <p:nvPr/>
        </p:nvCxnSpPr>
        <p:spPr>
          <a:xfrm>
            <a:off x="1893066" y="2466859"/>
            <a:ext cx="1538687" cy="2208882"/>
          </a:xfrm>
          <a:prstGeom prst="curvedConnector3">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Hash Table (Open Addressing, Linear Probing)</a:t>
            </a:r>
            <a:endParaRPr lang="en-US"/>
          </a:p>
        </p:txBody>
      </p:sp>
      <p:sp>
        <p:nvSpPr>
          <p:cNvPr id="25" name="Content Placeholder 24">
            <a:extLst>
              <a:ext uri="{FF2B5EF4-FFF2-40B4-BE49-F238E27FC236}">
                <a16:creationId xmlns:a16="http://schemas.microsoft.com/office/drawing/2014/main" id="{8EEF51CD-92DF-B0E7-93AD-DF5A821EFEAE}"/>
              </a:ext>
            </a:extLst>
          </p:cNvPr>
          <p:cNvSpPr>
            <a:spLocks noGrp="1"/>
          </p:cNvSpPr>
          <p:nvPr>
            <p:ph idx="1"/>
          </p:nvPr>
        </p:nvSpPr>
        <p:spPr/>
        <p:txBody>
          <a:bodyPr/>
          <a:lstStyle/>
          <a:p>
            <a:endParaRPr lang="en-US"/>
          </a:p>
        </p:txBody>
      </p:sp>
      <p:sp>
        <p:nvSpPr>
          <p:cNvPr id="11" name="TextBox 10">
            <a:extLst>
              <a:ext uri="{FF2B5EF4-FFF2-40B4-BE49-F238E27FC236}">
                <a16:creationId xmlns:a16="http://schemas.microsoft.com/office/drawing/2014/main" id="{1A7BC46C-04C8-A720-AB67-1A87BE07D89C}"/>
              </a:ext>
            </a:extLst>
          </p:cNvPr>
          <p:cNvSpPr txBox="1"/>
          <p:nvPr/>
        </p:nvSpPr>
        <p:spPr>
          <a:xfrm>
            <a:off x="2990199" y="5957929"/>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 - Value</a:t>
            </a:r>
          </a:p>
        </p:txBody>
      </p:sp>
      <p:sp>
        <p:nvSpPr>
          <p:cNvPr id="2" name="TextBox 1">
            <a:extLst>
              <a:ext uri="{FF2B5EF4-FFF2-40B4-BE49-F238E27FC236}">
                <a16:creationId xmlns:a16="http://schemas.microsoft.com/office/drawing/2014/main" id="{849069DF-5221-360D-5BA8-09C99EDB6FAE}"/>
              </a:ext>
            </a:extLst>
          </p:cNvPr>
          <p:cNvSpPr txBox="1"/>
          <p:nvPr/>
        </p:nvSpPr>
        <p:spPr>
          <a:xfrm>
            <a:off x="3958538" y="29603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6" name="TextBox 5">
            <a:extLst>
              <a:ext uri="{FF2B5EF4-FFF2-40B4-BE49-F238E27FC236}">
                <a16:creationId xmlns:a16="http://schemas.microsoft.com/office/drawing/2014/main" id="{27871C58-E95E-201A-9C49-D909771B38EB}"/>
              </a:ext>
            </a:extLst>
          </p:cNvPr>
          <p:cNvSpPr txBox="1"/>
          <p:nvPr/>
        </p:nvSpPr>
        <p:spPr>
          <a:xfrm>
            <a:off x="7676730" y="174845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7" name="TextBox 6">
            <a:extLst>
              <a:ext uri="{FF2B5EF4-FFF2-40B4-BE49-F238E27FC236}">
                <a16:creationId xmlns:a16="http://schemas.microsoft.com/office/drawing/2014/main" id="{DF4FCDEE-A569-4EE5-1490-B0C38B26A1B3}"/>
              </a:ext>
            </a:extLst>
          </p:cNvPr>
          <p:cNvSpPr txBox="1"/>
          <p:nvPr/>
        </p:nvSpPr>
        <p:spPr>
          <a:xfrm>
            <a:off x="6919430" y="5960283"/>
            <a:ext cx="23104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Hash Table</a:t>
            </a:r>
          </a:p>
        </p:txBody>
      </p:sp>
      <p:sp>
        <p:nvSpPr>
          <p:cNvPr id="9" name="TextBox 8">
            <a:extLst>
              <a:ext uri="{FF2B5EF4-FFF2-40B4-BE49-F238E27FC236}">
                <a16:creationId xmlns:a16="http://schemas.microsoft.com/office/drawing/2014/main" id="{6D2E39CF-1FF1-9496-92AC-9105952B5BB2}"/>
              </a:ext>
            </a:extLst>
          </p:cNvPr>
          <p:cNvSpPr txBox="1"/>
          <p:nvPr/>
        </p:nvSpPr>
        <p:spPr>
          <a:xfrm>
            <a:off x="7676729"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0" name="TextBox 9">
            <a:extLst>
              <a:ext uri="{FF2B5EF4-FFF2-40B4-BE49-F238E27FC236}">
                <a16:creationId xmlns:a16="http://schemas.microsoft.com/office/drawing/2014/main" id="{BB8BDCE3-DC93-7B0E-DFAC-C242855E313F}"/>
              </a:ext>
            </a:extLst>
          </p:cNvPr>
          <p:cNvSpPr txBox="1"/>
          <p:nvPr/>
        </p:nvSpPr>
        <p:spPr>
          <a:xfrm>
            <a:off x="7676730" y="285014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2" name="TextBox 11">
            <a:extLst>
              <a:ext uri="{FF2B5EF4-FFF2-40B4-BE49-F238E27FC236}">
                <a16:creationId xmlns:a16="http://schemas.microsoft.com/office/drawing/2014/main" id="{56963449-806D-7E94-9780-F5FA2BC6378F}"/>
              </a:ext>
            </a:extLst>
          </p:cNvPr>
          <p:cNvSpPr txBox="1"/>
          <p:nvPr/>
        </p:nvSpPr>
        <p:spPr>
          <a:xfrm>
            <a:off x="7676730" y="3281636"/>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3" name="TextBox 12">
            <a:extLst>
              <a:ext uri="{FF2B5EF4-FFF2-40B4-BE49-F238E27FC236}">
                <a16:creationId xmlns:a16="http://schemas.microsoft.com/office/drawing/2014/main" id="{E7C063FE-B216-995D-F6F3-CE00229FA16B}"/>
              </a:ext>
            </a:extLst>
          </p:cNvPr>
          <p:cNvSpPr txBox="1"/>
          <p:nvPr/>
        </p:nvSpPr>
        <p:spPr>
          <a:xfrm>
            <a:off x="7676729" y="371313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4" name="TextBox 13">
            <a:extLst>
              <a:ext uri="{FF2B5EF4-FFF2-40B4-BE49-F238E27FC236}">
                <a16:creationId xmlns:a16="http://schemas.microsoft.com/office/drawing/2014/main" id="{EE8FEC2D-0F20-1F8E-6BA9-1C7239A0B268}"/>
              </a:ext>
            </a:extLst>
          </p:cNvPr>
          <p:cNvSpPr txBox="1"/>
          <p:nvPr/>
        </p:nvSpPr>
        <p:spPr>
          <a:xfrm>
            <a:off x="7676730" y="414462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5" name="TextBox 14">
            <a:extLst>
              <a:ext uri="{FF2B5EF4-FFF2-40B4-BE49-F238E27FC236}">
                <a16:creationId xmlns:a16="http://schemas.microsoft.com/office/drawing/2014/main" id="{508D3442-7083-E7C8-8A43-EF76886D5C6F}"/>
              </a:ext>
            </a:extLst>
          </p:cNvPr>
          <p:cNvSpPr txBox="1"/>
          <p:nvPr/>
        </p:nvSpPr>
        <p:spPr>
          <a:xfrm>
            <a:off x="7676729"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6" name="TextBox 15">
            <a:extLst>
              <a:ext uri="{FF2B5EF4-FFF2-40B4-BE49-F238E27FC236}">
                <a16:creationId xmlns:a16="http://schemas.microsoft.com/office/drawing/2014/main" id="{262EDDE6-A541-219B-9D5F-61655C687A74}"/>
              </a:ext>
            </a:extLst>
          </p:cNvPr>
          <p:cNvSpPr txBox="1"/>
          <p:nvPr/>
        </p:nvSpPr>
        <p:spPr>
          <a:xfrm>
            <a:off x="7676728"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000"/>
          </a:p>
        </p:txBody>
      </p:sp>
      <p:sp>
        <p:nvSpPr>
          <p:cNvPr id="17" name="TextBox 16">
            <a:extLst>
              <a:ext uri="{FF2B5EF4-FFF2-40B4-BE49-F238E27FC236}">
                <a16:creationId xmlns:a16="http://schemas.microsoft.com/office/drawing/2014/main" id="{FE1F7A56-FAAB-AA8B-029E-0C222F11ADD6}"/>
              </a:ext>
            </a:extLst>
          </p:cNvPr>
          <p:cNvSpPr txBox="1"/>
          <p:nvPr/>
        </p:nvSpPr>
        <p:spPr>
          <a:xfrm>
            <a:off x="7574095" y="2423710"/>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1" name="TextBox 20">
            <a:extLst>
              <a:ext uri="{FF2B5EF4-FFF2-40B4-BE49-F238E27FC236}">
                <a16:creationId xmlns:a16="http://schemas.microsoft.com/office/drawing/2014/main" id="{091BFA03-6111-0C42-B448-6087123A1AC7}"/>
              </a:ext>
            </a:extLst>
          </p:cNvPr>
          <p:cNvSpPr txBox="1"/>
          <p:nvPr/>
        </p:nvSpPr>
        <p:spPr>
          <a:xfrm>
            <a:off x="7574095" y="4406746"/>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sp>
        <p:nvSpPr>
          <p:cNvPr id="22" name="TextBox 21">
            <a:extLst>
              <a:ext uri="{FF2B5EF4-FFF2-40B4-BE49-F238E27FC236}">
                <a16:creationId xmlns:a16="http://schemas.microsoft.com/office/drawing/2014/main" id="{F4C0D15A-7F77-B93D-35FC-549578173231}"/>
              </a:ext>
            </a:extLst>
          </p:cNvPr>
          <p:cNvSpPr txBox="1"/>
          <p:nvPr/>
        </p:nvSpPr>
        <p:spPr>
          <a:xfrm>
            <a:off x="3958537" y="3391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23" name="TextBox 22">
            <a:extLst>
              <a:ext uri="{FF2B5EF4-FFF2-40B4-BE49-F238E27FC236}">
                <a16:creationId xmlns:a16="http://schemas.microsoft.com/office/drawing/2014/main" id="{33EB75AB-2EA5-7924-38F9-8698843B6AD5}"/>
              </a:ext>
            </a:extLst>
          </p:cNvPr>
          <p:cNvSpPr txBox="1"/>
          <p:nvPr/>
        </p:nvSpPr>
        <p:spPr>
          <a:xfrm>
            <a:off x="3958538" y="44751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24" name="TextBox 23">
            <a:extLst>
              <a:ext uri="{FF2B5EF4-FFF2-40B4-BE49-F238E27FC236}">
                <a16:creationId xmlns:a16="http://schemas.microsoft.com/office/drawing/2014/main" id="{3ED665B5-72BC-F76E-CE16-D2B4730C06D1}"/>
              </a:ext>
            </a:extLst>
          </p:cNvPr>
          <p:cNvSpPr txBox="1"/>
          <p:nvPr/>
        </p:nvSpPr>
        <p:spPr>
          <a:xfrm>
            <a:off x="3958537"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cxnSp>
        <p:nvCxnSpPr>
          <p:cNvPr id="27" name="Connector: Elbow 26">
            <a:extLst>
              <a:ext uri="{FF2B5EF4-FFF2-40B4-BE49-F238E27FC236}">
                <a16:creationId xmlns:a16="http://schemas.microsoft.com/office/drawing/2014/main" id="{4CBC7959-8417-F0FA-48B8-A1EF4D508292}"/>
              </a:ext>
            </a:extLst>
          </p:cNvPr>
          <p:cNvCxnSpPr/>
          <p:nvPr/>
        </p:nvCxnSpPr>
        <p:spPr>
          <a:xfrm flipV="1">
            <a:off x="4488340" y="2377692"/>
            <a:ext cx="3191218" cy="82993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212DA9B-F9D2-32E8-3C19-036E3307C31D}"/>
              </a:ext>
            </a:extLst>
          </p:cNvPr>
          <p:cNvCxnSpPr>
            <a:cxnSpLocks/>
          </p:cNvCxnSpPr>
          <p:nvPr/>
        </p:nvCxnSpPr>
        <p:spPr>
          <a:xfrm>
            <a:off x="4488340" y="4713265"/>
            <a:ext cx="3191218" cy="271751"/>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D62B339-F911-3F58-A68B-EDF28660F42A}"/>
              </a:ext>
            </a:extLst>
          </p:cNvPr>
          <p:cNvCxnSpPr>
            <a:cxnSpLocks/>
          </p:cNvCxnSpPr>
          <p:nvPr/>
        </p:nvCxnSpPr>
        <p:spPr>
          <a:xfrm flipV="1">
            <a:off x="4488339" y="3488559"/>
            <a:ext cx="3191219" cy="8629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0A032495-25FB-A3D8-3760-FEE626A39EDD}"/>
              </a:ext>
            </a:extLst>
          </p:cNvPr>
          <p:cNvCxnSpPr>
            <a:cxnSpLocks/>
          </p:cNvCxnSpPr>
          <p:nvPr/>
        </p:nvCxnSpPr>
        <p:spPr>
          <a:xfrm flipV="1">
            <a:off x="4488340" y="5076824"/>
            <a:ext cx="3191218" cy="58754"/>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FE727A-7090-54E7-A1C8-DBE29EA6D8BA}"/>
              </a:ext>
            </a:extLst>
          </p:cNvPr>
          <p:cNvSpPr txBox="1"/>
          <p:nvPr/>
        </p:nvSpPr>
        <p:spPr>
          <a:xfrm>
            <a:off x="10963426" y="217994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34" name="TextBox 33">
            <a:extLst>
              <a:ext uri="{FF2B5EF4-FFF2-40B4-BE49-F238E27FC236}">
                <a16:creationId xmlns:a16="http://schemas.microsoft.com/office/drawing/2014/main" id="{B6843474-B79D-6A85-7D97-3DE143D4C215}"/>
              </a:ext>
            </a:extLst>
          </p:cNvPr>
          <p:cNvSpPr txBox="1"/>
          <p:nvPr/>
        </p:nvSpPr>
        <p:spPr>
          <a:xfrm>
            <a:off x="11495910" y="217994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44</a:t>
            </a:r>
          </a:p>
        </p:txBody>
      </p:sp>
      <p:sp>
        <p:nvSpPr>
          <p:cNvPr id="35" name="TextBox 34">
            <a:extLst>
              <a:ext uri="{FF2B5EF4-FFF2-40B4-BE49-F238E27FC236}">
                <a16:creationId xmlns:a16="http://schemas.microsoft.com/office/drawing/2014/main" id="{5C621895-38FA-9C12-96C7-963DA13D73CF}"/>
              </a:ext>
            </a:extLst>
          </p:cNvPr>
          <p:cNvSpPr txBox="1"/>
          <p:nvPr/>
        </p:nvSpPr>
        <p:spPr>
          <a:xfrm>
            <a:off x="10954246" y="3244911"/>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36" name="TextBox 35">
            <a:extLst>
              <a:ext uri="{FF2B5EF4-FFF2-40B4-BE49-F238E27FC236}">
                <a16:creationId xmlns:a16="http://schemas.microsoft.com/office/drawing/2014/main" id="{7DE56300-0FCA-B700-C7D2-2EA023428746}"/>
              </a:ext>
            </a:extLst>
          </p:cNvPr>
          <p:cNvSpPr txBox="1"/>
          <p:nvPr/>
        </p:nvSpPr>
        <p:spPr>
          <a:xfrm>
            <a:off x="11486729" y="324491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23</a:t>
            </a:r>
          </a:p>
        </p:txBody>
      </p:sp>
      <p:sp>
        <p:nvSpPr>
          <p:cNvPr id="37" name="TextBox 36">
            <a:extLst>
              <a:ext uri="{FF2B5EF4-FFF2-40B4-BE49-F238E27FC236}">
                <a16:creationId xmlns:a16="http://schemas.microsoft.com/office/drawing/2014/main" id="{73BE4479-D01B-487C-1F7E-28BB5E101F45}"/>
              </a:ext>
            </a:extLst>
          </p:cNvPr>
          <p:cNvSpPr txBox="1"/>
          <p:nvPr/>
        </p:nvSpPr>
        <p:spPr>
          <a:xfrm>
            <a:off x="10935885" y="4851538"/>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38" name="TextBox 37">
            <a:extLst>
              <a:ext uri="{FF2B5EF4-FFF2-40B4-BE49-F238E27FC236}">
                <a16:creationId xmlns:a16="http://schemas.microsoft.com/office/drawing/2014/main" id="{41B1D86C-E4BA-3991-8F38-78745D13A72B}"/>
              </a:ext>
            </a:extLst>
          </p:cNvPr>
          <p:cNvSpPr txBox="1"/>
          <p:nvPr/>
        </p:nvSpPr>
        <p:spPr>
          <a:xfrm>
            <a:off x="11468368" y="4851539"/>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31</a:t>
            </a:r>
          </a:p>
        </p:txBody>
      </p:sp>
      <p:sp>
        <p:nvSpPr>
          <p:cNvPr id="39" name="TextBox 38">
            <a:extLst>
              <a:ext uri="{FF2B5EF4-FFF2-40B4-BE49-F238E27FC236}">
                <a16:creationId xmlns:a16="http://schemas.microsoft.com/office/drawing/2014/main" id="{20709207-F372-AE2A-D0C4-F7AA7E6D5EC9}"/>
              </a:ext>
            </a:extLst>
          </p:cNvPr>
          <p:cNvSpPr txBox="1"/>
          <p:nvPr/>
        </p:nvSpPr>
        <p:spPr>
          <a:xfrm>
            <a:off x="10935884" y="5283032"/>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40" name="TextBox 39">
            <a:extLst>
              <a:ext uri="{FF2B5EF4-FFF2-40B4-BE49-F238E27FC236}">
                <a16:creationId xmlns:a16="http://schemas.microsoft.com/office/drawing/2014/main" id="{BEB0468C-BEF7-A27E-138A-A4399D6DB989}"/>
              </a:ext>
            </a:extLst>
          </p:cNvPr>
          <p:cNvSpPr txBox="1"/>
          <p:nvPr/>
        </p:nvSpPr>
        <p:spPr>
          <a:xfrm>
            <a:off x="11468367" y="52830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127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32</a:t>
            </a:r>
          </a:p>
        </p:txBody>
      </p:sp>
      <p:sp>
        <p:nvSpPr>
          <p:cNvPr id="42" name="TextBox 41">
            <a:extLst>
              <a:ext uri="{FF2B5EF4-FFF2-40B4-BE49-F238E27FC236}">
                <a16:creationId xmlns:a16="http://schemas.microsoft.com/office/drawing/2014/main" id="{6F73B898-2526-2AE4-998D-2CA5CB3C94D3}"/>
              </a:ext>
            </a:extLst>
          </p:cNvPr>
          <p:cNvSpPr txBox="1"/>
          <p:nvPr/>
        </p:nvSpPr>
        <p:spPr>
          <a:xfrm>
            <a:off x="9857261" y="5960282"/>
            <a:ext cx="275109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Key-Value Pair</a:t>
            </a:r>
            <a:endParaRPr lang="en-US" sz="2000"/>
          </a:p>
        </p:txBody>
      </p:sp>
      <p:cxnSp>
        <p:nvCxnSpPr>
          <p:cNvPr id="44" name="Straight Arrow Connector 43">
            <a:extLst>
              <a:ext uri="{FF2B5EF4-FFF2-40B4-BE49-F238E27FC236}">
                <a16:creationId xmlns:a16="http://schemas.microsoft.com/office/drawing/2014/main" id="{516276C7-2279-509D-96E1-AB6A49E6E55B}"/>
              </a:ext>
            </a:extLst>
          </p:cNvPr>
          <p:cNvCxnSpPr/>
          <p:nvPr/>
        </p:nvCxnSpPr>
        <p:spPr>
          <a:xfrm>
            <a:off x="7939144" y="2371036"/>
            <a:ext cx="3025966" cy="55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F6FF57C-164F-1018-6C36-144F3C7E511A}"/>
              </a:ext>
            </a:extLst>
          </p:cNvPr>
          <p:cNvCxnSpPr>
            <a:cxnSpLocks/>
          </p:cNvCxnSpPr>
          <p:nvPr/>
        </p:nvCxnSpPr>
        <p:spPr>
          <a:xfrm flipV="1">
            <a:off x="7939143" y="3441505"/>
            <a:ext cx="2998424" cy="22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B7A3C7C-0B4F-C36A-5237-7B5F9C87006F}"/>
              </a:ext>
            </a:extLst>
          </p:cNvPr>
          <p:cNvCxnSpPr>
            <a:cxnSpLocks/>
          </p:cNvCxnSpPr>
          <p:nvPr/>
        </p:nvCxnSpPr>
        <p:spPr>
          <a:xfrm>
            <a:off x="7939144" y="5033446"/>
            <a:ext cx="2998424" cy="146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36FF001-4F1F-0B5D-9751-D2C157A5AB8B}"/>
              </a:ext>
            </a:extLst>
          </p:cNvPr>
          <p:cNvSpPr txBox="1"/>
          <p:nvPr/>
        </p:nvSpPr>
        <p:spPr>
          <a:xfrm>
            <a:off x="4691348" y="5223832"/>
            <a:ext cx="2770742"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Collision -&gt; Linear probing</a:t>
            </a:r>
            <a:br>
              <a:rPr lang="en-US" sz="1400"/>
            </a:br>
            <a:r>
              <a:rPr lang="en-US" sz="1400"/>
              <a:t>(Position + 1) &amp; hash table size</a:t>
            </a:r>
          </a:p>
        </p:txBody>
      </p:sp>
      <p:cxnSp>
        <p:nvCxnSpPr>
          <p:cNvPr id="49" name="Straight Arrow Connector 48">
            <a:extLst>
              <a:ext uri="{FF2B5EF4-FFF2-40B4-BE49-F238E27FC236}">
                <a16:creationId xmlns:a16="http://schemas.microsoft.com/office/drawing/2014/main" id="{198D88DE-539E-9645-D164-A3D1F9CB421F}"/>
              </a:ext>
            </a:extLst>
          </p:cNvPr>
          <p:cNvCxnSpPr>
            <a:cxnSpLocks/>
          </p:cNvCxnSpPr>
          <p:nvPr/>
        </p:nvCxnSpPr>
        <p:spPr>
          <a:xfrm>
            <a:off x="7939143" y="5474120"/>
            <a:ext cx="2998424" cy="14686"/>
          </a:xfrm>
          <a:prstGeom prst="straightConnector1">
            <a:avLst/>
          </a:prstGeom>
          <a:ln w="28575">
            <a:solidFill>
              <a:srgbClr val="00624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63D0CDE-7C98-59C4-6F47-705F6263C012}"/>
              </a:ext>
            </a:extLst>
          </p:cNvPr>
          <p:cNvSpPr txBox="1"/>
          <p:nvPr/>
        </p:nvSpPr>
        <p:spPr>
          <a:xfrm>
            <a:off x="4691347" y="2019759"/>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Murmur 3 hashing</a:t>
            </a:r>
            <a:endParaRPr lang="en-US"/>
          </a:p>
        </p:txBody>
      </p:sp>
      <p:sp>
        <p:nvSpPr>
          <p:cNvPr id="8" name="TextBox 7">
            <a:extLst>
              <a:ext uri="{FF2B5EF4-FFF2-40B4-BE49-F238E27FC236}">
                <a16:creationId xmlns:a16="http://schemas.microsoft.com/office/drawing/2014/main" id="{EB419767-6CA9-918A-2505-CE4140C27420}"/>
              </a:ext>
            </a:extLst>
          </p:cNvPr>
          <p:cNvSpPr txBox="1"/>
          <p:nvPr/>
        </p:nvSpPr>
        <p:spPr>
          <a:xfrm>
            <a:off x="3430998" y="4915805"/>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97</a:t>
            </a:r>
          </a:p>
        </p:txBody>
      </p:sp>
      <p:sp>
        <p:nvSpPr>
          <p:cNvPr id="18" name="TextBox 17">
            <a:extLst>
              <a:ext uri="{FF2B5EF4-FFF2-40B4-BE49-F238E27FC236}">
                <a16:creationId xmlns:a16="http://schemas.microsoft.com/office/drawing/2014/main" id="{AE80564C-220D-C248-B835-835EA261E99E}"/>
              </a:ext>
            </a:extLst>
          </p:cNvPr>
          <p:cNvSpPr txBox="1"/>
          <p:nvPr/>
        </p:nvSpPr>
        <p:spPr>
          <a:xfrm>
            <a:off x="3430999" y="4471833"/>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46</a:t>
            </a:r>
          </a:p>
        </p:txBody>
      </p:sp>
      <p:sp>
        <p:nvSpPr>
          <p:cNvPr id="19" name="TextBox 18">
            <a:extLst>
              <a:ext uri="{FF2B5EF4-FFF2-40B4-BE49-F238E27FC236}">
                <a16:creationId xmlns:a16="http://schemas.microsoft.com/office/drawing/2014/main" id="{F3605469-1251-C602-07FE-28E6A71F7172}"/>
              </a:ext>
            </a:extLst>
          </p:cNvPr>
          <p:cNvSpPr txBox="1"/>
          <p:nvPr/>
        </p:nvSpPr>
        <p:spPr>
          <a:xfrm>
            <a:off x="3430998" y="3386390"/>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11</a:t>
            </a:r>
          </a:p>
        </p:txBody>
      </p:sp>
      <p:sp>
        <p:nvSpPr>
          <p:cNvPr id="20" name="TextBox 19">
            <a:extLst>
              <a:ext uri="{FF2B5EF4-FFF2-40B4-BE49-F238E27FC236}">
                <a16:creationId xmlns:a16="http://schemas.microsoft.com/office/drawing/2014/main" id="{25CB683B-51CF-BC23-4B92-8CE8E9C631DF}"/>
              </a:ext>
            </a:extLst>
          </p:cNvPr>
          <p:cNvSpPr txBox="1"/>
          <p:nvPr/>
        </p:nvSpPr>
        <p:spPr>
          <a:xfrm>
            <a:off x="3430998" y="2952777"/>
            <a:ext cx="527539" cy="400110"/>
          </a:xfrm>
          <a:custGeom>
            <a:avLst/>
            <a:gdLst>
              <a:gd name="connsiteX0" fmla="*/ 0 w 527539"/>
              <a:gd name="connsiteY0" fmla="*/ 0 h 400110"/>
              <a:gd name="connsiteX1" fmla="*/ 527539 w 527539"/>
              <a:gd name="connsiteY1" fmla="*/ 0 h 400110"/>
              <a:gd name="connsiteX2" fmla="*/ 527539 w 527539"/>
              <a:gd name="connsiteY2" fmla="*/ 400110 h 400110"/>
              <a:gd name="connsiteX3" fmla="*/ 0 w 527539"/>
              <a:gd name="connsiteY3" fmla="*/ 400110 h 400110"/>
              <a:gd name="connsiteX4" fmla="*/ 0 w 527539"/>
              <a:gd name="connsiteY4" fmla="*/ 0 h 4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539" h="400110" extrusionOk="0">
                <a:moveTo>
                  <a:pt x="0" y="0"/>
                </a:moveTo>
                <a:cubicBezTo>
                  <a:pt x="207515" y="21075"/>
                  <a:pt x="290698" y="-10463"/>
                  <a:pt x="527539" y="0"/>
                </a:cubicBezTo>
                <a:cubicBezTo>
                  <a:pt x="558495" y="105924"/>
                  <a:pt x="501236" y="284877"/>
                  <a:pt x="527539" y="400110"/>
                </a:cubicBezTo>
                <a:cubicBezTo>
                  <a:pt x="451028" y="387723"/>
                  <a:pt x="159876" y="370499"/>
                  <a:pt x="0" y="400110"/>
                </a:cubicBezTo>
                <a:cubicBezTo>
                  <a:pt x="12845" y="208865"/>
                  <a:pt x="695" y="193910"/>
                  <a:pt x="0" y="0"/>
                </a:cubicBezTo>
                <a:close/>
              </a:path>
            </a:pathLst>
          </a:cu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35</a:t>
            </a:r>
          </a:p>
        </p:txBody>
      </p:sp>
      <p:sp>
        <p:nvSpPr>
          <p:cNvPr id="29" name="TextBox 28">
            <a:extLst>
              <a:ext uri="{FF2B5EF4-FFF2-40B4-BE49-F238E27FC236}">
                <a16:creationId xmlns:a16="http://schemas.microsoft.com/office/drawing/2014/main" id="{EE1525E8-C86B-2C1A-6E3F-52A80C623D9F}"/>
              </a:ext>
            </a:extLst>
          </p:cNvPr>
          <p:cNvSpPr txBox="1"/>
          <p:nvPr/>
        </p:nvSpPr>
        <p:spPr>
          <a:xfrm>
            <a:off x="538945" y="5957928"/>
            <a:ext cx="19431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CUDA Threads</a:t>
            </a:r>
          </a:p>
        </p:txBody>
      </p:sp>
      <p:sp>
        <p:nvSpPr>
          <p:cNvPr id="30" name="TextBox 29">
            <a:extLst>
              <a:ext uri="{FF2B5EF4-FFF2-40B4-BE49-F238E27FC236}">
                <a16:creationId xmlns:a16="http://schemas.microsoft.com/office/drawing/2014/main" id="{18C9009D-2C4D-8D53-1C3A-0AEC5DED9593}"/>
              </a:ext>
            </a:extLst>
          </p:cNvPr>
          <p:cNvSpPr txBox="1"/>
          <p:nvPr/>
        </p:nvSpPr>
        <p:spPr>
          <a:xfrm>
            <a:off x="3580480" y="3837541"/>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graphicFrame>
        <p:nvGraphicFramePr>
          <p:cNvPr id="57" name="Table 57">
            <a:extLst>
              <a:ext uri="{FF2B5EF4-FFF2-40B4-BE49-F238E27FC236}">
                <a16:creationId xmlns:a16="http://schemas.microsoft.com/office/drawing/2014/main" id="{FCD35B2F-C544-A88A-6FA7-E2DC05FF8D47}"/>
              </a:ext>
            </a:extLst>
          </p:cNvPr>
          <p:cNvGraphicFramePr>
            <a:graphicFrameLocks noGrp="1"/>
          </p:cNvGraphicFramePr>
          <p:nvPr/>
        </p:nvGraphicFramePr>
        <p:xfrm>
          <a:off x="1268413" y="2272937"/>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chemeClr val="tx2">
                        <a:lumMod val="50000"/>
                      </a:schemeClr>
                    </a:solidFill>
                  </a:tcPr>
                </a:tc>
                <a:extLst>
                  <a:ext uri="{0D108BD9-81ED-4DB2-BD59-A6C34878D82A}">
                    <a16:rowId xmlns:a16="http://schemas.microsoft.com/office/drawing/2014/main" val="2950206934"/>
                  </a:ext>
                </a:extLst>
              </a:tr>
            </a:tbl>
          </a:graphicData>
        </a:graphic>
      </p:graphicFrame>
      <p:sp>
        <p:nvSpPr>
          <p:cNvPr id="59" name="TextBox 58">
            <a:extLst>
              <a:ext uri="{FF2B5EF4-FFF2-40B4-BE49-F238E27FC236}">
                <a16:creationId xmlns:a16="http://schemas.microsoft.com/office/drawing/2014/main" id="{08B1A361-6B43-0D6B-4E2C-F2B791C5D9C9}"/>
              </a:ext>
            </a:extLst>
          </p:cNvPr>
          <p:cNvSpPr txBox="1"/>
          <p:nvPr/>
        </p:nvSpPr>
        <p:spPr>
          <a:xfrm rot="16200000">
            <a:off x="349450" y="2825185"/>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0</a:t>
            </a:r>
          </a:p>
        </p:txBody>
      </p:sp>
      <p:graphicFrame>
        <p:nvGraphicFramePr>
          <p:cNvPr id="60" name="Table 57">
            <a:extLst>
              <a:ext uri="{FF2B5EF4-FFF2-40B4-BE49-F238E27FC236}">
                <a16:creationId xmlns:a16="http://schemas.microsoft.com/office/drawing/2014/main" id="{893C4EFE-D421-75D7-0A25-062CA2CA479D}"/>
              </a:ext>
            </a:extLst>
          </p:cNvPr>
          <p:cNvGraphicFramePr>
            <a:graphicFrameLocks noGrp="1"/>
          </p:cNvGraphicFramePr>
          <p:nvPr/>
        </p:nvGraphicFramePr>
        <p:xfrm>
          <a:off x="1268412" y="4219250"/>
          <a:ext cx="612960" cy="1483360"/>
        </p:xfrm>
        <a:graphic>
          <a:graphicData uri="http://schemas.openxmlformats.org/drawingml/2006/table">
            <a:tbl>
              <a:tblPr>
                <a:tableStyleId>{5940675A-B579-460E-94D1-54222C63F5DA}</a:tableStyleId>
              </a:tblPr>
              <a:tblGrid>
                <a:gridCol w="612960">
                  <a:extLst>
                    <a:ext uri="{9D8B030D-6E8A-4147-A177-3AD203B41FA5}">
                      <a16:colId xmlns:a16="http://schemas.microsoft.com/office/drawing/2014/main" val="766965452"/>
                    </a:ext>
                  </a:extLst>
                </a:gridCol>
              </a:tblGrid>
              <a:tr h="370840">
                <a:tc>
                  <a:txBody>
                    <a:bodyPr/>
                    <a:lstStyle/>
                    <a:p>
                      <a:pPr algn="ctr"/>
                      <a:r>
                        <a:rPr lang="en-US" b="1">
                          <a:solidFill>
                            <a:schemeClr val="bg1"/>
                          </a:solidFill>
                        </a:rPr>
                        <a:t>0</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4195282531"/>
                  </a:ext>
                </a:extLst>
              </a:tr>
              <a:tr h="370840">
                <a:tc>
                  <a:txBody>
                    <a:bodyPr/>
                    <a:lstStyle/>
                    <a:p>
                      <a:pPr algn="ctr"/>
                      <a:r>
                        <a:rPr lang="en-US" b="1">
                          <a:solidFill>
                            <a:schemeClr val="bg1"/>
                          </a:solidFill>
                        </a:rPr>
                        <a:t>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3660790095"/>
                  </a:ext>
                </a:extLst>
              </a:tr>
              <a:tr h="370840">
                <a:tc>
                  <a:txBody>
                    <a:bodyPr/>
                    <a:lstStyle/>
                    <a:p>
                      <a:pPr algn="ctr"/>
                      <a:r>
                        <a:rPr lang="en-US" b="1">
                          <a:solidFill>
                            <a:schemeClr val="bg1"/>
                          </a:solidFill>
                        </a:rPr>
                        <a:t>...</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1071559130"/>
                  </a:ext>
                </a:extLst>
              </a:tr>
              <a:tr h="370840">
                <a:tc>
                  <a:txBody>
                    <a:bodyPr/>
                    <a:lstStyle/>
                    <a:p>
                      <a:pPr algn="ctr"/>
                      <a:r>
                        <a:rPr lang="en-US" b="1">
                          <a:solidFill>
                            <a:schemeClr val="bg1"/>
                          </a:solidFill>
                        </a:rPr>
                        <a:t>511</a:t>
                      </a:r>
                    </a:p>
                  </a:txBody>
                  <a:tcPr marL="45720" marR="45720" anchor="ct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extLst>
                  <a:ext uri="{0D108BD9-81ED-4DB2-BD59-A6C34878D82A}">
                    <a16:rowId xmlns:a16="http://schemas.microsoft.com/office/drawing/2014/main" val="2950206934"/>
                  </a:ext>
                </a:extLst>
              </a:tr>
            </a:tbl>
          </a:graphicData>
        </a:graphic>
      </p:graphicFrame>
      <p:sp>
        <p:nvSpPr>
          <p:cNvPr id="61" name="TextBox 60">
            <a:extLst>
              <a:ext uri="{FF2B5EF4-FFF2-40B4-BE49-F238E27FC236}">
                <a16:creationId xmlns:a16="http://schemas.microsoft.com/office/drawing/2014/main" id="{50183E29-F315-BC7C-48B1-61B5B11677C4}"/>
              </a:ext>
            </a:extLst>
          </p:cNvPr>
          <p:cNvSpPr txBox="1"/>
          <p:nvPr/>
        </p:nvSpPr>
        <p:spPr>
          <a:xfrm rot="16200000">
            <a:off x="349449" y="4771498"/>
            <a:ext cx="1483566" cy="3790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Block n</a:t>
            </a:r>
          </a:p>
        </p:txBody>
      </p:sp>
      <p:sp>
        <p:nvSpPr>
          <p:cNvPr id="62" name="TextBox 61">
            <a:extLst>
              <a:ext uri="{FF2B5EF4-FFF2-40B4-BE49-F238E27FC236}">
                <a16:creationId xmlns:a16="http://schemas.microsoft.com/office/drawing/2014/main" id="{A0BEDBA7-4DD1-EDD9-3848-EABC76F237E2}"/>
              </a:ext>
            </a:extLst>
          </p:cNvPr>
          <p:cNvSpPr txBox="1"/>
          <p:nvPr/>
        </p:nvSpPr>
        <p:spPr>
          <a:xfrm>
            <a:off x="1221034" y="3681468"/>
            <a:ext cx="743639" cy="48002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 . .</a:t>
            </a:r>
          </a:p>
        </p:txBody>
      </p:sp>
      <p:cxnSp>
        <p:nvCxnSpPr>
          <p:cNvPr id="65" name="Connector: Curved 64">
            <a:extLst>
              <a:ext uri="{FF2B5EF4-FFF2-40B4-BE49-F238E27FC236}">
                <a16:creationId xmlns:a16="http://schemas.microsoft.com/office/drawing/2014/main" id="{F1847862-EA3E-F4B1-6A6B-8325DA966BFB}"/>
              </a:ext>
            </a:extLst>
          </p:cNvPr>
          <p:cNvCxnSpPr/>
          <p:nvPr/>
        </p:nvCxnSpPr>
        <p:spPr>
          <a:xfrm>
            <a:off x="1893067" y="2466858"/>
            <a:ext cx="1538687" cy="703244"/>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EC8EFE07-CEC1-E1F5-6AD7-E52EBDB1F67E}"/>
              </a:ext>
            </a:extLst>
          </p:cNvPr>
          <p:cNvCxnSpPr>
            <a:cxnSpLocks/>
          </p:cNvCxnSpPr>
          <p:nvPr/>
        </p:nvCxnSpPr>
        <p:spPr>
          <a:xfrm>
            <a:off x="1865525" y="2852447"/>
            <a:ext cx="1566229" cy="684883"/>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4D8722BA-48E6-762A-4547-4DE9D5D952BD}"/>
              </a:ext>
            </a:extLst>
          </p:cNvPr>
          <p:cNvSpPr txBox="1"/>
          <p:nvPr/>
        </p:nvSpPr>
        <p:spPr>
          <a:xfrm>
            <a:off x="4691346" y="4314938"/>
            <a:ext cx="277074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t>AtomicCAS</a:t>
            </a:r>
            <a:endParaRPr lang="en-US" err="1"/>
          </a:p>
        </p:txBody>
      </p:sp>
      <p:sp>
        <p:nvSpPr>
          <p:cNvPr id="70" name="TextBox 69">
            <a:extLst>
              <a:ext uri="{FF2B5EF4-FFF2-40B4-BE49-F238E27FC236}">
                <a16:creationId xmlns:a16="http://schemas.microsoft.com/office/drawing/2014/main" id="{9AC941C0-94C8-E505-96AD-D3FCB0B3C62E}"/>
              </a:ext>
            </a:extLst>
          </p:cNvPr>
          <p:cNvSpPr txBox="1"/>
          <p:nvPr/>
        </p:nvSpPr>
        <p:spPr>
          <a:xfrm>
            <a:off x="1927949" y="2010578"/>
            <a:ext cx="1476261"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Grid Stride Loop</a:t>
            </a:r>
          </a:p>
        </p:txBody>
      </p:sp>
      <p:graphicFrame>
        <p:nvGraphicFramePr>
          <p:cNvPr id="5" name="Diagram 4">
            <a:extLst>
              <a:ext uri="{FF2B5EF4-FFF2-40B4-BE49-F238E27FC236}">
                <a16:creationId xmlns:a16="http://schemas.microsoft.com/office/drawing/2014/main" id="{5E579320-6D56-115E-E8A3-076FDD48BE59}"/>
              </a:ext>
            </a:extLst>
          </p:cNvPr>
          <p:cNvGraphicFramePr/>
          <p:nvPr>
            <p:extLst>
              <p:ext uri="{D42A27DB-BD31-4B8C-83A1-F6EECF244321}">
                <p14:modId xmlns:p14="http://schemas.microsoft.com/office/powerpoint/2010/main" val="2706146372"/>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5717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2" name="Content Placeholder 1">
            <a:extLst>
              <a:ext uri="{FF2B5EF4-FFF2-40B4-BE49-F238E27FC236}">
                <a16:creationId xmlns:a16="http://schemas.microsoft.com/office/drawing/2014/main" id="{B2471473-7680-86EF-1E21-868C3DBF71FB}"/>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5" name="Diagram 4">
            <a:extLst>
              <a:ext uri="{FF2B5EF4-FFF2-40B4-BE49-F238E27FC236}">
                <a16:creationId xmlns:a16="http://schemas.microsoft.com/office/drawing/2014/main" id="{6C73A254-3B22-0F48-19B1-D7B960B0B020}"/>
              </a:ext>
            </a:extLst>
          </p:cNvPr>
          <p:cNvGraphicFramePr/>
          <p:nvPr>
            <p:extLst>
              <p:ext uri="{D42A27DB-BD31-4B8C-83A1-F6EECF244321}">
                <p14:modId xmlns:p14="http://schemas.microsoft.com/office/powerpoint/2010/main" val="2249727039"/>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0694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6" name="Content Placeholder 5">
            <a:extLst>
              <a:ext uri="{FF2B5EF4-FFF2-40B4-BE49-F238E27FC236}">
                <a16:creationId xmlns:a16="http://schemas.microsoft.com/office/drawing/2014/main" id="{1BC2F8C5-9F24-8B9C-3DAC-3A69134E4A4E}"/>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517886"/>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2" name="Diagram 11">
            <a:extLst>
              <a:ext uri="{FF2B5EF4-FFF2-40B4-BE49-F238E27FC236}">
                <a16:creationId xmlns:a16="http://schemas.microsoft.com/office/drawing/2014/main" id="{A5B14864-85A9-9A98-7F82-A55D0192B767}"/>
              </a:ext>
            </a:extLst>
          </p:cNvPr>
          <p:cNvGraphicFramePr/>
          <p:nvPr>
            <p:extLst>
              <p:ext uri="{D42A27DB-BD31-4B8C-83A1-F6EECF244321}">
                <p14:modId xmlns:p14="http://schemas.microsoft.com/office/powerpoint/2010/main" val="3501258782"/>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3245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Performing Hash Join on GPU</a:t>
            </a:r>
            <a:endParaRPr lang="en-US"/>
          </a:p>
        </p:txBody>
      </p:sp>
      <p:sp>
        <p:nvSpPr>
          <p:cNvPr id="6" name="Content Placeholder 5">
            <a:extLst>
              <a:ext uri="{FF2B5EF4-FFF2-40B4-BE49-F238E27FC236}">
                <a16:creationId xmlns:a16="http://schemas.microsoft.com/office/drawing/2014/main" id="{1AA0F802-EEF0-E1EE-355A-729B56A76049}"/>
              </a:ext>
            </a:extLst>
          </p:cNvPr>
          <p:cNvSpPr>
            <a:spLocks noGrp="1"/>
          </p:cNvSpPr>
          <p:nvPr>
            <p:ph idx="1"/>
          </p:nvPr>
        </p:nvSpPr>
        <p:spPr/>
        <p:txBody>
          <a:bodyPr/>
          <a:lstStyle/>
          <a:p>
            <a:endParaRPr lang="en-US"/>
          </a:p>
        </p:txBody>
      </p:sp>
      <p:graphicFrame>
        <p:nvGraphicFramePr>
          <p:cNvPr id="20" name="Table 15">
            <a:extLst>
              <a:ext uri="{FF2B5EF4-FFF2-40B4-BE49-F238E27FC236}">
                <a16:creationId xmlns:a16="http://schemas.microsoft.com/office/drawing/2014/main" id="{A2E2D6DB-F614-A97E-64CE-41F624F109B1}"/>
              </a:ext>
            </a:extLst>
          </p:cNvPr>
          <p:cNvGraphicFramePr>
            <a:graphicFrameLocks noGrp="1"/>
          </p:cNvGraphicFramePr>
          <p:nvPr/>
        </p:nvGraphicFramePr>
        <p:xfrm>
          <a:off x="731243" y="1558994"/>
          <a:ext cx="1654877" cy="2999178"/>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00098970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39257629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231277571"/>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3432889426"/>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261357360"/>
                  </a:ext>
                </a:extLst>
              </a:tr>
            </a:tbl>
          </a:graphicData>
        </a:graphic>
      </p:graphicFrame>
      <p:sp>
        <p:nvSpPr>
          <p:cNvPr id="21" name="TextBox 20">
            <a:extLst>
              <a:ext uri="{FF2B5EF4-FFF2-40B4-BE49-F238E27FC236}">
                <a16:creationId xmlns:a16="http://schemas.microsoft.com/office/drawing/2014/main" id="{AD89433C-96D4-93E7-7098-94450CAB17C5}"/>
              </a:ext>
            </a:extLst>
          </p:cNvPr>
          <p:cNvSpPr txBox="1"/>
          <p:nvPr/>
        </p:nvSpPr>
        <p:spPr>
          <a:xfrm>
            <a:off x="378047" y="1144168"/>
            <a:ext cx="23845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Static Hash Table</a:t>
            </a:r>
            <a:endParaRPr lang="en-US"/>
          </a:p>
        </p:txBody>
      </p:sp>
      <p:sp>
        <p:nvSpPr>
          <p:cNvPr id="7" name="TextBox 6">
            <a:extLst>
              <a:ext uri="{FF2B5EF4-FFF2-40B4-BE49-F238E27FC236}">
                <a16:creationId xmlns:a16="http://schemas.microsoft.com/office/drawing/2014/main" id="{BCCD9A33-F878-8541-C828-573BD85610BC}"/>
              </a:ext>
            </a:extLst>
          </p:cNvPr>
          <p:cNvSpPr txBox="1"/>
          <p:nvPr/>
        </p:nvSpPr>
        <p:spPr>
          <a:xfrm>
            <a:off x="7433135" y="1502216"/>
            <a:ext cx="299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Calculate join size</a:t>
            </a:r>
          </a:p>
        </p:txBody>
      </p:sp>
      <p:graphicFrame>
        <p:nvGraphicFramePr>
          <p:cNvPr id="9" name="Table 15">
            <a:extLst>
              <a:ext uri="{FF2B5EF4-FFF2-40B4-BE49-F238E27FC236}">
                <a16:creationId xmlns:a16="http://schemas.microsoft.com/office/drawing/2014/main" id="{D5FD2C34-ED21-343D-3A99-A1BC226D34FA}"/>
              </a:ext>
            </a:extLst>
          </p:cNvPr>
          <p:cNvGraphicFramePr>
            <a:graphicFrameLocks noGrp="1"/>
          </p:cNvGraphicFramePr>
          <p:nvPr/>
        </p:nvGraphicFramePr>
        <p:xfrm>
          <a:off x="7565397" y="2878872"/>
          <a:ext cx="3159138" cy="1517886"/>
        </p:xfrm>
        <a:graphic>
          <a:graphicData uri="http://schemas.openxmlformats.org/drawingml/2006/table">
            <a:tbl>
              <a:tblPr firstRow="1" bandRow="1">
                <a:tableStyleId>{5C22544A-7EE6-4342-B048-85BDC9FD1C3A}</a:tableStyleId>
              </a:tblPr>
              <a:tblGrid>
                <a:gridCol w="900964">
                  <a:extLst>
                    <a:ext uri="{9D8B030D-6E8A-4147-A177-3AD203B41FA5}">
                      <a16:colId xmlns:a16="http://schemas.microsoft.com/office/drawing/2014/main" val="2551515154"/>
                    </a:ext>
                  </a:extLst>
                </a:gridCol>
                <a:gridCol w="1129087">
                  <a:extLst>
                    <a:ext uri="{9D8B030D-6E8A-4147-A177-3AD203B41FA5}">
                      <a16:colId xmlns:a16="http://schemas.microsoft.com/office/drawing/2014/main" val="1727084382"/>
                    </a:ext>
                  </a:extLst>
                </a:gridCol>
                <a:gridCol w="1129087">
                  <a:extLst>
                    <a:ext uri="{9D8B030D-6E8A-4147-A177-3AD203B41FA5}">
                      <a16:colId xmlns:a16="http://schemas.microsoft.com/office/drawing/2014/main" val="2826791796"/>
                    </a:ext>
                  </a:extLst>
                </a:gridCol>
              </a:tblGrid>
              <a:tr h="333242">
                <a:tc>
                  <a:txBody>
                    <a:bodyPr/>
                    <a:lstStyle/>
                    <a:p>
                      <a:r>
                        <a:rPr lang="en-US" sz="1400"/>
                        <a:t>Join Key</a:t>
                      </a:r>
                      <a:endParaRPr lang="en-US" sz="1400" err="1"/>
                    </a:p>
                  </a:txBody>
                  <a:tcPr anchor="ctr">
                    <a:solidFill>
                      <a:srgbClr val="FF0000"/>
                    </a:solidFill>
                  </a:tcPr>
                </a:tc>
                <a:tc>
                  <a:txBody>
                    <a:bodyPr/>
                    <a:lstStyle/>
                    <a:p>
                      <a:r>
                        <a:rPr lang="en-US" sz="1400"/>
                        <a:t>Value 1 </a:t>
                      </a:r>
                      <a:endParaRPr lang="en-US" sz="1400" err="1"/>
                    </a:p>
                  </a:txBody>
                  <a:tcPr anchor="ctr"/>
                </a:tc>
                <a:tc>
                  <a:txBody>
                    <a:bodyPr/>
                    <a:lstStyle/>
                    <a:p>
                      <a:pPr lvl="0">
                        <a:buNone/>
                      </a:pPr>
                      <a:r>
                        <a:rPr lang="en-US" sz="1400"/>
                        <a:t>Value 2</a:t>
                      </a:r>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423432771"/>
                  </a:ext>
                </a:extLst>
              </a:tr>
              <a:tr h="333242">
                <a:tc>
                  <a:txBody>
                    <a:bodyPr/>
                    <a:lstStyle/>
                    <a:p>
                      <a:pPr lvl="0">
                        <a:buNone/>
                      </a:pPr>
                      <a:endParaRPr lang="en-US" sz="1400"/>
                    </a:p>
                  </a:txBody>
                  <a:tcPr anchor="ctr">
                    <a:solidFill>
                      <a:srgbClr val="FF0000"/>
                    </a:solidFill>
                  </a:tcPr>
                </a:tc>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11" name="TextBox 10">
            <a:extLst>
              <a:ext uri="{FF2B5EF4-FFF2-40B4-BE49-F238E27FC236}">
                <a16:creationId xmlns:a16="http://schemas.microsoft.com/office/drawing/2014/main" id="{DEBD35F4-865E-A425-1D36-881A9C638DC3}"/>
              </a:ext>
            </a:extLst>
          </p:cNvPr>
          <p:cNvSpPr txBox="1"/>
          <p:nvPr/>
        </p:nvSpPr>
        <p:spPr>
          <a:xfrm>
            <a:off x="7763642" y="2512095"/>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Join Result</a:t>
            </a:r>
            <a:endParaRPr lang="en-US"/>
          </a:p>
        </p:txBody>
      </p:sp>
      <p:sp>
        <p:nvSpPr>
          <p:cNvPr id="15" name="Arrow: Down 14">
            <a:extLst>
              <a:ext uri="{FF2B5EF4-FFF2-40B4-BE49-F238E27FC236}">
                <a16:creationId xmlns:a16="http://schemas.microsoft.com/office/drawing/2014/main" id="{0892F8CF-4066-80A6-AE64-875C1205644A}"/>
              </a:ext>
            </a:extLst>
          </p:cNvPr>
          <p:cNvSpPr/>
          <p:nvPr/>
        </p:nvSpPr>
        <p:spPr>
          <a:xfrm>
            <a:off x="8782611" y="188917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AB68C9A-71EA-E7E0-208A-E9B2829CBE49}"/>
              </a:ext>
            </a:extLst>
          </p:cNvPr>
          <p:cNvSpPr/>
          <p:nvPr/>
        </p:nvSpPr>
        <p:spPr>
          <a:xfrm>
            <a:off x="4904173" y="1469887"/>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8C659F-7376-B636-22F5-577CDAD020E5}"/>
              </a:ext>
            </a:extLst>
          </p:cNvPr>
          <p:cNvSpPr txBox="1"/>
          <p:nvPr/>
        </p:nvSpPr>
        <p:spPr>
          <a:xfrm>
            <a:off x="4902026" y="1891228"/>
            <a:ext cx="2502712"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First pass</a:t>
            </a:r>
          </a:p>
        </p:txBody>
      </p:sp>
      <p:sp>
        <p:nvSpPr>
          <p:cNvPr id="10" name="Arrow: Right 9">
            <a:extLst>
              <a:ext uri="{FF2B5EF4-FFF2-40B4-BE49-F238E27FC236}">
                <a16:creationId xmlns:a16="http://schemas.microsoft.com/office/drawing/2014/main" id="{8C501A70-FAF1-B7DB-0364-C8A3B48EB4CB}"/>
              </a:ext>
            </a:extLst>
          </p:cNvPr>
          <p:cNvSpPr/>
          <p:nvPr/>
        </p:nvSpPr>
        <p:spPr>
          <a:xfrm>
            <a:off x="4867450" y="2534849"/>
            <a:ext cx="2777828" cy="484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B86890D-7BAC-E8A3-1686-948EAECDDF1C}"/>
              </a:ext>
            </a:extLst>
          </p:cNvPr>
          <p:cNvSpPr txBox="1"/>
          <p:nvPr/>
        </p:nvSpPr>
        <p:spPr>
          <a:xfrm>
            <a:off x="4868762" y="2956191"/>
            <a:ext cx="2492816" cy="52322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Second pass</a:t>
            </a:r>
          </a:p>
          <a:p>
            <a:pPr algn="ctr"/>
            <a:r>
              <a:rPr lang="en-US" sz="1400"/>
              <a:t>(fused projection)</a:t>
            </a:r>
          </a:p>
        </p:txBody>
      </p:sp>
      <p:sp>
        <p:nvSpPr>
          <p:cNvPr id="2" name="TextBox 1">
            <a:extLst>
              <a:ext uri="{FF2B5EF4-FFF2-40B4-BE49-F238E27FC236}">
                <a16:creationId xmlns:a16="http://schemas.microsoft.com/office/drawing/2014/main" id="{4D4EA769-1F6C-F7ED-15C1-E2A04FDA757B}"/>
              </a:ext>
            </a:extLst>
          </p:cNvPr>
          <p:cNvSpPr txBox="1"/>
          <p:nvPr/>
        </p:nvSpPr>
        <p:spPr>
          <a:xfrm>
            <a:off x="9221734" y="1955493"/>
            <a:ext cx="1806766"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Prefix sum</a:t>
            </a:r>
          </a:p>
        </p:txBody>
      </p:sp>
      <p:graphicFrame>
        <p:nvGraphicFramePr>
          <p:cNvPr id="23" name="Table 15">
            <a:extLst>
              <a:ext uri="{FF2B5EF4-FFF2-40B4-BE49-F238E27FC236}">
                <a16:creationId xmlns:a16="http://schemas.microsoft.com/office/drawing/2014/main" id="{7B258F21-A30E-07D2-FA8F-7E9A0F6492A7}"/>
              </a:ext>
            </a:extLst>
          </p:cNvPr>
          <p:cNvGraphicFramePr>
            <a:graphicFrameLocks noGrp="1"/>
          </p:cNvGraphicFramePr>
          <p:nvPr/>
        </p:nvGraphicFramePr>
        <p:xfrm>
          <a:off x="8199463" y="5323090"/>
          <a:ext cx="1654877" cy="999726"/>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bl>
          </a:graphicData>
        </a:graphic>
      </p:graphicFrame>
      <p:sp>
        <p:nvSpPr>
          <p:cNvPr id="24" name="TextBox 23">
            <a:extLst>
              <a:ext uri="{FF2B5EF4-FFF2-40B4-BE49-F238E27FC236}">
                <a16:creationId xmlns:a16="http://schemas.microsoft.com/office/drawing/2014/main" id="{3959AD31-11CD-BA3A-40BC-6813B861241C}"/>
              </a:ext>
            </a:extLst>
          </p:cNvPr>
          <p:cNvSpPr txBox="1"/>
          <p:nvPr/>
        </p:nvSpPr>
        <p:spPr>
          <a:xfrm>
            <a:off x="7277063" y="4972529"/>
            <a:ext cx="33118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Deduplicated Join Result</a:t>
            </a:r>
            <a:endParaRPr lang="en-US"/>
          </a:p>
        </p:txBody>
      </p:sp>
      <p:sp>
        <p:nvSpPr>
          <p:cNvPr id="25" name="Arrow: Down 24">
            <a:extLst>
              <a:ext uri="{FF2B5EF4-FFF2-40B4-BE49-F238E27FC236}">
                <a16:creationId xmlns:a16="http://schemas.microsoft.com/office/drawing/2014/main" id="{0442088A-FC5F-0DE7-D267-9A5A27EF818B}"/>
              </a:ext>
            </a:extLst>
          </p:cNvPr>
          <p:cNvSpPr/>
          <p:nvPr/>
        </p:nvSpPr>
        <p:spPr>
          <a:xfrm>
            <a:off x="8773430" y="4303706"/>
            <a:ext cx="484632" cy="67544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C64A519-203E-A9D4-8706-0DFD3606151A}"/>
              </a:ext>
            </a:extLst>
          </p:cNvPr>
          <p:cNvSpPr txBox="1"/>
          <p:nvPr/>
        </p:nvSpPr>
        <p:spPr>
          <a:xfrm>
            <a:off x="9221733" y="4370023"/>
            <a:ext cx="1852670" cy="307777"/>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Sort and Unique</a:t>
            </a:r>
            <a:endParaRPr lang="en-US"/>
          </a:p>
        </p:txBody>
      </p:sp>
      <p:sp>
        <p:nvSpPr>
          <p:cNvPr id="5" name="Multiplication Sign 4">
            <a:extLst>
              <a:ext uri="{FF2B5EF4-FFF2-40B4-BE49-F238E27FC236}">
                <a16:creationId xmlns:a16="http://schemas.microsoft.com/office/drawing/2014/main" id="{72686A88-D5CC-3B3A-7DD4-AF37359C63C4}"/>
              </a:ext>
            </a:extLst>
          </p:cNvPr>
          <p:cNvSpPr/>
          <p:nvPr/>
        </p:nvSpPr>
        <p:spPr>
          <a:xfrm>
            <a:off x="7588333" y="2645228"/>
            <a:ext cx="884712" cy="1953490"/>
          </a:xfrm>
          <a:prstGeom prst="mathMultiply">
            <a:avLst/>
          </a:prstGeom>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5">
            <a:extLst>
              <a:ext uri="{FF2B5EF4-FFF2-40B4-BE49-F238E27FC236}">
                <a16:creationId xmlns:a16="http://schemas.microsoft.com/office/drawing/2014/main" id="{C324151C-A4AF-EED6-57DD-396FF66951A3}"/>
              </a:ext>
            </a:extLst>
          </p:cNvPr>
          <p:cNvGraphicFramePr>
            <a:graphicFrameLocks noGrp="1"/>
          </p:cNvGraphicFramePr>
          <p:nvPr/>
        </p:nvGraphicFramePr>
        <p:xfrm>
          <a:off x="3138143" y="1558995"/>
          <a:ext cx="1654877" cy="1666210"/>
        </p:xfrm>
        <a:graphic>
          <a:graphicData uri="http://schemas.openxmlformats.org/drawingml/2006/table">
            <a:tbl>
              <a:tblPr firstRow="1" bandRow="1">
                <a:tableStyleId>{5C22544A-7EE6-4342-B048-85BDC9FD1C3A}</a:tableStyleId>
              </a:tblPr>
              <a:tblGrid>
                <a:gridCol w="734457">
                  <a:extLst>
                    <a:ext uri="{9D8B030D-6E8A-4147-A177-3AD203B41FA5}">
                      <a16:colId xmlns:a16="http://schemas.microsoft.com/office/drawing/2014/main" val="2551515154"/>
                    </a:ext>
                  </a:extLst>
                </a:gridCol>
                <a:gridCol w="920420">
                  <a:extLst>
                    <a:ext uri="{9D8B030D-6E8A-4147-A177-3AD203B41FA5}">
                      <a16:colId xmlns:a16="http://schemas.microsoft.com/office/drawing/2014/main" val="1727084382"/>
                    </a:ext>
                  </a:extLst>
                </a:gridCol>
              </a:tblGrid>
              <a:tr h="333242">
                <a:tc>
                  <a:txBody>
                    <a:bodyPr/>
                    <a:lstStyle/>
                    <a:p>
                      <a:r>
                        <a:rPr lang="en-US" sz="1400"/>
                        <a:t>Key</a:t>
                      </a:r>
                      <a:endParaRPr lang="en-US" sz="1400" err="1"/>
                    </a:p>
                  </a:txBody>
                  <a:tcPr anchor="ctr"/>
                </a:tc>
                <a:tc>
                  <a:txBody>
                    <a:bodyPr/>
                    <a:lstStyle/>
                    <a:p>
                      <a:r>
                        <a:rPr lang="en-US" sz="1400"/>
                        <a:t>Value</a:t>
                      </a:r>
                      <a:endParaRPr lang="en-US" sz="1400" err="1"/>
                    </a:p>
                  </a:txBody>
                  <a:tcPr anchor="ctr"/>
                </a:tc>
                <a:extLst>
                  <a:ext uri="{0D108BD9-81ED-4DB2-BD59-A6C34878D82A}">
                    <a16:rowId xmlns:a16="http://schemas.microsoft.com/office/drawing/2014/main" val="4157258884"/>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157981724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72385120"/>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117357923"/>
                  </a:ext>
                </a:extLst>
              </a:tr>
              <a:tr h="333242">
                <a:tc>
                  <a:txBody>
                    <a:bodyPr/>
                    <a:lstStyle/>
                    <a:p>
                      <a:pPr lvl="0">
                        <a:buNone/>
                      </a:pPr>
                      <a:endParaRPr lang="en-US" sz="1400"/>
                    </a:p>
                  </a:txBody>
                  <a:tcPr anchor="ctr"/>
                </a:tc>
                <a:tc>
                  <a:txBody>
                    <a:bodyPr/>
                    <a:lstStyle/>
                    <a:p>
                      <a:pPr lvl="0">
                        <a:buNone/>
                      </a:pPr>
                      <a:endParaRPr lang="en-US" sz="1400"/>
                    </a:p>
                  </a:txBody>
                  <a:tcPr anchor="ctr"/>
                </a:tc>
                <a:extLst>
                  <a:ext uri="{0D108BD9-81ED-4DB2-BD59-A6C34878D82A}">
                    <a16:rowId xmlns:a16="http://schemas.microsoft.com/office/drawing/2014/main" val="2931183345"/>
                  </a:ext>
                </a:extLst>
              </a:tr>
            </a:tbl>
          </a:graphicData>
        </a:graphic>
      </p:graphicFrame>
      <p:sp>
        <p:nvSpPr>
          <p:cNvPr id="22" name="TextBox 21">
            <a:extLst>
              <a:ext uri="{FF2B5EF4-FFF2-40B4-BE49-F238E27FC236}">
                <a16:creationId xmlns:a16="http://schemas.microsoft.com/office/drawing/2014/main" id="{72B6CA85-BBE9-ADE5-0F5B-9E375A169801}"/>
              </a:ext>
            </a:extLst>
          </p:cNvPr>
          <p:cNvSpPr txBox="1"/>
          <p:nvPr/>
        </p:nvSpPr>
        <p:spPr>
          <a:xfrm>
            <a:off x="2619694" y="1144169"/>
            <a:ext cx="262327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Inner Relation</a:t>
            </a:r>
          </a:p>
        </p:txBody>
      </p:sp>
      <p:sp>
        <p:nvSpPr>
          <p:cNvPr id="28" name="TextBox 27">
            <a:extLst>
              <a:ext uri="{FF2B5EF4-FFF2-40B4-BE49-F238E27FC236}">
                <a16:creationId xmlns:a16="http://schemas.microsoft.com/office/drawing/2014/main" id="{5E7D0E15-45DA-8BFF-E485-832C3903F51E}"/>
              </a:ext>
            </a:extLst>
          </p:cNvPr>
          <p:cNvSpPr txBox="1"/>
          <p:nvPr/>
        </p:nvSpPr>
        <p:spPr>
          <a:xfrm>
            <a:off x="2493373" y="1714070"/>
            <a:ext cx="5476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2" name="Diagram 11">
            <a:extLst>
              <a:ext uri="{FF2B5EF4-FFF2-40B4-BE49-F238E27FC236}">
                <a16:creationId xmlns:a16="http://schemas.microsoft.com/office/drawing/2014/main" id="{1B82D622-C2C3-9A8E-3A02-4BCD8A258B7F}"/>
              </a:ext>
            </a:extLst>
          </p:cNvPr>
          <p:cNvGraphicFramePr/>
          <p:nvPr>
            <p:extLst>
              <p:ext uri="{D42A27DB-BD31-4B8C-83A1-F6EECF244321}">
                <p14:modId xmlns:p14="http://schemas.microsoft.com/office/powerpoint/2010/main" val="1593151320"/>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910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76F4B-4DF0-5E67-0BCE-3EF08740D821}"/>
              </a:ext>
            </a:extLst>
          </p:cNvPr>
          <p:cNvSpPr>
            <a:spLocks noGrp="1"/>
          </p:cNvSpPr>
          <p:nvPr>
            <p:ph type="title"/>
          </p:nvPr>
        </p:nvSpPr>
        <p:spPr/>
        <p:txBody>
          <a:bodyPr anchor="ctr">
            <a:normAutofit/>
          </a:bodyPr>
          <a:lstStyle/>
          <a:p>
            <a:r>
              <a:rPr lang="en-US"/>
              <a:t>CUDA Advantages over </a:t>
            </a:r>
            <a:r>
              <a:rPr lang="en-US" err="1"/>
              <a:t>cuDF</a:t>
            </a:r>
            <a:endParaRPr lang="en-US"/>
          </a:p>
        </p:txBody>
      </p:sp>
      <p:graphicFrame>
        <p:nvGraphicFramePr>
          <p:cNvPr id="11" name="Content Placeholder 1">
            <a:extLst>
              <a:ext uri="{FF2B5EF4-FFF2-40B4-BE49-F238E27FC236}">
                <a16:creationId xmlns:a16="http://schemas.microsoft.com/office/drawing/2014/main" id="{AA4E91FB-A39F-AD89-585E-F6BB959FA49B}"/>
              </a:ext>
            </a:extLst>
          </p:cNvPr>
          <p:cNvGraphicFramePr>
            <a:graphicFrameLocks noGrp="1"/>
          </p:cNvGraphicFramePr>
          <p:nvPr>
            <p:ph idx="1"/>
          </p:nvPr>
        </p:nvGraphicFramePr>
        <p:xfrm>
          <a:off x="571500" y="1436688"/>
          <a:ext cx="11049000" cy="4491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7DA695E6-47E2-235D-C1C4-5217E7685908}"/>
              </a:ext>
            </a:extLst>
          </p:cNvPr>
          <p:cNvSpPr txBox="1"/>
          <p:nvPr/>
        </p:nvSpPr>
        <p:spPr>
          <a:xfrm>
            <a:off x="647776" y="6519446"/>
            <a:ext cx="10131425"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t>
            </a:r>
            <a:r>
              <a:rPr lang="en-US" sz="800" err="1">
                <a:latin typeface="Calibri"/>
                <a:cs typeface="Calibri"/>
              </a:rPr>
              <a:t>AddisonWesley</a:t>
            </a:r>
            <a:r>
              <a:rPr lang="en-US" sz="800">
                <a:latin typeface="Calibri"/>
                <a:cs typeface="Calibri"/>
              </a:rPr>
              <a:t>, Upper Saddle River, NJ, 2011.</a:t>
            </a:r>
            <a:endParaRPr lang="en-US">
              <a:latin typeface="Calibri"/>
              <a:cs typeface="Calibri" panose="020F0502020204030204" pitchFamily="34" charset="0"/>
            </a:endParaRPr>
          </a:p>
          <a:p>
            <a:pPr marL="171450" indent="-171450">
              <a:buFont typeface="Arial"/>
              <a:buChar char="•"/>
            </a:pPr>
            <a:r>
              <a:rPr lang="en-US" sz="800">
                <a:latin typeface="Calibri"/>
                <a:cs typeface="Calibri"/>
              </a:rPr>
              <a:t>John Cheng, Max Grossman, and Ty McKercher. Professional CUDA c programming. John Wiley &amp; Sons, 2014</a:t>
            </a:r>
          </a:p>
        </p:txBody>
      </p:sp>
      <p:graphicFrame>
        <p:nvGraphicFramePr>
          <p:cNvPr id="14" name="Diagram 13">
            <a:extLst>
              <a:ext uri="{FF2B5EF4-FFF2-40B4-BE49-F238E27FC236}">
                <a16:creationId xmlns:a16="http://schemas.microsoft.com/office/drawing/2014/main" id="{38958A16-0375-DAD7-CACD-28CE3A2B16F0}"/>
              </a:ext>
            </a:extLst>
          </p:cNvPr>
          <p:cNvGraphicFramePr/>
          <p:nvPr>
            <p:extLst>
              <p:ext uri="{D42A27DB-BD31-4B8C-83A1-F6EECF244321}">
                <p14:modId xmlns:p14="http://schemas.microsoft.com/office/powerpoint/2010/main" val="1729896859"/>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95025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C929-DC3E-2706-F49E-C993A3086455}"/>
              </a:ext>
            </a:extLst>
          </p:cNvPr>
          <p:cNvSpPr>
            <a:spLocks noGrp="1"/>
          </p:cNvSpPr>
          <p:nvPr>
            <p:ph type="title"/>
          </p:nvPr>
        </p:nvSpPr>
        <p:spPr/>
        <p:txBody>
          <a:bodyPr/>
          <a:lstStyle/>
          <a:p>
            <a:r>
              <a:rPr lang="en-US"/>
              <a:t>Hash Table Performance</a:t>
            </a:r>
          </a:p>
        </p:txBody>
      </p:sp>
      <p:sp>
        <p:nvSpPr>
          <p:cNvPr id="3" name="Content Placeholder 2">
            <a:extLst>
              <a:ext uri="{FF2B5EF4-FFF2-40B4-BE49-F238E27FC236}">
                <a16:creationId xmlns:a16="http://schemas.microsoft.com/office/drawing/2014/main" id="{3597FE07-A05B-ECCF-B97E-56A1E03BD672}"/>
              </a:ext>
            </a:extLst>
          </p:cNvPr>
          <p:cNvSpPr>
            <a:spLocks noGrp="1"/>
          </p:cNvSpPr>
          <p:nvPr>
            <p:ph idx="1"/>
          </p:nvPr>
        </p:nvSpPr>
        <p:spPr/>
        <p:txBody>
          <a:bodyPr/>
          <a:lstStyle/>
          <a:p>
            <a:pPr marL="227965" indent="-227965"/>
            <a:r>
              <a:rPr lang="en-US">
                <a:latin typeface="Proxima Nova Rg"/>
              </a:rPr>
              <a:t>Build rate:</a:t>
            </a:r>
          </a:p>
          <a:p>
            <a:pPr marL="685165" lvl="1" indent="-227965"/>
            <a:r>
              <a:rPr lang="en-US">
                <a:latin typeface="Proxima Nova Rg"/>
              </a:rPr>
              <a:t>Random synthetic graph: 400 million keys/second</a:t>
            </a:r>
          </a:p>
          <a:p>
            <a:pPr marL="685165" lvl="1" indent="-227965"/>
            <a:r>
              <a:rPr lang="en-US">
                <a:latin typeface="Proxima Nova Rg"/>
              </a:rPr>
              <a:t>String graph: 4 billion keys/second</a:t>
            </a:r>
            <a:endParaRPr lang="en-US"/>
          </a:p>
          <a:p>
            <a:pPr marL="227965" indent="-227965"/>
            <a:r>
              <a:rPr lang="en-US">
                <a:latin typeface="Proxima Nova Rg"/>
              </a:rPr>
              <a:t>Load factors are varied to ensure less memory overhead</a:t>
            </a:r>
            <a:endParaRPr lang="en-US"/>
          </a:p>
          <a:p>
            <a:endParaRPr lang="en-US"/>
          </a:p>
        </p:txBody>
      </p:sp>
      <p:graphicFrame>
        <p:nvGraphicFramePr>
          <p:cNvPr id="5" name="Diagram 4">
            <a:extLst>
              <a:ext uri="{FF2B5EF4-FFF2-40B4-BE49-F238E27FC236}">
                <a16:creationId xmlns:a16="http://schemas.microsoft.com/office/drawing/2014/main" id="{71CBEC5E-0CD9-ACF1-83B3-5D0D73A16B54}"/>
              </a:ext>
            </a:extLst>
          </p:cNvPr>
          <p:cNvGraphicFramePr/>
          <p:nvPr>
            <p:extLst>
              <p:ext uri="{D42A27DB-BD31-4B8C-83A1-F6EECF244321}">
                <p14:modId xmlns:p14="http://schemas.microsoft.com/office/powerpoint/2010/main" val="1294397131"/>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6354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en-US">
                <a:latin typeface="Proxima Nova Rg"/>
              </a:rPr>
              <a:t>Join Performance Comparison: CUDA vs </a:t>
            </a:r>
            <a:r>
              <a:rPr lang="en-US" err="1">
                <a:latin typeface="Proxima Nova Rg"/>
              </a:rPr>
              <a:t>cuDF</a:t>
            </a:r>
            <a:endParaRPr lang="en-US"/>
          </a:p>
        </p:txBody>
      </p:sp>
      <p:pic>
        <p:nvPicPr>
          <p:cNvPr id="6" name="Picture 6" descr="A graph of numbers and bars&#10;&#10;Description automatically generated">
            <a:extLst>
              <a:ext uri="{FF2B5EF4-FFF2-40B4-BE49-F238E27FC236}">
                <a16:creationId xmlns:a16="http://schemas.microsoft.com/office/drawing/2014/main" id="{7B9FE044-5533-8C28-3B89-5CD2D60E7B59}"/>
              </a:ext>
            </a:extLst>
          </p:cNvPr>
          <p:cNvPicPr>
            <a:picLocks noGrp="1" noChangeAspect="1"/>
          </p:cNvPicPr>
          <p:nvPr>
            <p:ph idx="1"/>
          </p:nvPr>
        </p:nvPicPr>
        <p:blipFill>
          <a:blip r:embed="rId3"/>
          <a:stretch>
            <a:fillRect/>
          </a:stretch>
        </p:blipFill>
        <p:spPr>
          <a:xfrm>
            <a:off x="2328997" y="1436688"/>
            <a:ext cx="7534005" cy="4491037"/>
          </a:xfrm>
        </p:spPr>
      </p:pic>
      <p:sp>
        <p:nvSpPr>
          <p:cNvPr id="2" name="TextBox 1">
            <a:extLst>
              <a:ext uri="{FF2B5EF4-FFF2-40B4-BE49-F238E27FC236}">
                <a16:creationId xmlns:a16="http://schemas.microsoft.com/office/drawing/2014/main" id="{BA3C5F2A-2F0A-49C9-8276-4ADFC3B167D7}"/>
              </a:ext>
            </a:extLst>
          </p:cNvPr>
          <p:cNvSpPr txBox="1"/>
          <p:nvPr/>
        </p:nvSpPr>
        <p:spPr>
          <a:xfrm>
            <a:off x="571499" y="6640149"/>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graphicFrame>
        <p:nvGraphicFramePr>
          <p:cNvPr id="5" name="Diagram 4">
            <a:extLst>
              <a:ext uri="{FF2B5EF4-FFF2-40B4-BE49-F238E27FC236}">
                <a16:creationId xmlns:a16="http://schemas.microsoft.com/office/drawing/2014/main" id="{41A7AE64-BF0C-3A8D-6162-6557388C2183}"/>
              </a:ext>
            </a:extLst>
          </p:cNvPr>
          <p:cNvGraphicFramePr/>
          <p:nvPr>
            <p:extLst>
              <p:ext uri="{D42A27DB-BD31-4B8C-83A1-F6EECF244321}">
                <p14:modId xmlns:p14="http://schemas.microsoft.com/office/powerpoint/2010/main" val="260241316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62134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B1B112-1E0B-9FFE-79C8-3D93FE23AA2F}"/>
              </a:ext>
            </a:extLst>
          </p:cNvPr>
          <p:cNvSpPr>
            <a:spLocks noGrp="1"/>
          </p:cNvSpPr>
          <p:nvPr>
            <p:ph type="title"/>
          </p:nvPr>
        </p:nvSpPr>
        <p:spPr/>
        <p:txBody>
          <a:bodyPr>
            <a:normAutofit/>
          </a:bodyPr>
          <a:lstStyle/>
          <a:p>
            <a:r>
              <a:rPr lang="fr-FR"/>
              <a:t>Transitive </a:t>
            </a:r>
            <a:r>
              <a:rPr lang="fr-FR" err="1"/>
              <a:t>Closure</a:t>
            </a:r>
            <a:r>
              <a:rPr lang="fr-FR"/>
              <a:t>: CUDA vs Soufflé vs </a:t>
            </a:r>
            <a:r>
              <a:rPr lang="fr-FR" err="1"/>
              <a:t>cuDF</a:t>
            </a:r>
            <a:endParaRPr lang="en-US"/>
          </a:p>
        </p:txBody>
      </p:sp>
      <p:sp>
        <p:nvSpPr>
          <p:cNvPr id="2" name="TextBox 1">
            <a:extLst>
              <a:ext uri="{FF2B5EF4-FFF2-40B4-BE49-F238E27FC236}">
                <a16:creationId xmlns:a16="http://schemas.microsoft.com/office/drawing/2014/main" id="{BA3C5F2A-2F0A-49C9-8276-4ADFC3B167D7}"/>
              </a:ext>
            </a:extLst>
          </p:cNvPr>
          <p:cNvSpPr txBox="1"/>
          <p:nvPr/>
        </p:nvSpPr>
        <p:spPr>
          <a:xfrm>
            <a:off x="571499" y="6640149"/>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Leadership Computing Facility, A. (2022). Argonne Leadership Computing Facility. Theta GPU Nodes. URL: https://www.alcf.anl.gov/support-center/theta-gpu-nodes </a:t>
            </a:r>
            <a:endParaRPr lang="en-US">
              <a:cs typeface="Calibri"/>
            </a:endParaRPr>
          </a:p>
        </p:txBody>
      </p:sp>
      <p:sp>
        <p:nvSpPr>
          <p:cNvPr id="5" name="Content Placeholder 4">
            <a:extLst>
              <a:ext uri="{FF2B5EF4-FFF2-40B4-BE49-F238E27FC236}">
                <a16:creationId xmlns:a16="http://schemas.microsoft.com/office/drawing/2014/main" id="{22360832-74CC-3432-068F-BE8E812E1924}"/>
              </a:ext>
            </a:extLst>
          </p:cNvPr>
          <p:cNvSpPr>
            <a:spLocks noGrp="1"/>
          </p:cNvSpPr>
          <p:nvPr>
            <p:ph idx="1"/>
          </p:nvPr>
        </p:nvSpPr>
        <p:spPr/>
        <p:txBody>
          <a:bodyPr/>
          <a:lstStyle/>
          <a:p>
            <a:endParaRPr lang="en-US"/>
          </a:p>
        </p:txBody>
      </p:sp>
      <p:graphicFrame>
        <p:nvGraphicFramePr>
          <p:cNvPr id="9" name="Table 8">
            <a:extLst>
              <a:ext uri="{FF2B5EF4-FFF2-40B4-BE49-F238E27FC236}">
                <a16:creationId xmlns:a16="http://schemas.microsoft.com/office/drawing/2014/main" id="{69FE144C-49D7-2DD9-F6AE-63EEA48E6790}"/>
              </a:ext>
            </a:extLst>
          </p:cNvPr>
          <p:cNvGraphicFramePr>
            <a:graphicFrameLocks noGrp="1"/>
          </p:cNvGraphicFramePr>
          <p:nvPr>
            <p:extLst>
              <p:ext uri="{D42A27DB-BD31-4B8C-83A1-F6EECF244321}">
                <p14:modId xmlns:p14="http://schemas.microsoft.com/office/powerpoint/2010/main" val="1753593882"/>
              </p:ext>
            </p:extLst>
          </p:nvPr>
        </p:nvGraphicFramePr>
        <p:xfrm>
          <a:off x="384020" y="1151525"/>
          <a:ext cx="11381124" cy="5166392"/>
        </p:xfrm>
        <a:graphic>
          <a:graphicData uri="http://schemas.openxmlformats.org/drawingml/2006/table">
            <a:tbl>
              <a:tblPr firstRow="1" bandRow="1">
                <a:tableStyleId>{5C22544A-7EE6-4342-B048-85BDC9FD1C3A}</a:tableStyleId>
              </a:tblPr>
              <a:tblGrid>
                <a:gridCol w="2110153">
                  <a:extLst>
                    <a:ext uri="{9D8B030D-6E8A-4147-A177-3AD203B41FA5}">
                      <a16:colId xmlns:a16="http://schemas.microsoft.com/office/drawing/2014/main" val="1406479"/>
                    </a:ext>
                  </a:extLst>
                </a:gridCol>
                <a:gridCol w="598824">
                  <a:extLst>
                    <a:ext uri="{9D8B030D-6E8A-4147-A177-3AD203B41FA5}">
                      <a16:colId xmlns:a16="http://schemas.microsoft.com/office/drawing/2014/main" val="2874857982"/>
                    </a:ext>
                  </a:extLst>
                </a:gridCol>
                <a:gridCol w="1030011">
                  <a:extLst>
                    <a:ext uri="{9D8B030D-6E8A-4147-A177-3AD203B41FA5}">
                      <a16:colId xmlns:a16="http://schemas.microsoft.com/office/drawing/2014/main" val="2298673016"/>
                    </a:ext>
                  </a:extLst>
                </a:gridCol>
                <a:gridCol w="1869500">
                  <a:extLst>
                    <a:ext uri="{9D8B030D-6E8A-4147-A177-3AD203B41FA5}">
                      <a16:colId xmlns:a16="http://schemas.microsoft.com/office/drawing/2014/main" val="980943613"/>
                    </a:ext>
                  </a:extLst>
                </a:gridCol>
                <a:gridCol w="1504710">
                  <a:extLst>
                    <a:ext uri="{9D8B030D-6E8A-4147-A177-3AD203B41FA5}">
                      <a16:colId xmlns:a16="http://schemas.microsoft.com/office/drawing/2014/main" val="4294692490"/>
                    </a:ext>
                  </a:extLst>
                </a:gridCol>
                <a:gridCol w="1422642">
                  <a:extLst>
                    <a:ext uri="{9D8B030D-6E8A-4147-A177-3AD203B41FA5}">
                      <a16:colId xmlns:a16="http://schemas.microsoft.com/office/drawing/2014/main" val="979453884"/>
                    </a:ext>
                  </a:extLst>
                </a:gridCol>
                <a:gridCol w="1422642">
                  <a:extLst>
                    <a:ext uri="{9D8B030D-6E8A-4147-A177-3AD203B41FA5}">
                      <a16:colId xmlns:a16="http://schemas.microsoft.com/office/drawing/2014/main" val="3387922885"/>
                    </a:ext>
                  </a:extLst>
                </a:gridCol>
                <a:gridCol w="1422642">
                  <a:extLst>
                    <a:ext uri="{9D8B030D-6E8A-4147-A177-3AD203B41FA5}">
                      <a16:colId xmlns:a16="http://schemas.microsoft.com/office/drawing/2014/main" val="3358984047"/>
                    </a:ext>
                  </a:extLst>
                </a:gridCol>
              </a:tblGrid>
              <a:tr h="299089">
                <a:tc>
                  <a:txBody>
                    <a:bodyPr/>
                    <a:lstStyle/>
                    <a:p>
                      <a:pPr algn="ctr" rtl="0" fontAlgn="b"/>
                      <a:r>
                        <a:rPr lang="en-US" sz="1400">
                          <a:effectLst/>
                        </a:rPr>
                        <a:t>Dataset</a:t>
                      </a:r>
                    </a:p>
                  </a:txBody>
                  <a:tcPr marL="0" marR="0" marT="0" marB="0" anchor="b"/>
                </a:tc>
                <a:tc>
                  <a:txBody>
                    <a:bodyPr/>
                    <a:lstStyle/>
                    <a:p>
                      <a:pPr algn="ctr" rtl="0" fontAlgn="b"/>
                      <a:r>
                        <a:rPr lang="en-US" sz="1400">
                          <a:effectLst/>
                        </a:rPr>
                        <a:t>Type</a:t>
                      </a:r>
                    </a:p>
                  </a:txBody>
                  <a:tcPr marL="0" marR="0" marT="0" marB="0" anchor="b"/>
                </a:tc>
                <a:tc>
                  <a:txBody>
                    <a:bodyPr/>
                    <a:lstStyle/>
                    <a:p>
                      <a:pPr algn="ctr" rtl="0" fontAlgn="b"/>
                      <a:r>
                        <a:rPr lang="en-US" sz="1400">
                          <a:effectLst/>
                        </a:rPr>
                        <a:t>Rows</a:t>
                      </a:r>
                    </a:p>
                  </a:txBody>
                  <a:tcPr marL="0" marR="0" marT="0" marB="0" anchor="b"/>
                </a:tc>
                <a:tc>
                  <a:txBody>
                    <a:bodyPr/>
                    <a:lstStyle/>
                    <a:p>
                      <a:pPr algn="ctr" rtl="0" fontAlgn="b"/>
                      <a:r>
                        <a:rPr lang="en-US" sz="1400">
                          <a:effectLst/>
                        </a:rPr>
                        <a:t>TC size</a:t>
                      </a:r>
                    </a:p>
                  </a:txBody>
                  <a:tcPr marL="0" marR="0" marT="0" marB="0" anchor="b"/>
                </a:tc>
                <a:tc>
                  <a:txBody>
                    <a:bodyPr/>
                    <a:lstStyle/>
                    <a:p>
                      <a:pPr algn="ctr" rtl="0" fontAlgn="b"/>
                      <a:r>
                        <a:rPr lang="en-US" sz="1400">
                          <a:effectLst/>
                        </a:rPr>
                        <a:t>Iterations</a:t>
                      </a:r>
                    </a:p>
                  </a:txBody>
                  <a:tcPr marL="0" marR="0" marT="0" marB="0" anchor="b"/>
                </a:tc>
                <a:tc>
                  <a:txBody>
                    <a:bodyPr/>
                    <a:lstStyle/>
                    <a:p>
                      <a:pPr algn="ctr" rtl="0" fontAlgn="b"/>
                      <a:r>
                        <a:rPr lang="en-US" sz="1400">
                          <a:effectLst/>
                        </a:rPr>
                        <a:t>CUDA </a:t>
                      </a:r>
                      <a:r>
                        <a:rPr lang="en-US" sz="1400" err="1">
                          <a:effectLst/>
                        </a:rPr>
                        <a:t>Hashjoin</a:t>
                      </a:r>
                      <a:r>
                        <a:rPr lang="en-US" sz="1400">
                          <a:effectLst/>
                        </a:rPr>
                        <a:t>(s)</a:t>
                      </a:r>
                    </a:p>
                  </a:txBody>
                  <a:tcPr marL="0" marR="0" marT="0" marB="0" anchor="b"/>
                </a:tc>
                <a:tc>
                  <a:txBody>
                    <a:bodyPr/>
                    <a:lstStyle/>
                    <a:p>
                      <a:pPr lvl="0" algn="ctr">
                        <a:buNone/>
                      </a:pPr>
                      <a:r>
                        <a:rPr lang="en-US" sz="1400" b="0" i="0" u="none" strike="noStrike" noProof="0">
                          <a:effectLst/>
                          <a:latin typeface="Proxima Nova Rg"/>
                        </a:rPr>
                        <a:t>Soufflé</a:t>
                      </a:r>
                      <a:r>
                        <a:rPr lang="en-US" sz="1400">
                          <a:effectLst/>
                        </a:rPr>
                        <a:t>(s)</a:t>
                      </a:r>
                    </a:p>
                  </a:txBody>
                  <a:tcPr marL="0" marR="0" marT="0" marB="0" anchor="b"/>
                </a:tc>
                <a:tc>
                  <a:txBody>
                    <a:bodyPr/>
                    <a:lstStyle/>
                    <a:p>
                      <a:pPr algn="ctr" rtl="0" fontAlgn="b"/>
                      <a:r>
                        <a:rPr lang="en-US" sz="1400" err="1">
                          <a:effectLst/>
                        </a:rPr>
                        <a:t>cuDF</a:t>
                      </a:r>
                      <a:r>
                        <a:rPr lang="en-US" sz="1400">
                          <a:effectLst/>
                        </a:rPr>
                        <a:t>(s)</a:t>
                      </a:r>
                    </a:p>
                  </a:txBody>
                  <a:tcPr marL="0" marR="0" marT="0" marB="0" anchor="b"/>
                </a:tc>
                <a:extLst>
                  <a:ext uri="{0D108BD9-81ED-4DB2-BD59-A6C34878D82A}">
                    <a16:rowId xmlns:a16="http://schemas.microsoft.com/office/drawing/2014/main" val="824171673"/>
                  </a:ext>
                </a:extLst>
              </a:tr>
              <a:tr h="299089">
                <a:tc>
                  <a:txBody>
                    <a:bodyPr/>
                    <a:lstStyle/>
                    <a:p>
                      <a:pPr algn="ctr" rtl="0" fontAlgn="b"/>
                      <a:r>
                        <a:rPr lang="en-US" sz="1400" err="1">
                          <a:effectLst/>
                        </a:rPr>
                        <a:t>fe_ocean</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409,593</a:t>
                      </a:r>
                    </a:p>
                  </a:txBody>
                  <a:tcPr marL="0" marR="0" marT="0" marB="0" anchor="b"/>
                </a:tc>
                <a:tc>
                  <a:txBody>
                    <a:bodyPr/>
                    <a:lstStyle/>
                    <a:p>
                      <a:pPr algn="ctr" rtl="0" fontAlgn="b"/>
                      <a:r>
                        <a:rPr lang="en-US" sz="1400">
                          <a:effectLst/>
                        </a:rPr>
                        <a:t>1,669,750,513</a:t>
                      </a:r>
                    </a:p>
                  </a:txBody>
                  <a:tcPr marL="0" marR="0" marT="0" marB="0" anchor="b"/>
                </a:tc>
                <a:tc>
                  <a:txBody>
                    <a:bodyPr/>
                    <a:lstStyle/>
                    <a:p>
                      <a:pPr algn="ctr" rtl="0" fontAlgn="b"/>
                      <a:r>
                        <a:rPr lang="en-US" sz="1400">
                          <a:effectLst/>
                        </a:rPr>
                        <a:t>247</a:t>
                      </a:r>
                    </a:p>
                  </a:txBody>
                  <a:tcPr marL="0" marR="0" marT="0" marB="0" anchor="b"/>
                </a:tc>
                <a:tc>
                  <a:txBody>
                    <a:bodyPr/>
                    <a:lstStyle/>
                    <a:p>
                      <a:pPr algn="ctr" rtl="0" fontAlgn="b"/>
                      <a:r>
                        <a:rPr lang="en-US" sz="1400">
                          <a:effectLst/>
                        </a:rPr>
                        <a:t>138.237</a:t>
                      </a:r>
                    </a:p>
                  </a:txBody>
                  <a:tcPr marL="0" marR="0" marT="0" marB="0" anchor="b"/>
                </a:tc>
                <a:tc>
                  <a:txBody>
                    <a:bodyPr/>
                    <a:lstStyle/>
                    <a:p>
                      <a:pPr algn="ctr" rtl="0" fontAlgn="b"/>
                      <a:r>
                        <a:rPr lang="en-US" sz="1400">
                          <a:effectLst/>
                        </a:rPr>
                        <a:t>536.233</a:t>
                      </a:r>
                    </a:p>
                  </a:txBody>
                  <a:tcPr marL="0" marR="0" marT="0" marB="0" anchor="b"/>
                </a:tc>
                <a:tc>
                  <a:txBody>
                    <a:bodyPr/>
                    <a:lstStyle/>
                    <a:p>
                      <a:pPr algn="ctr" rtl="0" fontAlgn="b"/>
                      <a:r>
                        <a:rPr lang="en-US" sz="1400">
                          <a:effectLst/>
                        </a:rPr>
                        <a:t>Out of Memory</a:t>
                      </a:r>
                    </a:p>
                  </a:txBody>
                  <a:tcPr marL="0" marR="0" marT="0" marB="0" anchor="b"/>
                </a:tc>
                <a:extLst>
                  <a:ext uri="{0D108BD9-81ED-4DB2-BD59-A6C34878D82A}">
                    <a16:rowId xmlns:a16="http://schemas.microsoft.com/office/drawing/2014/main" val="2303489701"/>
                  </a:ext>
                </a:extLst>
              </a:tr>
              <a:tr h="299089">
                <a:tc>
                  <a:txBody>
                    <a:bodyPr/>
                    <a:lstStyle/>
                    <a:p>
                      <a:pPr algn="ctr" rtl="0" fontAlgn="b"/>
                      <a:r>
                        <a:rPr lang="en-US" sz="1400">
                          <a:solidFill>
                            <a:srgbClr val="FF0000"/>
                          </a:solidFill>
                          <a:effectLst/>
                        </a:rPr>
                        <a:t>p2p-Gnutella31</a:t>
                      </a:r>
                    </a:p>
                  </a:txBody>
                  <a:tcPr marL="0" marR="0" marT="0" marB="0" anchor="b"/>
                </a:tc>
                <a:tc>
                  <a:txBody>
                    <a:bodyPr/>
                    <a:lstStyle/>
                    <a:p>
                      <a:pPr algn="ctr" rtl="0" fontAlgn="b"/>
                      <a:r>
                        <a:rPr lang="en-US" sz="1400">
                          <a:solidFill>
                            <a:srgbClr val="FF0000"/>
                          </a:solidFill>
                          <a:effectLst/>
                        </a:rPr>
                        <a:t>D</a:t>
                      </a:r>
                    </a:p>
                  </a:txBody>
                  <a:tcPr marL="0" marR="0" marT="0" marB="0" anchor="b"/>
                </a:tc>
                <a:tc>
                  <a:txBody>
                    <a:bodyPr/>
                    <a:lstStyle/>
                    <a:p>
                      <a:pPr algn="ctr" rtl="0" fontAlgn="b"/>
                      <a:r>
                        <a:rPr lang="en-US" sz="1400">
                          <a:solidFill>
                            <a:srgbClr val="FF0000"/>
                          </a:solidFill>
                          <a:effectLst/>
                        </a:rPr>
                        <a:t>147,892</a:t>
                      </a:r>
                    </a:p>
                  </a:txBody>
                  <a:tcPr marL="0" marR="0" marT="0" marB="0" anchor="b"/>
                </a:tc>
                <a:tc>
                  <a:txBody>
                    <a:bodyPr/>
                    <a:lstStyle/>
                    <a:p>
                      <a:pPr algn="ctr" rtl="0" fontAlgn="b"/>
                      <a:r>
                        <a:rPr lang="en-US" sz="1400">
                          <a:solidFill>
                            <a:srgbClr val="FF0000"/>
                          </a:solidFill>
                          <a:effectLst/>
                        </a:rPr>
                        <a:t>884,179,859</a:t>
                      </a:r>
                    </a:p>
                  </a:txBody>
                  <a:tcPr marL="0" marR="0" marT="0" marB="0" anchor="b"/>
                </a:tc>
                <a:tc>
                  <a:txBody>
                    <a:bodyPr/>
                    <a:lstStyle/>
                    <a:p>
                      <a:pPr algn="ctr" rtl="0" fontAlgn="b"/>
                      <a:r>
                        <a:rPr lang="en-US" sz="1400">
                          <a:solidFill>
                            <a:srgbClr val="FF0000"/>
                          </a:solidFill>
                          <a:effectLst/>
                        </a:rPr>
                        <a:t>31</a:t>
                      </a:r>
                    </a:p>
                  </a:txBody>
                  <a:tcPr marL="0" marR="0" marT="0" marB="0" anchor="b"/>
                </a:tc>
                <a:tc>
                  <a:txBody>
                    <a:bodyPr/>
                    <a:lstStyle/>
                    <a:p>
                      <a:pPr algn="ctr" rtl="0" fontAlgn="b"/>
                      <a:r>
                        <a:rPr lang="en-US" sz="1400">
                          <a:solidFill>
                            <a:srgbClr val="FF0000"/>
                          </a:solidFill>
                          <a:effectLst/>
                        </a:rPr>
                        <a:t>Out of Memory</a:t>
                      </a:r>
                    </a:p>
                  </a:txBody>
                  <a:tcPr marL="0" marR="0" marT="0" marB="0" anchor="b"/>
                </a:tc>
                <a:tc>
                  <a:txBody>
                    <a:bodyPr/>
                    <a:lstStyle/>
                    <a:p>
                      <a:pPr algn="ctr" rtl="0" fontAlgn="b"/>
                      <a:r>
                        <a:rPr lang="en-US" sz="1400">
                          <a:solidFill>
                            <a:srgbClr val="FF0000"/>
                          </a:solidFill>
                          <a:effectLst/>
                        </a:rPr>
                        <a:t>128.917</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194353109"/>
                  </a:ext>
                </a:extLst>
              </a:tr>
              <a:tr h="299089">
                <a:tc>
                  <a:txBody>
                    <a:bodyPr/>
                    <a:lstStyle/>
                    <a:p>
                      <a:pPr algn="ctr" rtl="0" fontAlgn="b"/>
                      <a:r>
                        <a:rPr lang="en-US" sz="1400" err="1">
                          <a:solidFill>
                            <a:srgbClr val="FF0000"/>
                          </a:solidFill>
                          <a:effectLst/>
                        </a:rPr>
                        <a:t>usroads</a:t>
                      </a:r>
                      <a:endParaRPr lang="en-US" sz="1400">
                        <a:solidFill>
                          <a:srgbClr val="FF0000"/>
                        </a:solidFill>
                        <a:effectLst/>
                      </a:endParaRP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165,435</a:t>
                      </a:r>
                    </a:p>
                  </a:txBody>
                  <a:tcPr marL="0" marR="0" marT="0" marB="0" anchor="b"/>
                </a:tc>
                <a:tc>
                  <a:txBody>
                    <a:bodyPr/>
                    <a:lstStyle/>
                    <a:p>
                      <a:pPr algn="ctr" rtl="0" fontAlgn="b"/>
                      <a:r>
                        <a:rPr lang="en-US" sz="1400">
                          <a:solidFill>
                            <a:srgbClr val="FF0000"/>
                          </a:solidFill>
                          <a:effectLst/>
                        </a:rPr>
                        <a:t>871,365,688</a:t>
                      </a:r>
                    </a:p>
                  </a:txBody>
                  <a:tcPr marL="0" marR="0" marT="0" marB="0" anchor="b"/>
                </a:tc>
                <a:tc>
                  <a:txBody>
                    <a:bodyPr/>
                    <a:lstStyle/>
                    <a:p>
                      <a:pPr algn="ctr" rtl="0" fontAlgn="b"/>
                      <a:r>
                        <a:rPr lang="en-US" sz="1400">
                          <a:solidFill>
                            <a:srgbClr val="FF0000"/>
                          </a:solidFill>
                          <a:effectLst/>
                        </a:rPr>
                        <a:t>606</a:t>
                      </a:r>
                    </a:p>
                  </a:txBody>
                  <a:tcPr marL="0" marR="0" marT="0" marB="0" anchor="b"/>
                </a:tc>
                <a:tc>
                  <a:txBody>
                    <a:bodyPr/>
                    <a:lstStyle/>
                    <a:p>
                      <a:pPr algn="ctr" rtl="0" fontAlgn="b"/>
                      <a:r>
                        <a:rPr lang="en-US" sz="1400">
                          <a:solidFill>
                            <a:srgbClr val="FF0000"/>
                          </a:solidFill>
                          <a:effectLst/>
                        </a:rPr>
                        <a:t>364.554</a:t>
                      </a:r>
                    </a:p>
                  </a:txBody>
                  <a:tcPr marL="0" marR="0" marT="0" marB="0" anchor="b"/>
                </a:tc>
                <a:tc>
                  <a:txBody>
                    <a:bodyPr/>
                    <a:lstStyle/>
                    <a:p>
                      <a:pPr algn="ctr" rtl="0" fontAlgn="b"/>
                      <a:r>
                        <a:rPr lang="en-US" sz="1400">
                          <a:solidFill>
                            <a:srgbClr val="FF0000"/>
                          </a:solidFill>
                          <a:effectLst/>
                        </a:rPr>
                        <a:t>222.761</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146635761"/>
                  </a:ext>
                </a:extLst>
              </a:tr>
              <a:tr h="299089">
                <a:tc>
                  <a:txBody>
                    <a:bodyPr/>
                    <a:lstStyle/>
                    <a:p>
                      <a:pPr algn="ctr" rtl="0" fontAlgn="b"/>
                      <a:r>
                        <a:rPr lang="en-US" sz="1400" err="1">
                          <a:solidFill>
                            <a:srgbClr val="FF0000"/>
                          </a:solidFill>
                          <a:effectLst/>
                        </a:rPr>
                        <a:t>fe_body</a:t>
                      </a: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163,734</a:t>
                      </a:r>
                    </a:p>
                  </a:txBody>
                  <a:tcPr marL="0" marR="0" marT="0" marB="0" anchor="b"/>
                </a:tc>
                <a:tc>
                  <a:txBody>
                    <a:bodyPr/>
                    <a:lstStyle/>
                    <a:p>
                      <a:pPr algn="ctr" rtl="0" fontAlgn="b"/>
                      <a:r>
                        <a:rPr lang="en-US" sz="1400">
                          <a:solidFill>
                            <a:srgbClr val="FF0000"/>
                          </a:solidFill>
                          <a:effectLst/>
                        </a:rPr>
                        <a:t>156,120,489</a:t>
                      </a:r>
                    </a:p>
                  </a:txBody>
                  <a:tcPr marL="0" marR="0" marT="0" marB="0" anchor="b"/>
                </a:tc>
                <a:tc>
                  <a:txBody>
                    <a:bodyPr/>
                    <a:lstStyle/>
                    <a:p>
                      <a:pPr algn="ctr" rtl="0" fontAlgn="b"/>
                      <a:r>
                        <a:rPr lang="en-US" sz="1400">
                          <a:solidFill>
                            <a:srgbClr val="FF0000"/>
                          </a:solidFill>
                          <a:effectLst/>
                        </a:rPr>
                        <a:t>188</a:t>
                      </a:r>
                    </a:p>
                  </a:txBody>
                  <a:tcPr marL="0" marR="0" marT="0" marB="0" anchor="b"/>
                </a:tc>
                <a:tc>
                  <a:txBody>
                    <a:bodyPr/>
                    <a:lstStyle/>
                    <a:p>
                      <a:pPr algn="ctr" rtl="0" fontAlgn="b"/>
                      <a:r>
                        <a:rPr lang="en-US" sz="1400">
                          <a:solidFill>
                            <a:srgbClr val="FF0000"/>
                          </a:solidFill>
                          <a:effectLst/>
                        </a:rPr>
                        <a:t>47.758</a:t>
                      </a:r>
                    </a:p>
                  </a:txBody>
                  <a:tcPr marL="0" marR="0" marT="0" marB="0" anchor="b"/>
                </a:tc>
                <a:tc>
                  <a:txBody>
                    <a:bodyPr/>
                    <a:lstStyle/>
                    <a:p>
                      <a:pPr algn="ctr" rtl="0" fontAlgn="b"/>
                      <a:r>
                        <a:rPr lang="en-US" sz="1400">
                          <a:solidFill>
                            <a:srgbClr val="FF0000"/>
                          </a:solidFill>
                          <a:effectLst/>
                        </a:rPr>
                        <a:t>29.07</a:t>
                      </a:r>
                    </a:p>
                  </a:txBody>
                  <a:tcPr marL="0" marR="0" marT="0" marB="0" anchor="b"/>
                </a:tc>
                <a:tc>
                  <a:txBody>
                    <a:bodyPr/>
                    <a:lstStyle/>
                    <a:p>
                      <a:pPr algn="ctr" rtl="0" fontAlgn="b"/>
                      <a:r>
                        <a:rPr lang="en-US" sz="1400">
                          <a:solidFill>
                            <a:srgbClr val="FF0000"/>
                          </a:solidFill>
                          <a:effectLst/>
                        </a:rPr>
                        <a:t>Out of Memory</a:t>
                      </a:r>
                    </a:p>
                  </a:txBody>
                  <a:tcPr marL="0" marR="0" marT="0" marB="0" anchor="b"/>
                </a:tc>
                <a:extLst>
                  <a:ext uri="{0D108BD9-81ED-4DB2-BD59-A6C34878D82A}">
                    <a16:rowId xmlns:a16="http://schemas.microsoft.com/office/drawing/2014/main" val="2251841503"/>
                  </a:ext>
                </a:extLst>
              </a:tr>
              <a:tr h="299089">
                <a:tc>
                  <a:txBody>
                    <a:bodyPr/>
                    <a:lstStyle/>
                    <a:p>
                      <a:pPr algn="ctr" rtl="0" fontAlgn="b"/>
                      <a:r>
                        <a:rPr lang="en-US" sz="1400">
                          <a:effectLst/>
                        </a:rPr>
                        <a:t>loc-</a:t>
                      </a:r>
                      <a:r>
                        <a:rPr lang="en-US" sz="1400" err="1">
                          <a:effectLst/>
                        </a:rPr>
                        <a:t>Brightkite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214,078</a:t>
                      </a:r>
                    </a:p>
                  </a:txBody>
                  <a:tcPr marL="0" marR="0" marT="0" marB="0" anchor="b"/>
                </a:tc>
                <a:tc>
                  <a:txBody>
                    <a:bodyPr/>
                    <a:lstStyle/>
                    <a:p>
                      <a:pPr algn="ctr" rtl="0" fontAlgn="b"/>
                      <a:r>
                        <a:rPr lang="en-US" sz="1400">
                          <a:effectLst/>
                        </a:rPr>
                        <a:t>138,269,412</a:t>
                      </a:r>
                    </a:p>
                  </a:txBody>
                  <a:tcPr marL="0" marR="0" marT="0" marB="0" anchor="b"/>
                </a:tc>
                <a:tc>
                  <a:txBody>
                    <a:bodyPr/>
                    <a:lstStyle/>
                    <a:p>
                      <a:pPr algn="ctr" rtl="0" fontAlgn="b"/>
                      <a:r>
                        <a:rPr lang="en-US" sz="1400">
                          <a:effectLst/>
                        </a:rPr>
                        <a:t>24</a:t>
                      </a:r>
                    </a:p>
                  </a:txBody>
                  <a:tcPr marL="0" marR="0" marT="0" marB="0" anchor="b"/>
                </a:tc>
                <a:tc>
                  <a:txBody>
                    <a:bodyPr/>
                    <a:lstStyle/>
                    <a:p>
                      <a:pPr algn="ctr" rtl="0" fontAlgn="b"/>
                      <a:r>
                        <a:rPr lang="en-US" sz="1400">
                          <a:effectLst/>
                        </a:rPr>
                        <a:t>15.88</a:t>
                      </a:r>
                    </a:p>
                  </a:txBody>
                  <a:tcPr marL="0" marR="0" marT="0" marB="0" anchor="b"/>
                </a:tc>
                <a:tc>
                  <a:txBody>
                    <a:bodyPr/>
                    <a:lstStyle/>
                    <a:p>
                      <a:pPr algn="ctr" rtl="0" fontAlgn="b"/>
                      <a:r>
                        <a:rPr lang="en-US" sz="1400">
                          <a:effectLst/>
                        </a:rPr>
                        <a:t>29.184</a:t>
                      </a:r>
                    </a:p>
                  </a:txBody>
                  <a:tcPr marL="0" marR="0" marT="0" marB="0" anchor="b"/>
                </a:tc>
                <a:tc>
                  <a:txBody>
                    <a:bodyPr/>
                    <a:lstStyle/>
                    <a:p>
                      <a:pPr algn="ctr" rtl="0" fontAlgn="b"/>
                      <a:r>
                        <a:rPr lang="en-US" sz="1400">
                          <a:effectLst/>
                        </a:rPr>
                        <a:t>Out of Memory</a:t>
                      </a:r>
                    </a:p>
                  </a:txBody>
                  <a:tcPr marL="0" marR="0" marT="0" marB="0" anchor="b"/>
                </a:tc>
                <a:extLst>
                  <a:ext uri="{0D108BD9-81ED-4DB2-BD59-A6C34878D82A}">
                    <a16:rowId xmlns:a16="http://schemas.microsoft.com/office/drawing/2014/main" val="3491230162"/>
                  </a:ext>
                </a:extLst>
              </a:tr>
              <a:tr h="195058">
                <a:tc>
                  <a:txBody>
                    <a:bodyPr/>
                    <a:lstStyle/>
                    <a:p>
                      <a:pPr algn="ctr" rtl="0" fontAlgn="b"/>
                      <a:r>
                        <a:rPr lang="en-US" sz="1400" err="1">
                          <a:effectLst/>
                        </a:rPr>
                        <a:t>SF.cedge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223,001</a:t>
                      </a:r>
                    </a:p>
                  </a:txBody>
                  <a:tcPr marL="0" marR="0" marT="0" marB="0" anchor="b"/>
                </a:tc>
                <a:tc>
                  <a:txBody>
                    <a:bodyPr/>
                    <a:lstStyle/>
                    <a:p>
                      <a:pPr algn="ctr" rtl="0" fontAlgn="b"/>
                      <a:r>
                        <a:rPr lang="en-US" sz="1400">
                          <a:effectLst/>
                        </a:rPr>
                        <a:t>80,498,014</a:t>
                      </a:r>
                    </a:p>
                  </a:txBody>
                  <a:tcPr marL="0" marR="0" marT="0" marB="0" anchor="b"/>
                </a:tc>
                <a:tc>
                  <a:txBody>
                    <a:bodyPr/>
                    <a:lstStyle/>
                    <a:p>
                      <a:pPr algn="ctr" rtl="0" fontAlgn="b"/>
                      <a:r>
                        <a:rPr lang="en-US" sz="1400">
                          <a:effectLst/>
                        </a:rPr>
                        <a:t>287</a:t>
                      </a:r>
                    </a:p>
                  </a:txBody>
                  <a:tcPr marL="0" marR="0" marT="0" marB="0" anchor="b"/>
                </a:tc>
                <a:tc>
                  <a:txBody>
                    <a:bodyPr/>
                    <a:lstStyle/>
                    <a:p>
                      <a:pPr algn="ctr" rtl="0" fontAlgn="b"/>
                      <a:r>
                        <a:rPr lang="en-US" sz="1400">
                          <a:effectLst/>
                        </a:rPr>
                        <a:t>11.274</a:t>
                      </a:r>
                    </a:p>
                  </a:txBody>
                  <a:tcPr marL="0" marR="0" marT="0" marB="0" anchor="b"/>
                </a:tc>
                <a:tc>
                  <a:txBody>
                    <a:bodyPr/>
                    <a:lstStyle/>
                    <a:p>
                      <a:pPr algn="ctr" rtl="0" fontAlgn="b"/>
                      <a:r>
                        <a:rPr lang="en-US" sz="1400">
                          <a:effectLst/>
                        </a:rPr>
                        <a:t>17.073</a:t>
                      </a:r>
                    </a:p>
                  </a:txBody>
                  <a:tcPr marL="0" marR="0" marT="0" marB="0" anchor="b"/>
                </a:tc>
                <a:tc>
                  <a:txBody>
                    <a:bodyPr/>
                    <a:lstStyle/>
                    <a:p>
                      <a:pPr algn="ctr" rtl="0" fontAlgn="b"/>
                      <a:r>
                        <a:rPr lang="en-US" sz="1400">
                          <a:effectLst/>
                        </a:rPr>
                        <a:t>64.417</a:t>
                      </a:r>
                    </a:p>
                  </a:txBody>
                  <a:tcPr marL="0" marR="0" marT="0" marB="0" anchor="b"/>
                </a:tc>
                <a:extLst>
                  <a:ext uri="{0D108BD9-81ED-4DB2-BD59-A6C34878D82A}">
                    <a16:rowId xmlns:a16="http://schemas.microsoft.com/office/drawing/2014/main" val="2846688969"/>
                  </a:ext>
                </a:extLst>
              </a:tr>
              <a:tr h="195058">
                <a:tc>
                  <a:txBody>
                    <a:bodyPr/>
                    <a:lstStyle/>
                    <a:p>
                      <a:pPr algn="ctr" rtl="0" fontAlgn="b"/>
                      <a:r>
                        <a:rPr lang="en-US" sz="1400" err="1">
                          <a:effectLst/>
                        </a:rPr>
                        <a:t>fe_sphere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49,152</a:t>
                      </a:r>
                    </a:p>
                  </a:txBody>
                  <a:tcPr marL="0" marR="0" marT="0" marB="0" anchor="b"/>
                </a:tc>
                <a:tc>
                  <a:txBody>
                    <a:bodyPr/>
                    <a:lstStyle/>
                    <a:p>
                      <a:pPr algn="ctr" rtl="0" fontAlgn="b"/>
                      <a:r>
                        <a:rPr lang="en-US" sz="1400">
                          <a:effectLst/>
                        </a:rPr>
                        <a:t>78,557,912</a:t>
                      </a:r>
                    </a:p>
                  </a:txBody>
                  <a:tcPr marL="0" marR="0" marT="0" marB="0" anchor="b"/>
                </a:tc>
                <a:tc>
                  <a:txBody>
                    <a:bodyPr/>
                    <a:lstStyle/>
                    <a:p>
                      <a:pPr algn="ctr" rtl="0" fontAlgn="b"/>
                      <a:r>
                        <a:rPr lang="en-US" sz="1400">
                          <a:effectLst/>
                        </a:rPr>
                        <a:t>188</a:t>
                      </a:r>
                    </a:p>
                  </a:txBody>
                  <a:tcPr marL="0" marR="0" marT="0" marB="0" anchor="b"/>
                </a:tc>
                <a:tc>
                  <a:txBody>
                    <a:bodyPr/>
                    <a:lstStyle/>
                    <a:p>
                      <a:pPr algn="ctr" rtl="0" fontAlgn="b"/>
                      <a:r>
                        <a:rPr lang="en-US" sz="1400">
                          <a:effectLst/>
                        </a:rPr>
                        <a:t>13.159</a:t>
                      </a:r>
                    </a:p>
                  </a:txBody>
                  <a:tcPr marL="0" marR="0" marT="0" marB="0" anchor="b"/>
                </a:tc>
                <a:tc>
                  <a:txBody>
                    <a:bodyPr/>
                    <a:lstStyle/>
                    <a:p>
                      <a:pPr algn="ctr" rtl="0" fontAlgn="b"/>
                      <a:r>
                        <a:rPr lang="en-US" sz="1400">
                          <a:effectLst/>
                        </a:rPr>
                        <a:t>20.008</a:t>
                      </a:r>
                    </a:p>
                  </a:txBody>
                  <a:tcPr marL="0" marR="0" marT="0" marB="0" anchor="b"/>
                </a:tc>
                <a:tc>
                  <a:txBody>
                    <a:bodyPr/>
                    <a:lstStyle/>
                    <a:p>
                      <a:pPr algn="ctr" rtl="0" fontAlgn="b"/>
                      <a:r>
                        <a:rPr lang="en-US" sz="1400">
                          <a:effectLst/>
                        </a:rPr>
                        <a:t>80.077</a:t>
                      </a:r>
                    </a:p>
                  </a:txBody>
                  <a:tcPr marL="0" marR="0" marT="0" marB="0" anchor="b"/>
                </a:tc>
                <a:extLst>
                  <a:ext uri="{0D108BD9-81ED-4DB2-BD59-A6C34878D82A}">
                    <a16:rowId xmlns:a16="http://schemas.microsoft.com/office/drawing/2014/main" val="814584549"/>
                  </a:ext>
                </a:extLst>
              </a:tr>
              <a:tr h="195058">
                <a:tc>
                  <a:txBody>
                    <a:bodyPr/>
                    <a:lstStyle/>
                    <a:p>
                      <a:pPr algn="ctr" rtl="0" fontAlgn="b"/>
                      <a:r>
                        <a:rPr lang="en-US" sz="1400">
                          <a:effectLst/>
                        </a:rPr>
                        <a:t>CA-</a:t>
                      </a:r>
                      <a:r>
                        <a:rPr lang="en-US" sz="1400" err="1">
                          <a:effectLst/>
                        </a:rPr>
                        <a:t>HepTh</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51,971</a:t>
                      </a:r>
                    </a:p>
                  </a:txBody>
                  <a:tcPr marL="0" marR="0" marT="0" marB="0" anchor="b"/>
                </a:tc>
                <a:tc>
                  <a:txBody>
                    <a:bodyPr/>
                    <a:lstStyle/>
                    <a:p>
                      <a:pPr algn="ctr" rtl="0" fontAlgn="b"/>
                      <a:r>
                        <a:rPr lang="en-US" sz="1400">
                          <a:effectLst/>
                        </a:rPr>
                        <a:t>74,619,885</a:t>
                      </a:r>
                    </a:p>
                  </a:txBody>
                  <a:tcPr marL="0" marR="0" marT="0" marB="0" anchor="b"/>
                </a:tc>
                <a:tc>
                  <a:txBody>
                    <a:bodyPr/>
                    <a:lstStyle/>
                    <a:p>
                      <a:pPr algn="ctr" rtl="0" fontAlgn="b"/>
                      <a:r>
                        <a:rPr lang="en-US" sz="1400">
                          <a:effectLst/>
                        </a:rPr>
                        <a:t>18</a:t>
                      </a:r>
                    </a:p>
                  </a:txBody>
                  <a:tcPr marL="0" marR="0" marT="0" marB="0" anchor="b"/>
                </a:tc>
                <a:tc>
                  <a:txBody>
                    <a:bodyPr/>
                    <a:lstStyle/>
                    <a:p>
                      <a:pPr algn="ctr" rtl="0" fontAlgn="b"/>
                      <a:r>
                        <a:rPr lang="en-US" sz="1400">
                          <a:effectLst/>
                        </a:rPr>
                        <a:t>4.318</a:t>
                      </a:r>
                    </a:p>
                  </a:txBody>
                  <a:tcPr marL="0" marR="0" marT="0" marB="0" anchor="b"/>
                </a:tc>
                <a:tc>
                  <a:txBody>
                    <a:bodyPr/>
                    <a:lstStyle/>
                    <a:p>
                      <a:pPr algn="ctr" rtl="0" fontAlgn="b"/>
                      <a:r>
                        <a:rPr lang="en-US" sz="1400">
                          <a:effectLst/>
                        </a:rPr>
                        <a:t>15.206</a:t>
                      </a:r>
                    </a:p>
                  </a:txBody>
                  <a:tcPr marL="0" marR="0" marT="0" marB="0" anchor="b"/>
                </a:tc>
                <a:tc>
                  <a:txBody>
                    <a:bodyPr/>
                    <a:lstStyle/>
                    <a:p>
                      <a:pPr algn="ctr" rtl="0" fontAlgn="b"/>
                      <a:r>
                        <a:rPr lang="en-US" sz="1400">
                          <a:effectLst/>
                        </a:rPr>
                        <a:t>26.115</a:t>
                      </a:r>
                    </a:p>
                  </a:txBody>
                  <a:tcPr marL="0" marR="0" marT="0" marB="0" anchor="b"/>
                </a:tc>
                <a:extLst>
                  <a:ext uri="{0D108BD9-81ED-4DB2-BD59-A6C34878D82A}">
                    <a16:rowId xmlns:a16="http://schemas.microsoft.com/office/drawing/2014/main" val="780012936"/>
                  </a:ext>
                </a:extLst>
              </a:tr>
              <a:tr h="299089">
                <a:tc>
                  <a:txBody>
                    <a:bodyPr/>
                    <a:lstStyle/>
                    <a:p>
                      <a:pPr algn="ctr" rtl="0" fontAlgn="b"/>
                      <a:r>
                        <a:rPr lang="en-US" sz="1400">
                          <a:effectLst/>
                        </a:rPr>
                        <a:t>p2p-Gnutella04</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39,994</a:t>
                      </a:r>
                    </a:p>
                  </a:txBody>
                  <a:tcPr marL="0" marR="0" marT="0" marB="0" anchor="b"/>
                </a:tc>
                <a:tc>
                  <a:txBody>
                    <a:bodyPr/>
                    <a:lstStyle/>
                    <a:p>
                      <a:pPr algn="ctr" rtl="0" fontAlgn="b"/>
                      <a:r>
                        <a:rPr lang="en-US" sz="1400">
                          <a:effectLst/>
                        </a:rPr>
                        <a:t>47,059,527</a:t>
                      </a:r>
                    </a:p>
                  </a:txBody>
                  <a:tcPr marL="0" marR="0" marT="0" marB="0" anchor="b"/>
                </a:tc>
                <a:tc>
                  <a:txBody>
                    <a:bodyPr/>
                    <a:lstStyle/>
                    <a:p>
                      <a:pPr algn="ctr" rtl="0" fontAlgn="b"/>
                      <a:r>
                        <a:rPr lang="en-US" sz="1400">
                          <a:effectLst/>
                        </a:rPr>
                        <a:t>26</a:t>
                      </a:r>
                    </a:p>
                  </a:txBody>
                  <a:tcPr marL="0" marR="0" marT="0" marB="0" anchor="b"/>
                </a:tc>
                <a:tc>
                  <a:txBody>
                    <a:bodyPr/>
                    <a:lstStyle/>
                    <a:p>
                      <a:pPr algn="ctr" rtl="0" fontAlgn="b"/>
                      <a:r>
                        <a:rPr lang="en-US" sz="1400">
                          <a:effectLst/>
                        </a:rPr>
                        <a:t>2.092</a:t>
                      </a:r>
                    </a:p>
                  </a:txBody>
                  <a:tcPr marL="0" marR="0" marT="0" marB="0" anchor="b"/>
                </a:tc>
                <a:tc>
                  <a:txBody>
                    <a:bodyPr/>
                    <a:lstStyle/>
                    <a:p>
                      <a:pPr algn="ctr" rtl="0" fontAlgn="b"/>
                      <a:r>
                        <a:rPr lang="en-US" sz="1400">
                          <a:effectLst/>
                        </a:rPr>
                        <a:t>7.537</a:t>
                      </a:r>
                    </a:p>
                  </a:txBody>
                  <a:tcPr marL="0" marR="0" marT="0" marB="0" anchor="b"/>
                </a:tc>
                <a:tc>
                  <a:txBody>
                    <a:bodyPr/>
                    <a:lstStyle/>
                    <a:p>
                      <a:pPr algn="ctr" rtl="0" fontAlgn="b"/>
                      <a:r>
                        <a:rPr lang="en-US" sz="1400">
                          <a:effectLst/>
                        </a:rPr>
                        <a:t>14.005</a:t>
                      </a:r>
                    </a:p>
                  </a:txBody>
                  <a:tcPr marL="0" marR="0" marT="0" marB="0" anchor="b"/>
                </a:tc>
                <a:extLst>
                  <a:ext uri="{0D108BD9-81ED-4DB2-BD59-A6C34878D82A}">
                    <a16:rowId xmlns:a16="http://schemas.microsoft.com/office/drawing/2014/main" val="2108216026"/>
                  </a:ext>
                </a:extLst>
              </a:tr>
              <a:tr h="299089">
                <a:tc>
                  <a:txBody>
                    <a:bodyPr/>
                    <a:lstStyle/>
                    <a:p>
                      <a:pPr algn="ctr" rtl="0" fontAlgn="b"/>
                      <a:r>
                        <a:rPr lang="en-US" sz="1400">
                          <a:effectLst/>
                        </a:rPr>
                        <a:t>p2p-Gnutella09</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26,013</a:t>
                      </a:r>
                    </a:p>
                  </a:txBody>
                  <a:tcPr marL="0" marR="0" marT="0" marB="0" anchor="b"/>
                </a:tc>
                <a:tc>
                  <a:txBody>
                    <a:bodyPr/>
                    <a:lstStyle/>
                    <a:p>
                      <a:pPr algn="ctr" rtl="0" fontAlgn="b"/>
                      <a:r>
                        <a:rPr lang="en-US" sz="1400">
                          <a:effectLst/>
                        </a:rPr>
                        <a:t>21,402,960</a:t>
                      </a:r>
                    </a:p>
                  </a:txBody>
                  <a:tcPr marL="0" marR="0" marT="0" marB="0" anchor="b"/>
                </a:tc>
                <a:tc>
                  <a:txBody>
                    <a:bodyPr/>
                    <a:lstStyle/>
                    <a:p>
                      <a:pPr algn="ctr" rtl="0" fontAlgn="b"/>
                      <a:r>
                        <a:rPr lang="en-US" sz="1400">
                          <a:effectLst/>
                        </a:rPr>
                        <a:t>20</a:t>
                      </a:r>
                    </a:p>
                  </a:txBody>
                  <a:tcPr marL="0" marR="0" marT="0" marB="0" anchor="b"/>
                </a:tc>
                <a:tc>
                  <a:txBody>
                    <a:bodyPr/>
                    <a:lstStyle/>
                    <a:p>
                      <a:pPr algn="ctr" rtl="0" fontAlgn="b"/>
                      <a:r>
                        <a:rPr lang="en-US" sz="1400">
                          <a:effectLst/>
                        </a:rPr>
                        <a:t>0.72</a:t>
                      </a:r>
                    </a:p>
                  </a:txBody>
                  <a:tcPr marL="0" marR="0" marT="0" marB="0" anchor="b"/>
                </a:tc>
                <a:tc>
                  <a:txBody>
                    <a:bodyPr/>
                    <a:lstStyle/>
                    <a:p>
                      <a:pPr algn="ctr" rtl="0" fontAlgn="b"/>
                      <a:r>
                        <a:rPr lang="en-US" sz="1400">
                          <a:effectLst/>
                        </a:rPr>
                        <a:t>3.094</a:t>
                      </a:r>
                    </a:p>
                  </a:txBody>
                  <a:tcPr marL="0" marR="0" marT="0" marB="0" anchor="b"/>
                </a:tc>
                <a:tc>
                  <a:txBody>
                    <a:bodyPr/>
                    <a:lstStyle/>
                    <a:p>
                      <a:pPr algn="ctr" rtl="0" fontAlgn="b"/>
                      <a:r>
                        <a:rPr lang="en-US" sz="1400">
                          <a:effectLst/>
                        </a:rPr>
                        <a:t>3.906</a:t>
                      </a:r>
                    </a:p>
                  </a:txBody>
                  <a:tcPr marL="0" marR="0" marT="0" marB="0" anchor="b"/>
                </a:tc>
                <a:extLst>
                  <a:ext uri="{0D108BD9-81ED-4DB2-BD59-A6C34878D82A}">
                    <a16:rowId xmlns:a16="http://schemas.microsoft.com/office/drawing/2014/main" val="1439071618"/>
                  </a:ext>
                </a:extLst>
              </a:tr>
              <a:tr h="195058">
                <a:tc>
                  <a:txBody>
                    <a:bodyPr/>
                    <a:lstStyle/>
                    <a:p>
                      <a:pPr algn="ctr" rtl="0" fontAlgn="b"/>
                      <a:r>
                        <a:rPr lang="en-US" sz="1400">
                          <a:effectLst/>
                        </a:rPr>
                        <a:t>wiki-Vote</a:t>
                      </a:r>
                    </a:p>
                  </a:txBody>
                  <a:tcPr marL="0" marR="0" marT="0" marB="0" anchor="b"/>
                </a:tc>
                <a:tc>
                  <a:txBody>
                    <a:bodyPr/>
                    <a:lstStyle/>
                    <a:p>
                      <a:pPr algn="ctr" rtl="0" fontAlgn="b"/>
                      <a:r>
                        <a:rPr lang="en-US" sz="1400">
                          <a:effectLst/>
                        </a:rPr>
                        <a:t>D</a:t>
                      </a:r>
                    </a:p>
                  </a:txBody>
                  <a:tcPr marL="0" marR="0" marT="0" marB="0" anchor="b"/>
                </a:tc>
                <a:tc>
                  <a:txBody>
                    <a:bodyPr/>
                    <a:lstStyle/>
                    <a:p>
                      <a:pPr algn="ctr" rtl="0" fontAlgn="b"/>
                      <a:r>
                        <a:rPr lang="en-US" sz="1400">
                          <a:effectLst/>
                        </a:rPr>
                        <a:t>103,689</a:t>
                      </a:r>
                    </a:p>
                  </a:txBody>
                  <a:tcPr marL="0" marR="0" marT="0" marB="0" anchor="b"/>
                </a:tc>
                <a:tc>
                  <a:txBody>
                    <a:bodyPr/>
                    <a:lstStyle/>
                    <a:p>
                      <a:pPr algn="ctr" rtl="0" fontAlgn="b"/>
                      <a:r>
                        <a:rPr lang="en-US" sz="1400">
                          <a:effectLst/>
                        </a:rPr>
                        <a:t>11,947,132</a:t>
                      </a:r>
                    </a:p>
                  </a:txBody>
                  <a:tcPr marL="0" marR="0" marT="0" marB="0" anchor="b"/>
                </a:tc>
                <a:tc>
                  <a:txBody>
                    <a:bodyPr/>
                    <a:lstStyle/>
                    <a:p>
                      <a:pPr algn="ctr" rtl="0" fontAlgn="b"/>
                      <a:r>
                        <a:rPr lang="en-US" sz="1400">
                          <a:effectLst/>
                        </a:rPr>
                        <a:t>10</a:t>
                      </a:r>
                    </a:p>
                  </a:txBody>
                  <a:tcPr marL="0" marR="0" marT="0" marB="0" anchor="b"/>
                </a:tc>
                <a:tc>
                  <a:txBody>
                    <a:bodyPr/>
                    <a:lstStyle/>
                    <a:p>
                      <a:pPr algn="ctr" rtl="0" fontAlgn="b"/>
                      <a:r>
                        <a:rPr lang="en-US" sz="1400">
                          <a:effectLst/>
                        </a:rPr>
                        <a:t>1.137</a:t>
                      </a:r>
                    </a:p>
                  </a:txBody>
                  <a:tcPr marL="0" marR="0" marT="0" marB="0" anchor="b"/>
                </a:tc>
                <a:tc>
                  <a:txBody>
                    <a:bodyPr/>
                    <a:lstStyle/>
                    <a:p>
                      <a:pPr algn="ctr" rtl="0" fontAlgn="b"/>
                      <a:r>
                        <a:rPr lang="en-US" sz="1400">
                          <a:effectLst/>
                        </a:rPr>
                        <a:t>3.172</a:t>
                      </a:r>
                    </a:p>
                  </a:txBody>
                  <a:tcPr marL="0" marR="0" marT="0" marB="0" anchor="b"/>
                </a:tc>
                <a:tc>
                  <a:txBody>
                    <a:bodyPr/>
                    <a:lstStyle/>
                    <a:p>
                      <a:pPr algn="ctr" rtl="0" fontAlgn="b"/>
                      <a:r>
                        <a:rPr lang="en-US" sz="1400">
                          <a:effectLst/>
                        </a:rPr>
                        <a:t>6.841</a:t>
                      </a:r>
                    </a:p>
                  </a:txBody>
                  <a:tcPr marL="0" marR="0" marT="0" marB="0" anchor="b"/>
                </a:tc>
                <a:extLst>
                  <a:ext uri="{0D108BD9-81ED-4DB2-BD59-A6C34878D82A}">
                    <a16:rowId xmlns:a16="http://schemas.microsoft.com/office/drawing/2014/main" val="3035739152"/>
                  </a:ext>
                </a:extLst>
              </a:tr>
              <a:tr h="195058">
                <a:tc>
                  <a:txBody>
                    <a:bodyPr/>
                    <a:lstStyle/>
                    <a:p>
                      <a:pPr algn="ctr" rtl="0" fontAlgn="b"/>
                      <a:r>
                        <a:rPr lang="en-US" sz="1400" err="1">
                          <a:effectLst/>
                        </a:rPr>
                        <a:t>cti</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48,232</a:t>
                      </a:r>
                    </a:p>
                  </a:txBody>
                  <a:tcPr marL="0" marR="0" marT="0" marB="0" anchor="b"/>
                </a:tc>
                <a:tc>
                  <a:txBody>
                    <a:bodyPr/>
                    <a:lstStyle/>
                    <a:p>
                      <a:pPr algn="ctr" rtl="0" fontAlgn="b"/>
                      <a:r>
                        <a:rPr lang="en-US" sz="1400">
                          <a:effectLst/>
                        </a:rPr>
                        <a:t>6,859,653</a:t>
                      </a:r>
                    </a:p>
                  </a:txBody>
                  <a:tcPr marL="0" marR="0" marT="0" marB="0" anchor="b"/>
                </a:tc>
                <a:tc>
                  <a:txBody>
                    <a:bodyPr/>
                    <a:lstStyle/>
                    <a:p>
                      <a:pPr algn="ctr" rtl="0" fontAlgn="b"/>
                      <a:r>
                        <a:rPr lang="en-US" sz="1400">
                          <a:effectLst/>
                        </a:rPr>
                        <a:t>53</a:t>
                      </a:r>
                    </a:p>
                  </a:txBody>
                  <a:tcPr marL="0" marR="0" marT="0" marB="0" anchor="b"/>
                </a:tc>
                <a:tc>
                  <a:txBody>
                    <a:bodyPr/>
                    <a:lstStyle/>
                    <a:p>
                      <a:pPr algn="ctr" rtl="0" fontAlgn="b"/>
                      <a:r>
                        <a:rPr lang="en-US" sz="1400">
                          <a:effectLst/>
                        </a:rPr>
                        <a:t>0.295</a:t>
                      </a:r>
                    </a:p>
                  </a:txBody>
                  <a:tcPr marL="0" marR="0" marT="0" marB="0" anchor="b"/>
                </a:tc>
                <a:tc>
                  <a:txBody>
                    <a:bodyPr/>
                    <a:lstStyle/>
                    <a:p>
                      <a:pPr algn="ctr" rtl="0" fontAlgn="b"/>
                      <a:r>
                        <a:rPr lang="en-US" sz="1400">
                          <a:effectLst/>
                        </a:rPr>
                        <a:t>1.496</a:t>
                      </a:r>
                    </a:p>
                  </a:txBody>
                  <a:tcPr marL="0" marR="0" marT="0" marB="0" anchor="b"/>
                </a:tc>
                <a:tc>
                  <a:txBody>
                    <a:bodyPr/>
                    <a:lstStyle/>
                    <a:p>
                      <a:pPr algn="ctr" rtl="0" fontAlgn="b"/>
                      <a:r>
                        <a:rPr lang="en-US" sz="1400">
                          <a:effectLst/>
                        </a:rPr>
                        <a:t>3.181</a:t>
                      </a:r>
                    </a:p>
                  </a:txBody>
                  <a:tcPr marL="0" marR="0" marT="0" marB="0" anchor="b"/>
                </a:tc>
                <a:extLst>
                  <a:ext uri="{0D108BD9-81ED-4DB2-BD59-A6C34878D82A}">
                    <a16:rowId xmlns:a16="http://schemas.microsoft.com/office/drawing/2014/main" val="516724213"/>
                  </a:ext>
                </a:extLst>
              </a:tr>
              <a:tr h="195058">
                <a:tc>
                  <a:txBody>
                    <a:bodyPr/>
                    <a:lstStyle/>
                    <a:p>
                      <a:pPr algn="ctr" rtl="0" fontAlgn="b"/>
                      <a:r>
                        <a:rPr lang="en-US" sz="1400">
                          <a:effectLst/>
                        </a:rPr>
                        <a:t>delaunay_n16</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196,575</a:t>
                      </a:r>
                    </a:p>
                  </a:txBody>
                  <a:tcPr marL="0" marR="0" marT="0" marB="0" anchor="b"/>
                </a:tc>
                <a:tc>
                  <a:txBody>
                    <a:bodyPr/>
                    <a:lstStyle/>
                    <a:p>
                      <a:pPr algn="ctr" rtl="0" fontAlgn="b"/>
                      <a:r>
                        <a:rPr lang="en-US" sz="1400">
                          <a:effectLst/>
                        </a:rPr>
                        <a:t>6,137,959</a:t>
                      </a:r>
                    </a:p>
                  </a:txBody>
                  <a:tcPr marL="0" marR="0" marT="0" marB="0" anchor="b"/>
                </a:tc>
                <a:tc>
                  <a:txBody>
                    <a:bodyPr/>
                    <a:lstStyle/>
                    <a:p>
                      <a:pPr algn="ctr" rtl="0" fontAlgn="b"/>
                      <a:r>
                        <a:rPr lang="en-US" sz="1400">
                          <a:effectLst/>
                        </a:rPr>
                        <a:t>101</a:t>
                      </a:r>
                    </a:p>
                  </a:txBody>
                  <a:tcPr marL="0" marR="0" marT="0" marB="0" anchor="b"/>
                </a:tc>
                <a:tc>
                  <a:txBody>
                    <a:bodyPr/>
                    <a:lstStyle/>
                    <a:p>
                      <a:pPr algn="ctr" rtl="0" fontAlgn="b"/>
                      <a:r>
                        <a:rPr lang="en-US" sz="1400">
                          <a:effectLst/>
                        </a:rPr>
                        <a:t>1.137</a:t>
                      </a:r>
                    </a:p>
                  </a:txBody>
                  <a:tcPr marL="0" marR="0" marT="0" marB="0" anchor="b"/>
                </a:tc>
                <a:tc>
                  <a:txBody>
                    <a:bodyPr/>
                    <a:lstStyle/>
                    <a:p>
                      <a:pPr algn="ctr" rtl="0" fontAlgn="b"/>
                      <a:r>
                        <a:rPr lang="en-US" sz="1400">
                          <a:effectLst/>
                        </a:rPr>
                        <a:t>1.612</a:t>
                      </a:r>
                    </a:p>
                  </a:txBody>
                  <a:tcPr marL="0" marR="0" marT="0" marB="0" anchor="b"/>
                </a:tc>
                <a:tc>
                  <a:txBody>
                    <a:bodyPr/>
                    <a:lstStyle/>
                    <a:p>
                      <a:pPr algn="ctr" rtl="0" fontAlgn="b"/>
                      <a:r>
                        <a:rPr lang="en-US" sz="1400">
                          <a:effectLst/>
                        </a:rPr>
                        <a:t>5.596</a:t>
                      </a:r>
                    </a:p>
                  </a:txBody>
                  <a:tcPr marL="0" marR="0" marT="0" marB="0" anchor="b"/>
                </a:tc>
                <a:extLst>
                  <a:ext uri="{0D108BD9-81ED-4DB2-BD59-A6C34878D82A}">
                    <a16:rowId xmlns:a16="http://schemas.microsoft.com/office/drawing/2014/main" val="2356441615"/>
                  </a:ext>
                </a:extLst>
              </a:tr>
              <a:tr h="299089">
                <a:tc>
                  <a:txBody>
                    <a:bodyPr/>
                    <a:lstStyle/>
                    <a:p>
                      <a:pPr algn="ctr" rtl="0" fontAlgn="b"/>
                      <a:r>
                        <a:rPr lang="en-US" sz="1400" err="1">
                          <a:effectLst/>
                        </a:rPr>
                        <a:t>luxembourg_osm</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119,666</a:t>
                      </a:r>
                    </a:p>
                  </a:txBody>
                  <a:tcPr marL="0" marR="0" marT="0" marB="0" anchor="b"/>
                </a:tc>
                <a:tc>
                  <a:txBody>
                    <a:bodyPr/>
                    <a:lstStyle/>
                    <a:p>
                      <a:pPr algn="ctr" rtl="0" fontAlgn="b"/>
                      <a:r>
                        <a:rPr lang="en-US" sz="1400">
                          <a:effectLst/>
                        </a:rPr>
                        <a:t>5,022,084</a:t>
                      </a:r>
                    </a:p>
                  </a:txBody>
                  <a:tcPr marL="0" marR="0" marT="0" marB="0" anchor="b"/>
                </a:tc>
                <a:tc>
                  <a:txBody>
                    <a:bodyPr/>
                    <a:lstStyle/>
                    <a:p>
                      <a:pPr algn="ctr" rtl="0" fontAlgn="b"/>
                      <a:r>
                        <a:rPr lang="en-US" sz="1400">
                          <a:effectLst/>
                        </a:rPr>
                        <a:t>426</a:t>
                      </a:r>
                    </a:p>
                  </a:txBody>
                  <a:tcPr marL="0" marR="0" marT="0" marB="0" anchor="b"/>
                </a:tc>
                <a:tc>
                  <a:txBody>
                    <a:bodyPr/>
                    <a:lstStyle/>
                    <a:p>
                      <a:pPr algn="ctr" rtl="0" fontAlgn="b"/>
                      <a:r>
                        <a:rPr lang="en-US" sz="1400">
                          <a:effectLst/>
                        </a:rPr>
                        <a:t>1.322</a:t>
                      </a:r>
                    </a:p>
                  </a:txBody>
                  <a:tcPr marL="0" marR="0" marT="0" marB="0" anchor="b"/>
                </a:tc>
                <a:tc>
                  <a:txBody>
                    <a:bodyPr/>
                    <a:lstStyle/>
                    <a:p>
                      <a:pPr algn="ctr" rtl="0" fontAlgn="b"/>
                      <a:r>
                        <a:rPr lang="en-US" sz="1400">
                          <a:effectLst/>
                        </a:rPr>
                        <a:t>2.548</a:t>
                      </a:r>
                    </a:p>
                  </a:txBody>
                  <a:tcPr marL="0" marR="0" marT="0" marB="0" anchor="b"/>
                </a:tc>
                <a:tc>
                  <a:txBody>
                    <a:bodyPr/>
                    <a:lstStyle/>
                    <a:p>
                      <a:pPr algn="ctr" rtl="0" fontAlgn="b"/>
                      <a:r>
                        <a:rPr lang="en-US" sz="1400">
                          <a:effectLst/>
                        </a:rPr>
                        <a:t>8.194</a:t>
                      </a:r>
                    </a:p>
                  </a:txBody>
                  <a:tcPr marL="0" marR="0" marT="0" marB="0" anchor="b"/>
                </a:tc>
                <a:extLst>
                  <a:ext uri="{0D108BD9-81ED-4DB2-BD59-A6C34878D82A}">
                    <a16:rowId xmlns:a16="http://schemas.microsoft.com/office/drawing/2014/main" val="1285150471"/>
                  </a:ext>
                </a:extLst>
              </a:tr>
              <a:tr h="195058">
                <a:tc>
                  <a:txBody>
                    <a:bodyPr/>
                    <a:lstStyle/>
                    <a:p>
                      <a:pPr algn="ctr" rtl="0" fontAlgn="b"/>
                      <a:r>
                        <a:rPr lang="en-US" sz="1400">
                          <a:effectLst/>
                        </a:rPr>
                        <a:t>ego-Facebook</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88,234</a:t>
                      </a:r>
                    </a:p>
                  </a:txBody>
                  <a:tcPr marL="0" marR="0" marT="0" marB="0" anchor="b"/>
                </a:tc>
                <a:tc>
                  <a:txBody>
                    <a:bodyPr/>
                    <a:lstStyle/>
                    <a:p>
                      <a:pPr algn="ctr" rtl="0" fontAlgn="b"/>
                      <a:r>
                        <a:rPr lang="en-US" sz="1400">
                          <a:effectLst/>
                        </a:rPr>
                        <a:t>2,508,102</a:t>
                      </a:r>
                    </a:p>
                  </a:txBody>
                  <a:tcPr marL="0" marR="0" marT="0" marB="0" anchor="b"/>
                </a:tc>
                <a:tc>
                  <a:txBody>
                    <a:bodyPr/>
                    <a:lstStyle/>
                    <a:p>
                      <a:pPr algn="ctr" rtl="0" fontAlgn="b"/>
                      <a:r>
                        <a:rPr lang="en-US" sz="1400">
                          <a:effectLst/>
                        </a:rPr>
                        <a:t>17</a:t>
                      </a:r>
                    </a:p>
                  </a:txBody>
                  <a:tcPr marL="0" marR="0" marT="0" marB="0" anchor="b"/>
                </a:tc>
                <a:tc>
                  <a:txBody>
                    <a:bodyPr/>
                    <a:lstStyle/>
                    <a:p>
                      <a:pPr algn="ctr" rtl="0" fontAlgn="b"/>
                      <a:r>
                        <a:rPr lang="en-US" sz="1400">
                          <a:effectLst/>
                        </a:rPr>
                        <a:t>0.544</a:t>
                      </a:r>
                    </a:p>
                  </a:txBody>
                  <a:tcPr marL="0" marR="0" marT="0" marB="0" anchor="b"/>
                </a:tc>
                <a:tc>
                  <a:txBody>
                    <a:bodyPr/>
                    <a:lstStyle/>
                    <a:p>
                      <a:pPr algn="ctr" rtl="0" fontAlgn="b"/>
                      <a:r>
                        <a:rPr lang="en-US" sz="1400">
                          <a:effectLst/>
                        </a:rPr>
                        <a:t>0.606</a:t>
                      </a:r>
                    </a:p>
                  </a:txBody>
                  <a:tcPr marL="0" marR="0" marT="0" marB="0" anchor="b"/>
                </a:tc>
                <a:tc>
                  <a:txBody>
                    <a:bodyPr/>
                    <a:lstStyle/>
                    <a:p>
                      <a:pPr algn="ctr" rtl="0" fontAlgn="b"/>
                      <a:r>
                        <a:rPr lang="en-US" sz="1400">
                          <a:effectLst/>
                        </a:rPr>
                        <a:t>3.719</a:t>
                      </a:r>
                    </a:p>
                  </a:txBody>
                  <a:tcPr marL="0" marR="0" marT="0" marB="0" anchor="b"/>
                </a:tc>
                <a:extLst>
                  <a:ext uri="{0D108BD9-81ED-4DB2-BD59-A6C34878D82A}">
                    <a16:rowId xmlns:a16="http://schemas.microsoft.com/office/drawing/2014/main" val="2995715430"/>
                  </a:ext>
                </a:extLst>
              </a:tr>
              <a:tr h="195058">
                <a:tc>
                  <a:txBody>
                    <a:bodyPr/>
                    <a:lstStyle/>
                    <a:p>
                      <a:pPr algn="ctr" rtl="0" fontAlgn="b"/>
                      <a:r>
                        <a:rPr lang="en-US" sz="1400" err="1">
                          <a:solidFill>
                            <a:srgbClr val="FF0000"/>
                          </a:solidFill>
                          <a:effectLst/>
                        </a:rPr>
                        <a:t>cal.cedge</a:t>
                      </a:r>
                      <a:endParaRPr lang="en-US" sz="1400">
                        <a:solidFill>
                          <a:srgbClr val="FF0000"/>
                        </a:solidFill>
                        <a:effectLst/>
                      </a:endParaRPr>
                    </a:p>
                  </a:txBody>
                  <a:tcPr marL="0" marR="0" marT="0" marB="0" anchor="b"/>
                </a:tc>
                <a:tc>
                  <a:txBody>
                    <a:bodyPr/>
                    <a:lstStyle/>
                    <a:p>
                      <a:pPr algn="ctr" rtl="0" fontAlgn="b"/>
                      <a:r>
                        <a:rPr lang="en-US" sz="1400">
                          <a:solidFill>
                            <a:srgbClr val="FF0000"/>
                          </a:solidFill>
                          <a:effectLst/>
                        </a:rPr>
                        <a:t>U</a:t>
                      </a:r>
                    </a:p>
                  </a:txBody>
                  <a:tcPr marL="0" marR="0" marT="0" marB="0" anchor="b"/>
                </a:tc>
                <a:tc>
                  <a:txBody>
                    <a:bodyPr/>
                    <a:lstStyle/>
                    <a:p>
                      <a:pPr algn="ctr" rtl="0" fontAlgn="b"/>
                      <a:r>
                        <a:rPr lang="en-US" sz="1400">
                          <a:solidFill>
                            <a:srgbClr val="FF0000"/>
                          </a:solidFill>
                          <a:effectLst/>
                        </a:rPr>
                        <a:t>21,693</a:t>
                      </a:r>
                    </a:p>
                  </a:txBody>
                  <a:tcPr marL="0" marR="0" marT="0" marB="0" anchor="b"/>
                </a:tc>
                <a:tc>
                  <a:txBody>
                    <a:bodyPr/>
                    <a:lstStyle/>
                    <a:p>
                      <a:pPr algn="ctr" rtl="0" fontAlgn="b"/>
                      <a:r>
                        <a:rPr lang="en-US" sz="1400">
                          <a:solidFill>
                            <a:srgbClr val="FF0000"/>
                          </a:solidFill>
                          <a:effectLst/>
                        </a:rPr>
                        <a:t>501,755</a:t>
                      </a:r>
                    </a:p>
                  </a:txBody>
                  <a:tcPr marL="0" marR="0" marT="0" marB="0" anchor="b"/>
                </a:tc>
                <a:tc>
                  <a:txBody>
                    <a:bodyPr/>
                    <a:lstStyle/>
                    <a:p>
                      <a:pPr algn="ctr" rtl="0" fontAlgn="b"/>
                      <a:r>
                        <a:rPr lang="en-US" sz="1400">
                          <a:solidFill>
                            <a:srgbClr val="FF0000"/>
                          </a:solidFill>
                          <a:effectLst/>
                        </a:rPr>
                        <a:t>195</a:t>
                      </a:r>
                    </a:p>
                  </a:txBody>
                  <a:tcPr marL="0" marR="0" marT="0" marB="0" anchor="b"/>
                </a:tc>
                <a:tc>
                  <a:txBody>
                    <a:bodyPr/>
                    <a:lstStyle/>
                    <a:p>
                      <a:pPr algn="ctr" rtl="0" fontAlgn="b"/>
                      <a:r>
                        <a:rPr lang="en-US" sz="1400">
                          <a:solidFill>
                            <a:srgbClr val="FF0000"/>
                          </a:solidFill>
                          <a:effectLst/>
                        </a:rPr>
                        <a:t>0.489</a:t>
                      </a:r>
                    </a:p>
                  </a:txBody>
                  <a:tcPr marL="0" marR="0" marT="0" marB="0" anchor="b"/>
                </a:tc>
                <a:tc>
                  <a:txBody>
                    <a:bodyPr/>
                    <a:lstStyle/>
                    <a:p>
                      <a:pPr algn="ctr" rtl="0" fontAlgn="b"/>
                      <a:r>
                        <a:rPr lang="en-US" sz="1400">
                          <a:solidFill>
                            <a:srgbClr val="FF0000"/>
                          </a:solidFill>
                          <a:effectLst/>
                        </a:rPr>
                        <a:t>0.455</a:t>
                      </a:r>
                    </a:p>
                  </a:txBody>
                  <a:tcPr marL="0" marR="0" marT="0" marB="0" anchor="b"/>
                </a:tc>
                <a:tc>
                  <a:txBody>
                    <a:bodyPr/>
                    <a:lstStyle/>
                    <a:p>
                      <a:pPr algn="ctr" rtl="0" fontAlgn="b"/>
                      <a:r>
                        <a:rPr lang="en-US" sz="1400">
                          <a:solidFill>
                            <a:srgbClr val="FF0000"/>
                          </a:solidFill>
                          <a:effectLst/>
                        </a:rPr>
                        <a:t>2.756</a:t>
                      </a:r>
                    </a:p>
                  </a:txBody>
                  <a:tcPr marL="0" marR="0" marT="0" marB="0" anchor="b"/>
                </a:tc>
                <a:extLst>
                  <a:ext uri="{0D108BD9-81ED-4DB2-BD59-A6C34878D82A}">
                    <a16:rowId xmlns:a16="http://schemas.microsoft.com/office/drawing/2014/main" val="1270053583"/>
                  </a:ext>
                </a:extLst>
              </a:tr>
              <a:tr h="195058">
                <a:tc>
                  <a:txBody>
                    <a:bodyPr/>
                    <a:lstStyle/>
                    <a:p>
                      <a:pPr algn="ctr" rtl="0" fontAlgn="b"/>
                      <a:r>
                        <a:rPr lang="en-US" sz="1400" err="1">
                          <a:effectLst/>
                        </a:rPr>
                        <a:t>TG.cedge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23,874</a:t>
                      </a:r>
                    </a:p>
                  </a:txBody>
                  <a:tcPr marL="0" marR="0" marT="0" marB="0" anchor="b"/>
                </a:tc>
                <a:tc>
                  <a:txBody>
                    <a:bodyPr/>
                    <a:lstStyle/>
                    <a:p>
                      <a:pPr algn="ctr" rtl="0" fontAlgn="b"/>
                      <a:r>
                        <a:rPr lang="en-US" sz="1400">
                          <a:effectLst/>
                        </a:rPr>
                        <a:t>481,121</a:t>
                      </a:r>
                    </a:p>
                  </a:txBody>
                  <a:tcPr marL="0" marR="0" marT="0" marB="0" anchor="b"/>
                </a:tc>
                <a:tc>
                  <a:txBody>
                    <a:bodyPr/>
                    <a:lstStyle/>
                    <a:p>
                      <a:pPr algn="ctr" rtl="0" fontAlgn="b"/>
                      <a:r>
                        <a:rPr lang="en-US" sz="1400">
                          <a:effectLst/>
                        </a:rPr>
                        <a:t>58</a:t>
                      </a:r>
                    </a:p>
                  </a:txBody>
                  <a:tcPr marL="0" marR="0" marT="0" marB="0" anchor="b"/>
                </a:tc>
                <a:tc>
                  <a:txBody>
                    <a:bodyPr/>
                    <a:lstStyle/>
                    <a:p>
                      <a:pPr algn="ctr" rtl="0" fontAlgn="b"/>
                      <a:r>
                        <a:rPr lang="en-US" sz="1400">
                          <a:effectLst/>
                        </a:rPr>
                        <a:t>0.198</a:t>
                      </a:r>
                    </a:p>
                  </a:txBody>
                  <a:tcPr marL="0" marR="0" marT="0" marB="0" anchor="b"/>
                </a:tc>
                <a:tc>
                  <a:txBody>
                    <a:bodyPr/>
                    <a:lstStyle/>
                    <a:p>
                      <a:pPr algn="ctr" rtl="0" fontAlgn="b"/>
                      <a:r>
                        <a:rPr lang="en-US" sz="1400">
                          <a:effectLst/>
                        </a:rPr>
                        <a:t>0.219</a:t>
                      </a:r>
                    </a:p>
                  </a:txBody>
                  <a:tcPr marL="0" marR="0" marT="0" marB="0" anchor="b"/>
                </a:tc>
                <a:tc>
                  <a:txBody>
                    <a:bodyPr/>
                    <a:lstStyle/>
                    <a:p>
                      <a:pPr algn="ctr" rtl="0" fontAlgn="b"/>
                      <a:r>
                        <a:rPr lang="en-US" sz="1400">
                          <a:effectLst/>
                        </a:rPr>
                        <a:t>0.857</a:t>
                      </a:r>
                    </a:p>
                  </a:txBody>
                  <a:tcPr marL="0" marR="0" marT="0" marB="0" anchor="b"/>
                </a:tc>
                <a:extLst>
                  <a:ext uri="{0D108BD9-81ED-4DB2-BD59-A6C34878D82A}">
                    <a16:rowId xmlns:a16="http://schemas.microsoft.com/office/drawing/2014/main" val="3858648637"/>
                  </a:ext>
                </a:extLst>
              </a:tr>
              <a:tr h="195058">
                <a:tc>
                  <a:txBody>
                    <a:bodyPr/>
                    <a:lstStyle/>
                    <a:p>
                      <a:pPr algn="ctr" rtl="0" fontAlgn="b"/>
                      <a:r>
                        <a:rPr lang="en-US" sz="1400">
                          <a:effectLst/>
                        </a:rPr>
                        <a:t>wing</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121,544</a:t>
                      </a:r>
                    </a:p>
                  </a:txBody>
                  <a:tcPr marL="0" marR="0" marT="0" marB="0" anchor="b"/>
                </a:tc>
                <a:tc>
                  <a:txBody>
                    <a:bodyPr/>
                    <a:lstStyle/>
                    <a:p>
                      <a:pPr algn="ctr" rtl="0" fontAlgn="b"/>
                      <a:r>
                        <a:rPr lang="en-US" sz="1400">
                          <a:effectLst/>
                        </a:rPr>
                        <a:t>329,438</a:t>
                      </a:r>
                    </a:p>
                  </a:txBody>
                  <a:tcPr marL="0" marR="0" marT="0" marB="0" anchor="b"/>
                </a:tc>
                <a:tc>
                  <a:txBody>
                    <a:bodyPr/>
                    <a:lstStyle/>
                    <a:p>
                      <a:pPr algn="ctr" rtl="0" fontAlgn="b"/>
                      <a:r>
                        <a:rPr lang="en-US" sz="1400">
                          <a:effectLst/>
                        </a:rPr>
                        <a:t>11</a:t>
                      </a:r>
                    </a:p>
                  </a:txBody>
                  <a:tcPr marL="0" marR="0" marT="0" marB="0" anchor="b"/>
                </a:tc>
                <a:tc>
                  <a:txBody>
                    <a:bodyPr/>
                    <a:lstStyle/>
                    <a:p>
                      <a:pPr algn="ctr" rtl="0" fontAlgn="b"/>
                      <a:r>
                        <a:rPr lang="en-US" sz="1400">
                          <a:effectLst/>
                        </a:rPr>
                        <a:t>0.085</a:t>
                      </a:r>
                    </a:p>
                  </a:txBody>
                  <a:tcPr marL="0" marR="0" marT="0" marB="0" anchor="b"/>
                </a:tc>
                <a:tc>
                  <a:txBody>
                    <a:bodyPr/>
                    <a:lstStyle/>
                    <a:p>
                      <a:pPr algn="ctr" rtl="0" fontAlgn="b"/>
                      <a:r>
                        <a:rPr lang="en-US" sz="1400">
                          <a:effectLst/>
                        </a:rPr>
                        <a:t>0.193</a:t>
                      </a:r>
                    </a:p>
                  </a:txBody>
                  <a:tcPr marL="0" marR="0" marT="0" marB="0" anchor="b"/>
                </a:tc>
                <a:tc>
                  <a:txBody>
                    <a:bodyPr/>
                    <a:lstStyle/>
                    <a:p>
                      <a:pPr algn="ctr" rtl="0" fontAlgn="b"/>
                      <a:r>
                        <a:rPr lang="en-US" sz="1400">
                          <a:effectLst/>
                        </a:rPr>
                        <a:t>0.905</a:t>
                      </a:r>
                    </a:p>
                  </a:txBody>
                  <a:tcPr marL="0" marR="0" marT="0" marB="0" anchor="b"/>
                </a:tc>
                <a:extLst>
                  <a:ext uri="{0D108BD9-81ED-4DB2-BD59-A6C34878D82A}">
                    <a16:rowId xmlns:a16="http://schemas.microsoft.com/office/drawing/2014/main" val="932524250"/>
                  </a:ext>
                </a:extLst>
              </a:tr>
              <a:tr h="195058">
                <a:tc>
                  <a:txBody>
                    <a:bodyPr/>
                    <a:lstStyle/>
                    <a:p>
                      <a:pPr algn="ctr" rtl="0" fontAlgn="b"/>
                      <a:r>
                        <a:rPr lang="en-US" sz="1400" err="1">
                          <a:effectLst/>
                        </a:rPr>
                        <a:t>OL.cedge</a:t>
                      </a:r>
                    </a:p>
                  </a:txBody>
                  <a:tcPr marL="0" marR="0" marT="0" marB="0" anchor="b"/>
                </a:tc>
                <a:tc>
                  <a:txBody>
                    <a:bodyPr/>
                    <a:lstStyle/>
                    <a:p>
                      <a:pPr algn="ctr" rtl="0" fontAlgn="b"/>
                      <a:r>
                        <a:rPr lang="en-US" sz="1400">
                          <a:effectLst/>
                        </a:rPr>
                        <a:t>U</a:t>
                      </a:r>
                    </a:p>
                  </a:txBody>
                  <a:tcPr marL="0" marR="0" marT="0" marB="0" anchor="b"/>
                </a:tc>
                <a:tc>
                  <a:txBody>
                    <a:bodyPr/>
                    <a:lstStyle/>
                    <a:p>
                      <a:pPr algn="ctr" rtl="0" fontAlgn="b"/>
                      <a:r>
                        <a:rPr lang="en-US" sz="1400">
                          <a:effectLst/>
                        </a:rPr>
                        <a:t>7,035</a:t>
                      </a:r>
                    </a:p>
                  </a:txBody>
                  <a:tcPr marL="0" marR="0" marT="0" marB="0" anchor="b"/>
                </a:tc>
                <a:tc>
                  <a:txBody>
                    <a:bodyPr/>
                    <a:lstStyle/>
                    <a:p>
                      <a:pPr algn="ctr" rtl="0" fontAlgn="b"/>
                      <a:r>
                        <a:rPr lang="en-US" sz="1400">
                          <a:effectLst/>
                        </a:rPr>
                        <a:t>146,120</a:t>
                      </a:r>
                    </a:p>
                  </a:txBody>
                  <a:tcPr marL="0" marR="0" marT="0" marB="0" anchor="b"/>
                </a:tc>
                <a:tc>
                  <a:txBody>
                    <a:bodyPr/>
                    <a:lstStyle/>
                    <a:p>
                      <a:pPr algn="ctr" rtl="0" fontAlgn="b"/>
                      <a:r>
                        <a:rPr lang="en-US" sz="1400">
                          <a:effectLst/>
                        </a:rPr>
                        <a:t>64</a:t>
                      </a:r>
                    </a:p>
                  </a:txBody>
                  <a:tcPr marL="0" marR="0" marT="0" marB="0" anchor="b"/>
                </a:tc>
                <a:tc>
                  <a:txBody>
                    <a:bodyPr/>
                    <a:lstStyle/>
                    <a:p>
                      <a:pPr algn="ctr" rtl="0" fontAlgn="b"/>
                      <a:r>
                        <a:rPr lang="en-US" sz="1400">
                          <a:effectLst/>
                        </a:rPr>
                        <a:t>0.148</a:t>
                      </a:r>
                    </a:p>
                  </a:txBody>
                  <a:tcPr marL="0" marR="0" marT="0" marB="0" anchor="b"/>
                </a:tc>
                <a:tc>
                  <a:txBody>
                    <a:bodyPr/>
                    <a:lstStyle/>
                    <a:p>
                      <a:pPr algn="ctr" rtl="0" fontAlgn="b"/>
                      <a:r>
                        <a:rPr lang="en-US" sz="1400">
                          <a:effectLst/>
                        </a:rPr>
                        <a:t>0.181</a:t>
                      </a:r>
                    </a:p>
                  </a:txBody>
                  <a:tcPr marL="0" marR="0" marT="0" marB="0" anchor="b"/>
                </a:tc>
                <a:tc>
                  <a:txBody>
                    <a:bodyPr/>
                    <a:lstStyle/>
                    <a:p>
                      <a:pPr algn="ctr" rtl="0" fontAlgn="b"/>
                      <a:r>
                        <a:rPr lang="en-US" sz="1400">
                          <a:effectLst/>
                        </a:rPr>
                        <a:t>0.523</a:t>
                      </a:r>
                    </a:p>
                  </a:txBody>
                  <a:tcPr marL="0" marR="0" marT="0" marB="0" anchor="b"/>
                </a:tc>
                <a:extLst>
                  <a:ext uri="{0D108BD9-81ED-4DB2-BD59-A6C34878D82A}">
                    <a16:rowId xmlns:a16="http://schemas.microsoft.com/office/drawing/2014/main" val="386504324"/>
                  </a:ext>
                </a:extLst>
              </a:tr>
            </a:tbl>
          </a:graphicData>
        </a:graphic>
      </p:graphicFrame>
      <p:graphicFrame>
        <p:nvGraphicFramePr>
          <p:cNvPr id="6" name="Diagram 5">
            <a:extLst>
              <a:ext uri="{FF2B5EF4-FFF2-40B4-BE49-F238E27FC236}">
                <a16:creationId xmlns:a16="http://schemas.microsoft.com/office/drawing/2014/main" id="{A4354262-02A5-4F5F-92AF-F55BC3A9C7B9}"/>
              </a:ext>
            </a:extLst>
          </p:cNvPr>
          <p:cNvGraphicFramePr/>
          <p:nvPr>
            <p:extLst>
              <p:ext uri="{D42A27DB-BD31-4B8C-83A1-F6EECF244321}">
                <p14:modId xmlns:p14="http://schemas.microsoft.com/office/powerpoint/2010/main" val="1947580637"/>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2092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p:txBody>
          <a:bodyPr anchor="ctr">
            <a:normAutofit/>
          </a:bodyPr>
          <a:lstStyle/>
          <a:p>
            <a:r>
              <a:rPr lang="en-US"/>
              <a:t>Limitations</a:t>
            </a:r>
          </a:p>
        </p:txBody>
      </p:sp>
      <p:pic>
        <p:nvPicPr>
          <p:cNvPr id="676" name="Picture 676" descr="Stop Bee">
            <a:extLst>
              <a:ext uri="{FF2B5EF4-FFF2-40B4-BE49-F238E27FC236}">
                <a16:creationId xmlns:a16="http://schemas.microsoft.com/office/drawing/2014/main" id="{6792A890-881B-207F-0A3C-02DBBAE89AB3}"/>
              </a:ext>
            </a:extLst>
          </p:cNvPr>
          <p:cNvPicPr>
            <a:picLocks noGrp="1" noChangeAspect="1"/>
          </p:cNvPicPr>
          <p:nvPr>
            <p:ph idx="1"/>
          </p:nvPr>
        </p:nvPicPr>
        <p:blipFill>
          <a:blip r:embed="rId2"/>
          <a:stretch>
            <a:fillRect/>
          </a:stretch>
        </p:blipFill>
        <p:spPr>
          <a:xfrm>
            <a:off x="195262" y="1183481"/>
            <a:ext cx="4491037" cy="4491037"/>
          </a:xfrm>
        </p:spPr>
      </p:pic>
      <p:sp>
        <p:nvSpPr>
          <p:cNvPr id="5" name="Slide Number Placeholder 4" hidden="1"/>
          <p:cNvSpPr>
            <a:spLocks noGrp="1"/>
          </p:cNvSpPr>
          <p:nvPr>
            <p:ph type="sldNum" sz="quarter" idx="4294967295"/>
          </p:nvPr>
        </p:nvSpPr>
        <p:spPr>
          <a:xfrm>
            <a:off x="11888788" y="569913"/>
            <a:ext cx="303212" cy="365125"/>
          </a:xfrm>
          <a:prstGeom prst="rect">
            <a:avLst/>
          </a:prstGeom>
        </p:spPr>
        <p:txBody>
          <a:bodyPr anchor="ctr">
            <a:normAutofit fontScale="62500" lnSpcReduction="20000"/>
          </a:bodyPr>
          <a:lstStyle/>
          <a:p>
            <a:pPr>
              <a:lnSpc>
                <a:spcPct val="90000"/>
              </a:lnSpc>
              <a:spcAft>
                <a:spcPts val="600"/>
              </a:spcAft>
            </a:pPr>
            <a:fld id="{54797FC3-DC33-DA47-95F6-F7EB925D69E8}" type="slidenum">
              <a:rPr lang="en-US" smtClean="0"/>
              <a:pPr>
                <a:lnSpc>
                  <a:spcPct val="90000"/>
                </a:lnSpc>
                <a:spcAft>
                  <a:spcPts val="600"/>
                </a:spcAft>
              </a:pPr>
              <a:t>69</a:t>
            </a:fld>
            <a:endParaRPr lang="en-US"/>
          </a:p>
        </p:txBody>
      </p:sp>
      <p:graphicFrame>
        <p:nvGraphicFramePr>
          <p:cNvPr id="21" name="Content Placeholder 10">
            <a:extLst>
              <a:ext uri="{FF2B5EF4-FFF2-40B4-BE49-F238E27FC236}">
                <a16:creationId xmlns:a16="http://schemas.microsoft.com/office/drawing/2014/main" id="{5E307BBD-E125-9ABA-AC13-305ED497E659}"/>
              </a:ext>
            </a:extLst>
          </p:cNvPr>
          <p:cNvGraphicFramePr>
            <a:graphicFrameLocks noGrp="1"/>
          </p:cNvGraphicFramePr>
          <p:nvPr>
            <p:ph type="tbl" sz="quarter" idx="4294967295"/>
          </p:nvPr>
        </p:nvGraphicFramePr>
        <p:xfrm>
          <a:off x="5324475" y="1646238"/>
          <a:ext cx="6867525"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71E63BB6-5309-42AA-A032-A729C1AEAC1B}"/>
              </a:ext>
            </a:extLst>
          </p:cNvPr>
          <p:cNvGraphicFramePr/>
          <p:nvPr>
            <p:extLst>
              <p:ext uri="{D42A27DB-BD31-4B8C-83A1-F6EECF244321}">
                <p14:modId xmlns:p14="http://schemas.microsoft.com/office/powerpoint/2010/main" val="225585177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233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ontent Placeholder 29" descr="A diagram of a grid with green squares&#10;&#10;Description automatically generated">
            <a:extLst>
              <a:ext uri="{FF2B5EF4-FFF2-40B4-BE49-F238E27FC236}">
                <a16:creationId xmlns:a16="http://schemas.microsoft.com/office/drawing/2014/main" id="{EE6F71C9-B975-17C5-F763-4AB13A8B27D8}"/>
              </a:ext>
            </a:extLst>
          </p:cNvPr>
          <p:cNvPicPr>
            <a:picLocks noGrp="1" noChangeAspect="1"/>
          </p:cNvPicPr>
          <p:nvPr>
            <p:ph idx="10"/>
          </p:nvPr>
        </p:nvPicPr>
        <p:blipFill>
          <a:blip r:embed="rId3">
            <a:extLst>
              <a:ext uri="{837473B0-CC2E-450A-ABE3-18F120FF3D39}">
                <a1611:picAttrSrcUrl xmlns:a1611="http://schemas.microsoft.com/office/drawing/2016/11/main" r:id="rId4"/>
              </a:ext>
            </a:extLst>
          </a:blip>
          <a:stretch>
            <a:fillRect/>
          </a:stretch>
        </p:blipFill>
        <p:spPr>
          <a:xfrm>
            <a:off x="5988318" y="832977"/>
            <a:ext cx="6104828" cy="4182394"/>
          </a:xfrm>
        </p:spPr>
      </p:pic>
      <p:sp>
        <p:nvSpPr>
          <p:cNvPr id="2" name="Title 1">
            <a:extLst>
              <a:ext uri="{FF2B5EF4-FFF2-40B4-BE49-F238E27FC236}">
                <a16:creationId xmlns:a16="http://schemas.microsoft.com/office/drawing/2014/main" id="{DFA580CE-1ADF-344D-E8C9-28B030A280D8}"/>
              </a:ext>
            </a:extLst>
          </p:cNvPr>
          <p:cNvSpPr>
            <a:spLocks noGrp="1"/>
          </p:cNvSpPr>
          <p:nvPr>
            <p:ph type="title"/>
          </p:nvPr>
        </p:nvSpPr>
        <p:spPr/>
        <p:txBody>
          <a:bodyPr anchor="ctr">
            <a:normAutofit/>
          </a:bodyPr>
          <a:lstStyle/>
          <a:p>
            <a:r>
              <a:rPr lang="en-US"/>
              <a:t>GPGPU</a:t>
            </a:r>
          </a:p>
        </p:txBody>
      </p:sp>
      <p:sp>
        <p:nvSpPr>
          <p:cNvPr id="3" name="Content Placeholder 2">
            <a:extLst>
              <a:ext uri="{FF2B5EF4-FFF2-40B4-BE49-F238E27FC236}">
                <a16:creationId xmlns:a16="http://schemas.microsoft.com/office/drawing/2014/main" id="{A4B98FAB-DE69-8F80-D8B2-6F9AC7BB5972}"/>
              </a:ext>
            </a:extLst>
          </p:cNvPr>
          <p:cNvSpPr>
            <a:spLocks noGrp="1"/>
          </p:cNvSpPr>
          <p:nvPr>
            <p:ph idx="1"/>
          </p:nvPr>
        </p:nvSpPr>
        <p:spPr/>
        <p:txBody>
          <a:bodyPr>
            <a:normAutofit/>
          </a:bodyPr>
          <a:lstStyle/>
          <a:p>
            <a:pPr marL="342900" indent="-342900">
              <a:buFont typeface="Arial" panose="020B0604020202020204" pitchFamily="34" charset="0"/>
              <a:buChar char="•"/>
            </a:pPr>
            <a:r>
              <a:rPr lang="en-US"/>
              <a:t>General Purpose computing using GPU</a:t>
            </a:r>
          </a:p>
          <a:p>
            <a:pPr marL="342900" indent="-342900">
              <a:buFont typeface="Arial" panose="020B0604020202020204" pitchFamily="34" charset="0"/>
              <a:buChar char="•"/>
            </a:pPr>
            <a:r>
              <a:rPr lang="en-US"/>
              <a:t>Work together with CPU</a:t>
            </a:r>
          </a:p>
          <a:p>
            <a:pPr marL="342900" indent="-342900">
              <a:buFont typeface="Arial" panose="020B0604020202020204" pitchFamily="34" charset="0"/>
              <a:buChar char="•"/>
            </a:pPr>
            <a:r>
              <a:rPr lang="en-US"/>
              <a:t>GPU is designed for parallel processing</a:t>
            </a:r>
          </a:p>
          <a:p>
            <a:pPr marL="342900" indent="-342900">
              <a:buFont typeface="Arial" panose="020B0604020202020204" pitchFamily="34" charset="0"/>
              <a:buChar char="•"/>
            </a:pPr>
            <a:r>
              <a:rPr lang="en-US"/>
              <a:t>Major manufacturers: Nvidia, AMD, Intel</a:t>
            </a:r>
          </a:p>
          <a:p>
            <a:pPr marL="342900" indent="-342900">
              <a:buFont typeface="Arial" panose="020B0604020202020204" pitchFamily="34" charset="0"/>
              <a:buChar char="•"/>
            </a:pPr>
            <a:r>
              <a:rPr lang="en-US"/>
              <a:t>Power efficiency </a:t>
            </a:r>
            <a:r>
              <a:rPr lang="en-US" err="1">
                <a:solidFill>
                  <a:srgbClr val="FF0000"/>
                </a:solidFill>
              </a:rPr>
              <a:t>TFlop</a:t>
            </a:r>
            <a:r>
              <a:rPr lang="en-US"/>
              <a:t> per Watt</a:t>
            </a:r>
          </a:p>
          <a:p>
            <a:endParaRPr lang="en-US"/>
          </a:p>
        </p:txBody>
      </p:sp>
      <p:sp>
        <p:nvSpPr>
          <p:cNvPr id="5" name="Callout: Up Arrow 4">
            <a:extLst>
              <a:ext uri="{FF2B5EF4-FFF2-40B4-BE49-F238E27FC236}">
                <a16:creationId xmlns:a16="http://schemas.microsoft.com/office/drawing/2014/main" id="{7E21B760-B404-5FB2-6BA7-226184E050BE}"/>
              </a:ext>
            </a:extLst>
          </p:cNvPr>
          <p:cNvSpPr/>
          <p:nvPr/>
        </p:nvSpPr>
        <p:spPr>
          <a:xfrm>
            <a:off x="5988318" y="5015371"/>
            <a:ext cx="2093407" cy="633047"/>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Host</a:t>
            </a:r>
          </a:p>
        </p:txBody>
      </p:sp>
      <p:sp>
        <p:nvSpPr>
          <p:cNvPr id="6" name="Callout: Up Arrow 5">
            <a:extLst>
              <a:ext uri="{FF2B5EF4-FFF2-40B4-BE49-F238E27FC236}">
                <a16:creationId xmlns:a16="http://schemas.microsoft.com/office/drawing/2014/main" id="{2A6C0CB9-72F1-1D34-CC98-514BDD67DB71}"/>
              </a:ext>
            </a:extLst>
          </p:cNvPr>
          <p:cNvSpPr/>
          <p:nvPr/>
        </p:nvSpPr>
        <p:spPr>
          <a:xfrm>
            <a:off x="9356190" y="5015370"/>
            <a:ext cx="2093407" cy="633047"/>
          </a:xfrm>
          <a:prstGeom prst="up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Device</a:t>
            </a:r>
          </a:p>
        </p:txBody>
      </p:sp>
      <p:graphicFrame>
        <p:nvGraphicFramePr>
          <p:cNvPr id="27" name="Diagram 26">
            <a:extLst>
              <a:ext uri="{FF2B5EF4-FFF2-40B4-BE49-F238E27FC236}">
                <a16:creationId xmlns:a16="http://schemas.microsoft.com/office/drawing/2014/main" id="{FCD33735-EEAD-EEE6-E5BF-2C013E382A1E}"/>
              </a:ext>
            </a:extLst>
          </p:cNvPr>
          <p:cNvGraphicFramePr/>
          <p:nvPr>
            <p:extLst>
              <p:ext uri="{D42A27DB-BD31-4B8C-83A1-F6EECF244321}">
                <p14:modId xmlns:p14="http://schemas.microsoft.com/office/powerpoint/2010/main" val="114673404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5128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 calcmode="lin" valueType="num">
                                      <p:cBhvr additive="base">
                                        <p:cTn id="3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 calcmode="lin" valueType="num">
                                      <p:cBhvr additive="base">
                                        <p:cTn id="4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 calcmode="lin" valueType="num">
                                      <p:cBhvr additive="base">
                                        <p:cTn id="4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B198B-FD47-86DE-44BA-8C362A2C47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6F5EFB-3A98-48EE-1FDB-A5AE4BF20C5F}"/>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30599A07-3256-F37A-14B8-F67D516BAC94}"/>
              </a:ext>
            </a:extLst>
          </p:cNvPr>
          <p:cNvSpPr/>
          <p:nvPr/>
        </p:nvSpPr>
        <p:spPr>
          <a:xfrm>
            <a:off x="2638425" y="4096310"/>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Topological Data Analysis for High-Dimensional Data</a:t>
            </a:r>
          </a:p>
        </p:txBody>
      </p:sp>
      <p:sp>
        <p:nvSpPr>
          <p:cNvPr id="17" name="Rectangle 16">
            <a:extLst>
              <a:ext uri="{FF2B5EF4-FFF2-40B4-BE49-F238E27FC236}">
                <a16:creationId xmlns:a16="http://schemas.microsoft.com/office/drawing/2014/main" id="{B7B572E5-E10F-9F15-C470-9C7C58C72B0D}"/>
              </a:ext>
            </a:extLst>
          </p:cNvPr>
          <p:cNvSpPr/>
          <p:nvPr/>
        </p:nvSpPr>
        <p:spPr>
          <a:xfrm>
            <a:off x="2638425" y="456303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51182E74-921B-5DB2-726B-5DE1213F2E7E}"/>
              </a:ext>
            </a:extLst>
          </p:cNvPr>
          <p:cNvSpPr/>
          <p:nvPr/>
        </p:nvSpPr>
        <p:spPr>
          <a:xfrm>
            <a:off x="2638425" y="316286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p>
        </p:txBody>
      </p:sp>
      <p:sp>
        <p:nvSpPr>
          <p:cNvPr id="5" name="Rectangle 4">
            <a:extLst>
              <a:ext uri="{FF2B5EF4-FFF2-40B4-BE49-F238E27FC236}">
                <a16:creationId xmlns:a16="http://schemas.microsoft.com/office/drawing/2014/main" id="{F8E27728-6601-79FF-9F3E-E3A2E0F57647}"/>
              </a:ext>
            </a:extLst>
          </p:cNvPr>
          <p:cNvSpPr/>
          <p:nvPr/>
        </p:nvSpPr>
        <p:spPr>
          <a:xfrm>
            <a:off x="2638425" y="362958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B773861B-27EF-27F8-2420-CAED09155365}"/>
              </a:ext>
            </a:extLst>
          </p:cNvPr>
          <p:cNvSpPr/>
          <p:nvPr/>
        </p:nvSpPr>
        <p:spPr>
          <a:xfrm>
            <a:off x="2638425" y="269613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B18C3152-0A7D-F884-74B2-3D5A8DFC46AD}"/>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0B65B33D-B92C-A97A-F02F-773B574E9E76}"/>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EC6F3C9A-EE5A-6D43-671A-754EEE359D6B}"/>
              </a:ext>
            </a:extLst>
          </p:cNvPr>
          <p:cNvSpPr/>
          <p:nvPr/>
        </p:nvSpPr>
        <p:spPr>
          <a:xfrm>
            <a:off x="2638425" y="502976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1371551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6F543-E492-3C45-5372-5EB405113BC9}"/>
              </a:ext>
            </a:extLst>
          </p:cNvPr>
          <p:cNvSpPr>
            <a:spLocks noGrp="1"/>
          </p:cNvSpPr>
          <p:nvPr>
            <p:ph type="title"/>
          </p:nvPr>
        </p:nvSpPr>
        <p:spPr>
          <a:xfrm>
            <a:off x="536364" y="476722"/>
            <a:ext cx="10636465" cy="768545"/>
          </a:xfrm>
        </p:spPr>
        <p:txBody>
          <a:bodyPr anchor="ctr">
            <a:normAutofit/>
          </a:bodyPr>
          <a:lstStyle/>
          <a:p>
            <a:r>
              <a:rPr lang="en-US"/>
              <a:t>Topological Data Analysis</a:t>
            </a:r>
          </a:p>
        </p:txBody>
      </p:sp>
      <p:graphicFrame>
        <p:nvGraphicFramePr>
          <p:cNvPr id="9" name="Content Placeholder 1">
            <a:extLst>
              <a:ext uri="{FF2B5EF4-FFF2-40B4-BE49-F238E27FC236}">
                <a16:creationId xmlns:a16="http://schemas.microsoft.com/office/drawing/2014/main" id="{E4D3A0BE-8A89-008E-C478-F8FF0727BAD2}"/>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75" name="TextBox 1">
            <a:extLst>
              <a:ext uri="{FF2B5EF4-FFF2-40B4-BE49-F238E27FC236}">
                <a16:creationId xmlns:a16="http://schemas.microsoft.com/office/drawing/2014/main" id="{ED70AB73-56D2-CB29-3E76-B9FD8BCB6A51}"/>
              </a:ext>
            </a:extLst>
          </p:cNvPr>
          <p:cNvSpPr txBox="1"/>
          <p:nvPr/>
        </p:nvSpPr>
        <p:spPr>
          <a:xfrm>
            <a:off x="537683" y="6517452"/>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M. Rubinov and O. </a:t>
            </a:r>
            <a:r>
              <a:rPr lang="en-US" sz="800" err="1">
                <a:latin typeface="Calibri"/>
                <a:cs typeface="Calibri"/>
              </a:rPr>
              <a:t>Sporns</a:t>
            </a:r>
            <a:r>
              <a:rPr lang="en-US" sz="800">
                <a:latin typeface="Calibri"/>
                <a:cs typeface="Calibri"/>
              </a:rPr>
              <a:t>, “Complex network measures of brain connectivity: uses and interpretations,” Neuroimage, vol. 52, no. 3, pp. 1059–1069, 2010.</a:t>
            </a:r>
          </a:p>
          <a:p>
            <a:pPr marL="171450" indent="-171450">
              <a:buFont typeface="Arial"/>
              <a:buChar char="•"/>
            </a:pPr>
            <a:r>
              <a:rPr lang="en-US" sz="800">
                <a:latin typeface="Calibri"/>
                <a:cs typeface="Calibri"/>
              </a:rPr>
              <a:t>Aktas, M.E., Akbas, E. &amp; </a:t>
            </a:r>
            <a:r>
              <a:rPr lang="en-US" sz="800" err="1">
                <a:latin typeface="Calibri"/>
                <a:cs typeface="Calibri"/>
              </a:rPr>
              <a:t>Fatmaoui</a:t>
            </a:r>
            <a:r>
              <a:rPr lang="en-US" sz="800">
                <a:latin typeface="Calibri"/>
                <a:cs typeface="Calibri"/>
              </a:rPr>
              <a:t>, A.E. Persistence homology of networks: methods and applications. Appl </a:t>
            </a:r>
            <a:r>
              <a:rPr lang="en-US" sz="800" err="1">
                <a:latin typeface="Calibri"/>
                <a:cs typeface="Calibri"/>
              </a:rPr>
              <a:t>Netw</a:t>
            </a:r>
            <a:r>
              <a:rPr lang="en-US" sz="800">
                <a:latin typeface="Calibri"/>
                <a:cs typeface="Calibri"/>
              </a:rPr>
              <a:t> Sci 4, 61 (2019). https://doi.org/10.1007/s41109-019-0179-3</a:t>
            </a:r>
          </a:p>
        </p:txBody>
      </p:sp>
      <p:graphicFrame>
        <p:nvGraphicFramePr>
          <p:cNvPr id="18" name="Diagram 17">
            <a:extLst>
              <a:ext uri="{FF2B5EF4-FFF2-40B4-BE49-F238E27FC236}">
                <a16:creationId xmlns:a16="http://schemas.microsoft.com/office/drawing/2014/main" id="{DF7FFF99-05F6-0B23-4BCD-25A991FDE54A}"/>
              </a:ext>
            </a:extLst>
          </p:cNvPr>
          <p:cNvGraphicFramePr/>
          <p:nvPr>
            <p:extLst>
              <p:ext uri="{D42A27DB-BD31-4B8C-83A1-F6EECF244321}">
                <p14:modId xmlns:p14="http://schemas.microsoft.com/office/powerpoint/2010/main" val="2529256043"/>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6492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a:xfrm>
            <a:off x="536361" y="476722"/>
            <a:ext cx="10636464" cy="768545"/>
          </a:xfrm>
        </p:spPr>
        <p:txBody>
          <a:bodyPr anchor="ctr">
            <a:normAutofit/>
          </a:bodyPr>
          <a:lstStyle/>
          <a:p>
            <a:r>
              <a:rPr lang="en-US"/>
              <a:t>PH for High-Dimensional Data Analysis</a:t>
            </a:r>
          </a:p>
        </p:txBody>
      </p:sp>
      <p:graphicFrame>
        <p:nvGraphicFramePr>
          <p:cNvPr id="17" name="Content Placeholder 1">
            <a:extLst>
              <a:ext uri="{FF2B5EF4-FFF2-40B4-BE49-F238E27FC236}">
                <a16:creationId xmlns:a16="http://schemas.microsoft.com/office/drawing/2014/main" id="{B708237C-68CA-F654-EF6F-809389AEE87D}"/>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TextBox 1">
            <a:extLst>
              <a:ext uri="{FF2B5EF4-FFF2-40B4-BE49-F238E27FC236}">
                <a16:creationId xmlns:a16="http://schemas.microsoft.com/office/drawing/2014/main" id="{E18D3C4B-0CCF-341A-72E9-3E95108FF8AA}"/>
              </a:ext>
            </a:extLst>
          </p:cNvPr>
          <p:cNvSpPr txBox="1"/>
          <p:nvPr/>
        </p:nvSpPr>
        <p:spPr>
          <a:xfrm>
            <a:off x="630610" y="5998715"/>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cs typeface="Calibri"/>
              </a:rPr>
              <a:t>Ashley Suh, Mustafa </a:t>
            </a:r>
            <a:r>
              <a:rPr lang="en-US" sz="800" err="1">
                <a:latin typeface="Calibri"/>
                <a:cs typeface="Calibri"/>
              </a:rPr>
              <a:t>Hajij</a:t>
            </a:r>
            <a:r>
              <a:rPr lang="en-US" sz="800">
                <a:latin typeface="Calibri"/>
                <a:cs typeface="Calibri"/>
              </a:rPr>
              <a:t>, Bei Wang, Carlos Scheidegger, and Paul Rosen. Persistent </a:t>
            </a:r>
            <a:r>
              <a:rPr lang="en-US" sz="800" err="1">
                <a:latin typeface="Calibri"/>
                <a:cs typeface="Calibri"/>
              </a:rPr>
              <a:t>homologyguided</a:t>
            </a:r>
            <a:r>
              <a:rPr lang="en-US" sz="800">
                <a:latin typeface="Calibri"/>
                <a:cs typeface="Calibri"/>
              </a:rPr>
              <a:t> force-directed graph layouts. IEEE Transactions on Visualization and Computer Graphics,26(1):697–707, January 2020</a:t>
            </a:r>
          </a:p>
          <a:p>
            <a:pPr marL="171450" indent="-171450">
              <a:buFont typeface="Arial"/>
              <a:buChar char="•"/>
            </a:pPr>
            <a:r>
              <a:rPr lang="en-US" sz="800" err="1">
                <a:latin typeface="Calibri"/>
                <a:cs typeface="Calibri"/>
              </a:rPr>
              <a:t>Tananun</a:t>
            </a:r>
            <a:r>
              <a:rPr lang="en-US" sz="800">
                <a:latin typeface="Calibri"/>
                <a:cs typeface="Calibri"/>
              </a:rPr>
              <a:t> </a:t>
            </a:r>
            <a:r>
              <a:rPr lang="en-US" sz="800" err="1">
                <a:latin typeface="Calibri"/>
                <a:cs typeface="Calibri"/>
              </a:rPr>
              <a:t>Songdechakraiwut</a:t>
            </a:r>
            <a:r>
              <a:rPr lang="en-US" sz="800">
                <a:latin typeface="Calibri"/>
                <a:cs typeface="Calibri"/>
              </a:rPr>
              <a:t>, Li Shen, and Moo Chung. Topological learning and its application </a:t>
            </a:r>
            <a:r>
              <a:rPr lang="en-US" sz="800" err="1">
                <a:latin typeface="Calibri"/>
                <a:cs typeface="Calibri"/>
              </a:rPr>
              <a:t>tomultimodal</a:t>
            </a:r>
            <a:r>
              <a:rPr lang="en-US" sz="800">
                <a:latin typeface="Calibri"/>
                <a:cs typeface="Calibri"/>
              </a:rPr>
              <a:t> brain network integration. In Medical Image Computing and Computer Assisted Intervention–MICCAI 2021: 24th International Conference, Strasbourg, France, September 27–October 1, 2021,Proceedings, Part II 24, pages 166–176. Springer, 2021.</a:t>
            </a:r>
          </a:p>
        </p:txBody>
      </p:sp>
      <p:graphicFrame>
        <p:nvGraphicFramePr>
          <p:cNvPr id="11" name="Diagram 10">
            <a:extLst>
              <a:ext uri="{FF2B5EF4-FFF2-40B4-BE49-F238E27FC236}">
                <a16:creationId xmlns:a16="http://schemas.microsoft.com/office/drawing/2014/main" id="{F7BE864A-2AC3-B380-3357-78AEDA587F0D}"/>
              </a:ext>
            </a:extLst>
          </p:cNvPr>
          <p:cNvGraphicFramePr/>
          <p:nvPr>
            <p:extLst>
              <p:ext uri="{D42A27DB-BD31-4B8C-83A1-F6EECF244321}">
                <p14:modId xmlns:p14="http://schemas.microsoft.com/office/powerpoint/2010/main" val="853593075"/>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848434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F39F3-2EA1-C0EF-81F0-3C10C8FB23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A693CD-57ED-0FA4-2CB4-6C705BA85685}"/>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048662CC-2666-9D23-2ACD-442EEF6E4A1A}"/>
              </a:ext>
            </a:extLst>
          </p:cNvPr>
          <p:cNvSpPr/>
          <p:nvPr/>
        </p:nvSpPr>
        <p:spPr>
          <a:xfrm>
            <a:off x="2638425" y="410527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427F3901-1F56-E2D1-3AE5-62C51E4E5840}"/>
              </a:ext>
            </a:extLst>
          </p:cNvPr>
          <p:cNvSpPr/>
          <p:nvPr/>
        </p:nvSpPr>
        <p:spPr>
          <a:xfrm>
            <a:off x="2638425" y="4572000"/>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Future Research Direction</a:t>
            </a:r>
            <a:endParaRPr lang="en-US" b="1"/>
          </a:p>
        </p:txBody>
      </p:sp>
      <p:sp>
        <p:nvSpPr>
          <p:cNvPr id="4" name="Rectangle 3">
            <a:extLst>
              <a:ext uri="{FF2B5EF4-FFF2-40B4-BE49-F238E27FC236}">
                <a16:creationId xmlns:a16="http://schemas.microsoft.com/office/drawing/2014/main" id="{4779C8FE-23B6-5727-8AC7-2661BF886980}"/>
              </a:ext>
            </a:extLst>
          </p:cNvPr>
          <p:cNvSpPr/>
          <p:nvPr/>
        </p:nvSpPr>
        <p:spPr>
          <a:xfrm>
            <a:off x="2638425" y="31718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p>
        </p:txBody>
      </p:sp>
      <p:sp>
        <p:nvSpPr>
          <p:cNvPr id="5" name="Rectangle 4">
            <a:extLst>
              <a:ext uri="{FF2B5EF4-FFF2-40B4-BE49-F238E27FC236}">
                <a16:creationId xmlns:a16="http://schemas.microsoft.com/office/drawing/2014/main" id="{74E34805-0AA6-84CD-C296-9A3762D57636}"/>
              </a:ext>
            </a:extLst>
          </p:cNvPr>
          <p:cNvSpPr/>
          <p:nvPr/>
        </p:nvSpPr>
        <p:spPr>
          <a:xfrm>
            <a:off x="2638425" y="36385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7EB8199E-2575-BE9A-3F7A-D9AC87CCFF9A}"/>
              </a:ext>
            </a:extLst>
          </p:cNvPr>
          <p:cNvSpPr/>
          <p:nvPr/>
        </p:nvSpPr>
        <p:spPr>
          <a:xfrm>
            <a:off x="2638425" y="270510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7B8B3F59-93A7-B838-DE03-1D97F38F8C6A}"/>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DCFEEFAA-DA89-B42B-0D6D-AB4E270ED754}"/>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47615225-2D41-ED4C-DA88-B17EE51EB0AE}"/>
              </a:ext>
            </a:extLst>
          </p:cNvPr>
          <p:cNvSpPr/>
          <p:nvPr/>
        </p:nvSpPr>
        <p:spPr>
          <a:xfrm>
            <a:off x="2638425" y="50387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Conclusion</a:t>
            </a:r>
            <a:endParaRPr lang="en-US"/>
          </a:p>
        </p:txBody>
      </p:sp>
    </p:spTree>
    <p:extLst>
      <p:ext uri="{BB962C8B-B14F-4D97-AF65-F5344CB8AC3E}">
        <p14:creationId xmlns:p14="http://schemas.microsoft.com/office/powerpoint/2010/main" val="2476424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A1D612-750D-AB18-C366-15F0F7D3E729}"/>
              </a:ext>
            </a:extLst>
          </p:cNvPr>
          <p:cNvSpPr>
            <a:spLocks noGrp="1"/>
          </p:cNvSpPr>
          <p:nvPr>
            <p:ph type="title"/>
          </p:nvPr>
        </p:nvSpPr>
        <p:spPr>
          <a:xfrm>
            <a:off x="536364" y="476722"/>
            <a:ext cx="10636465" cy="768545"/>
          </a:xfrm>
        </p:spPr>
        <p:txBody>
          <a:bodyPr anchor="ctr">
            <a:normAutofit/>
          </a:bodyPr>
          <a:lstStyle/>
          <a:p>
            <a:r>
              <a:rPr lang="en-US"/>
              <a:t>Future Research Direction</a:t>
            </a:r>
          </a:p>
        </p:txBody>
      </p:sp>
      <p:graphicFrame>
        <p:nvGraphicFramePr>
          <p:cNvPr id="15" name="Diagram 14">
            <a:extLst>
              <a:ext uri="{FF2B5EF4-FFF2-40B4-BE49-F238E27FC236}">
                <a16:creationId xmlns:a16="http://schemas.microsoft.com/office/drawing/2014/main" id="{EAEDA650-264E-E987-8AE5-F2ED31CD6890}"/>
              </a:ext>
            </a:extLst>
          </p:cNvPr>
          <p:cNvGraphicFramePr/>
          <p:nvPr>
            <p:extLst>
              <p:ext uri="{D42A27DB-BD31-4B8C-83A1-F6EECF244321}">
                <p14:modId xmlns:p14="http://schemas.microsoft.com/office/powerpoint/2010/main" val="545428246"/>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91" name="Content Placeholder 590">
            <a:extLst>
              <a:ext uri="{FF2B5EF4-FFF2-40B4-BE49-F238E27FC236}">
                <a16:creationId xmlns:a16="http://schemas.microsoft.com/office/drawing/2014/main" id="{AEF4F53C-507F-5252-4746-490E32A6B5D1}"/>
              </a:ext>
            </a:extLst>
          </p:cNvPr>
          <p:cNvSpPr>
            <a:spLocks noGrp="1"/>
          </p:cNvSpPr>
          <p:nvPr>
            <p:ph idx="1"/>
          </p:nvPr>
        </p:nvSpPr>
        <p:spPr/>
        <p:txBody>
          <a:bodyPr/>
          <a:lstStyle/>
          <a:p>
            <a:pPr marL="228600" indent="-228600" algn="l" rtl="0">
              <a:buChar char="•"/>
            </a:pPr>
            <a:r>
              <a:rPr lang="en-US"/>
              <a:t>Develop a multi-node multi-GPU backend for Datalog​</a:t>
            </a:r>
          </a:p>
          <a:p>
            <a:pPr marL="228600" indent="-228600" algn="l" rtl="0">
              <a:buChar char="•"/>
            </a:pPr>
            <a:r>
              <a:rPr lang="en-US"/>
              <a:t>Design GPU benchmarking techniques for iterative RA​</a:t>
            </a:r>
          </a:p>
          <a:p>
            <a:pPr marL="228600" indent="-228600" algn="l" rtl="0">
              <a:buChar char="•"/>
            </a:pPr>
            <a:r>
              <a:rPr lang="en-US"/>
              <a:t>Explore PH-based techniques on multi-site temporal brain FCNs​</a:t>
            </a:r>
          </a:p>
          <a:p>
            <a:pPr marL="228600" indent="-228600" algn="l" rtl="0">
              <a:buChar char="•"/>
            </a:pPr>
            <a:r>
              <a:rPr lang="en-US"/>
              <a:t>Develop declarative analytics technique for high-dimensional datasets​</a:t>
            </a:r>
          </a:p>
        </p:txBody>
      </p:sp>
    </p:spTree>
    <p:extLst>
      <p:ext uri="{BB962C8B-B14F-4D97-AF65-F5344CB8AC3E}">
        <p14:creationId xmlns:p14="http://schemas.microsoft.com/office/powerpoint/2010/main" val="4167119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1">
                                            <p:txEl>
                                              <p:pRg st="0" end="0"/>
                                            </p:txEl>
                                          </p:spTgt>
                                        </p:tgtEl>
                                        <p:attrNameLst>
                                          <p:attrName>style.visibility</p:attrName>
                                        </p:attrNameLst>
                                      </p:cBhvr>
                                      <p:to>
                                        <p:strVal val="visible"/>
                                      </p:to>
                                    </p:set>
                                    <p:anim calcmode="lin" valueType="num">
                                      <p:cBhvr additive="base">
                                        <p:cTn id="7" dur="500" fill="hold"/>
                                        <p:tgtEl>
                                          <p:spTgt spid="5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1">
                                            <p:txEl>
                                              <p:pRg st="1" end="1"/>
                                            </p:txEl>
                                          </p:spTgt>
                                        </p:tgtEl>
                                        <p:attrNameLst>
                                          <p:attrName>style.visibility</p:attrName>
                                        </p:attrNameLst>
                                      </p:cBhvr>
                                      <p:to>
                                        <p:strVal val="visible"/>
                                      </p:to>
                                    </p:set>
                                    <p:anim calcmode="lin" valueType="num">
                                      <p:cBhvr additive="base">
                                        <p:cTn id="13" dur="500" fill="hold"/>
                                        <p:tgtEl>
                                          <p:spTgt spid="5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1">
                                            <p:txEl>
                                              <p:pRg st="2" end="2"/>
                                            </p:txEl>
                                          </p:spTgt>
                                        </p:tgtEl>
                                        <p:attrNameLst>
                                          <p:attrName>style.visibility</p:attrName>
                                        </p:attrNameLst>
                                      </p:cBhvr>
                                      <p:to>
                                        <p:strVal val="visible"/>
                                      </p:to>
                                    </p:set>
                                    <p:anim calcmode="lin" valueType="num">
                                      <p:cBhvr additive="base">
                                        <p:cTn id="19" dur="500" fill="hold"/>
                                        <p:tgtEl>
                                          <p:spTgt spid="5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91">
                                            <p:txEl>
                                              <p:pRg st="3" end="3"/>
                                            </p:txEl>
                                          </p:spTgt>
                                        </p:tgtEl>
                                        <p:attrNameLst>
                                          <p:attrName>style.visibility</p:attrName>
                                        </p:attrNameLst>
                                      </p:cBhvr>
                                      <p:to>
                                        <p:strVal val="visible"/>
                                      </p:to>
                                    </p:set>
                                    <p:anim calcmode="lin" valueType="num">
                                      <p:cBhvr additive="base">
                                        <p:cTn id="25" dur="500" fill="hold"/>
                                        <p:tgtEl>
                                          <p:spTgt spid="5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9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991C8-F9BA-6CDB-6660-7326DFB000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AB37A7-88FB-8DFB-80DC-F6A63E3138CA}"/>
              </a:ext>
            </a:extLst>
          </p:cNvPr>
          <p:cNvSpPr>
            <a:spLocks noGrp="1"/>
          </p:cNvSpPr>
          <p:nvPr>
            <p:ph type="title"/>
          </p:nvPr>
        </p:nvSpPr>
        <p:spPr/>
        <p:txBody>
          <a:bodyPr/>
          <a:lstStyle/>
          <a:p>
            <a:r>
              <a:rPr lang="en-US">
                <a:latin typeface="Proxima Nova Rg"/>
              </a:rPr>
              <a:t>Table of Contents</a:t>
            </a:r>
            <a:endParaRPr lang="en-US"/>
          </a:p>
        </p:txBody>
      </p:sp>
      <p:sp>
        <p:nvSpPr>
          <p:cNvPr id="15" name="Rectangle 14">
            <a:extLst>
              <a:ext uri="{FF2B5EF4-FFF2-40B4-BE49-F238E27FC236}">
                <a16:creationId xmlns:a16="http://schemas.microsoft.com/office/drawing/2014/main" id="{23AA2A4F-C260-7732-6A79-AAA1059D1740}"/>
              </a:ext>
            </a:extLst>
          </p:cNvPr>
          <p:cNvSpPr/>
          <p:nvPr/>
        </p:nvSpPr>
        <p:spPr>
          <a:xfrm>
            <a:off x="2638425" y="408734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Topological Data Analysis for High-Dimensional Data</a:t>
            </a:r>
          </a:p>
        </p:txBody>
      </p:sp>
      <p:sp>
        <p:nvSpPr>
          <p:cNvPr id="17" name="Rectangle 16">
            <a:extLst>
              <a:ext uri="{FF2B5EF4-FFF2-40B4-BE49-F238E27FC236}">
                <a16:creationId xmlns:a16="http://schemas.microsoft.com/office/drawing/2014/main" id="{9D2D7FAD-5005-8554-33BC-868AF5A7E5E7}"/>
              </a:ext>
            </a:extLst>
          </p:cNvPr>
          <p:cNvSpPr/>
          <p:nvPr/>
        </p:nvSpPr>
        <p:spPr>
          <a:xfrm>
            <a:off x="2638425" y="455407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Future Research Direction</a:t>
            </a:r>
            <a:endParaRPr lang="en-US"/>
          </a:p>
        </p:txBody>
      </p:sp>
      <p:sp>
        <p:nvSpPr>
          <p:cNvPr id="4" name="Rectangle 3">
            <a:extLst>
              <a:ext uri="{FF2B5EF4-FFF2-40B4-BE49-F238E27FC236}">
                <a16:creationId xmlns:a16="http://schemas.microsoft.com/office/drawing/2014/main" id="{4FC2491E-4CE8-D107-A1A3-8F5D555F3D61}"/>
              </a:ext>
            </a:extLst>
          </p:cNvPr>
          <p:cNvSpPr/>
          <p:nvPr/>
        </p:nvSpPr>
        <p:spPr>
          <a:xfrm>
            <a:off x="2638425" y="315389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Parallel Relational Algebra</a:t>
            </a:r>
            <a:endParaRPr lang="en-US"/>
          </a:p>
        </p:txBody>
      </p:sp>
      <p:sp>
        <p:nvSpPr>
          <p:cNvPr id="5" name="Rectangle 4">
            <a:extLst>
              <a:ext uri="{FF2B5EF4-FFF2-40B4-BE49-F238E27FC236}">
                <a16:creationId xmlns:a16="http://schemas.microsoft.com/office/drawing/2014/main" id="{CB318143-89A5-1ABB-AE0E-13CE807FC7E2}"/>
              </a:ext>
            </a:extLst>
          </p:cNvPr>
          <p:cNvSpPr/>
          <p:nvPr/>
        </p:nvSpPr>
        <p:spPr>
          <a:xfrm>
            <a:off x="2638425" y="362062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Our Approaches</a:t>
            </a:r>
            <a:endParaRPr lang="en-US"/>
          </a:p>
        </p:txBody>
      </p:sp>
      <p:sp>
        <p:nvSpPr>
          <p:cNvPr id="8" name="Rectangle 7">
            <a:extLst>
              <a:ext uri="{FF2B5EF4-FFF2-40B4-BE49-F238E27FC236}">
                <a16:creationId xmlns:a16="http://schemas.microsoft.com/office/drawing/2014/main" id="{BAE31BD6-1F49-901C-43F8-4B3C46767DE8}"/>
              </a:ext>
            </a:extLst>
          </p:cNvPr>
          <p:cNvSpPr/>
          <p:nvPr/>
        </p:nvSpPr>
        <p:spPr>
          <a:xfrm>
            <a:off x="2638425" y="268717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Iterative Relational Algebra</a:t>
            </a:r>
            <a:endParaRPr lang="en-US"/>
          </a:p>
        </p:txBody>
      </p:sp>
      <p:sp>
        <p:nvSpPr>
          <p:cNvPr id="10" name="Rectangle 9">
            <a:extLst>
              <a:ext uri="{FF2B5EF4-FFF2-40B4-BE49-F238E27FC236}">
                <a16:creationId xmlns:a16="http://schemas.microsoft.com/office/drawing/2014/main" id="{C10714F3-3AB5-EE72-7D23-25A13892BBE0}"/>
              </a:ext>
            </a:extLst>
          </p:cNvPr>
          <p:cNvSpPr/>
          <p:nvPr/>
        </p:nvSpPr>
        <p:spPr>
          <a:xfrm>
            <a:off x="2638425" y="1762125"/>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Exascale Computing</a:t>
            </a:r>
            <a:endParaRPr lang="en-US"/>
          </a:p>
        </p:txBody>
      </p:sp>
      <p:sp>
        <p:nvSpPr>
          <p:cNvPr id="12" name="Rectangle 11">
            <a:extLst>
              <a:ext uri="{FF2B5EF4-FFF2-40B4-BE49-F238E27FC236}">
                <a16:creationId xmlns:a16="http://schemas.microsoft.com/office/drawing/2014/main" id="{220E6A3B-5DED-9A0F-85C5-F7C948648D13}"/>
              </a:ext>
            </a:extLst>
          </p:cNvPr>
          <p:cNvSpPr/>
          <p:nvPr/>
        </p:nvSpPr>
        <p:spPr>
          <a:xfrm>
            <a:off x="2638425" y="2228850"/>
            <a:ext cx="6621463" cy="3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Datalog</a:t>
            </a:r>
            <a:endParaRPr lang="en-US"/>
          </a:p>
        </p:txBody>
      </p:sp>
      <p:sp>
        <p:nvSpPr>
          <p:cNvPr id="14" name="Rectangle 13">
            <a:extLst>
              <a:ext uri="{FF2B5EF4-FFF2-40B4-BE49-F238E27FC236}">
                <a16:creationId xmlns:a16="http://schemas.microsoft.com/office/drawing/2014/main" id="{50482F53-D5FA-6D57-1879-CE8A506ED457}"/>
              </a:ext>
            </a:extLst>
          </p:cNvPr>
          <p:cNvSpPr/>
          <p:nvPr/>
        </p:nvSpPr>
        <p:spPr>
          <a:xfrm>
            <a:off x="2638425" y="5020795"/>
            <a:ext cx="6621463" cy="360363"/>
          </a:xfrm>
          <a:prstGeom prst="rect">
            <a:avLst/>
          </a:prstGeom>
          <a:solidFill>
            <a:schemeClr val="bg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Conclusion</a:t>
            </a:r>
            <a:endParaRPr lang="en-US" b="1"/>
          </a:p>
        </p:txBody>
      </p:sp>
    </p:spTree>
    <p:extLst>
      <p:ext uri="{BB962C8B-B14F-4D97-AF65-F5344CB8AC3E}">
        <p14:creationId xmlns:p14="http://schemas.microsoft.com/office/powerpoint/2010/main" val="4057037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476722"/>
            <a:ext cx="10636465" cy="768545"/>
          </a:xfrm>
        </p:spPr>
        <p:txBody>
          <a:bodyPr anchor="ctr">
            <a:normAutofit/>
          </a:bodyPr>
          <a:lstStyle/>
          <a:p>
            <a:r>
              <a:rPr lang="en-US"/>
              <a:t>Conclusion</a:t>
            </a:r>
          </a:p>
        </p:txBody>
      </p:sp>
      <p:sp>
        <p:nvSpPr>
          <p:cNvPr id="5" name="Slide Number Placeholder 4" hidden="1"/>
          <p:cNvSpPr>
            <a:spLocks noGrp="1"/>
          </p:cNvSpPr>
          <p:nvPr>
            <p:ph type="sldNum" sz="quarter" idx="4294967295"/>
          </p:nvPr>
        </p:nvSpPr>
        <p:spPr>
          <a:xfrm>
            <a:off x="11470781" y="570009"/>
            <a:ext cx="304131" cy="365125"/>
          </a:xfrm>
          <a:prstGeom prst="rect">
            <a:avLst/>
          </a:prstGeom>
        </p:spPr>
        <p:txBody>
          <a:bodyPr anchor="ctr">
            <a:normAutofit fontScale="62500" lnSpcReduction="20000"/>
          </a:bodyPr>
          <a:lstStyle/>
          <a:p>
            <a:pPr>
              <a:lnSpc>
                <a:spcPct val="90000"/>
              </a:lnSpc>
              <a:spcAft>
                <a:spcPts val="600"/>
              </a:spcAft>
            </a:pPr>
            <a:fld id="{54797FC3-DC33-DA47-95F6-F7EB925D69E8}" type="slidenum">
              <a:rPr lang="en-US" smtClean="0"/>
              <a:pPr>
                <a:lnSpc>
                  <a:spcPct val="90000"/>
                </a:lnSpc>
                <a:spcAft>
                  <a:spcPts val="600"/>
                </a:spcAft>
              </a:pPr>
              <a:t>76</a:t>
            </a:fld>
            <a:endParaRPr lang="en-US"/>
          </a:p>
        </p:txBody>
      </p:sp>
      <p:graphicFrame>
        <p:nvGraphicFramePr>
          <p:cNvPr id="21" name="Content Placeholder 10">
            <a:extLst>
              <a:ext uri="{FF2B5EF4-FFF2-40B4-BE49-F238E27FC236}">
                <a16:creationId xmlns:a16="http://schemas.microsoft.com/office/drawing/2014/main" id="{5E307BBD-E125-9ABA-AC13-305ED497E659}"/>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a:extLst>
              <a:ext uri="{FF2B5EF4-FFF2-40B4-BE49-F238E27FC236}">
                <a16:creationId xmlns:a16="http://schemas.microsoft.com/office/drawing/2014/main" id="{B374B2F0-F095-745A-20A1-C99112880675}"/>
              </a:ext>
            </a:extLst>
          </p:cNvPr>
          <p:cNvGraphicFramePr/>
          <p:nvPr>
            <p:extLst>
              <p:ext uri="{D42A27DB-BD31-4B8C-83A1-F6EECF244321}">
                <p14:modId xmlns:p14="http://schemas.microsoft.com/office/powerpoint/2010/main" val="4043483262"/>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8148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B294-DCBE-BF76-A6E1-BDFFD8A35B8B}"/>
              </a:ext>
            </a:extLst>
          </p:cNvPr>
          <p:cNvSpPr>
            <a:spLocks noGrp="1"/>
          </p:cNvSpPr>
          <p:nvPr>
            <p:ph type="title"/>
          </p:nvPr>
        </p:nvSpPr>
        <p:spPr>
          <a:xfrm>
            <a:off x="571499" y="427475"/>
            <a:ext cx="11048999" cy="811005"/>
          </a:xfrm>
        </p:spPr>
        <p:txBody>
          <a:bodyPr anchor="t">
            <a:normAutofit/>
          </a:bodyPr>
          <a:lstStyle/>
          <a:p>
            <a:r>
              <a:rPr lang="en-US"/>
              <a:t>Publications</a:t>
            </a:r>
          </a:p>
        </p:txBody>
      </p:sp>
      <p:sp>
        <p:nvSpPr>
          <p:cNvPr id="3" name="Content Placeholder 2">
            <a:extLst>
              <a:ext uri="{FF2B5EF4-FFF2-40B4-BE49-F238E27FC236}">
                <a16:creationId xmlns:a16="http://schemas.microsoft.com/office/drawing/2014/main" id="{0100FEE0-7FBA-C9B9-C527-BEFFB3CAACE8}"/>
              </a:ext>
            </a:extLst>
          </p:cNvPr>
          <p:cNvSpPr>
            <a:spLocks noGrp="1"/>
          </p:cNvSpPr>
          <p:nvPr>
            <p:ph idx="1"/>
          </p:nvPr>
        </p:nvSpPr>
        <p:spPr>
          <a:xfrm>
            <a:off x="571500" y="1437126"/>
            <a:ext cx="11049000" cy="4490708"/>
          </a:xfrm>
        </p:spPr>
        <p:txBody>
          <a:bodyPr vert="horz" lIns="0" tIns="0" rIns="0" bIns="0" rtlCol="0" anchor="t">
            <a:normAutofit lnSpcReduction="10000"/>
          </a:bodyPr>
          <a:lstStyle/>
          <a:p>
            <a:pPr marL="228600" indent="-228600" rtl="0">
              <a:lnSpc>
                <a:spcPct val="90000"/>
              </a:lnSpc>
              <a:buChar char="•"/>
            </a:pPr>
            <a:r>
              <a:rPr lang="en-US" sz="1600" u="sng">
                <a:latin typeface="Arial"/>
                <a:cs typeface="Arial"/>
              </a:rPr>
              <a:t>Ahmedur Rahman Shovon</a:t>
            </a:r>
            <a:r>
              <a:rPr lang="en-US" sz="1600">
                <a:latin typeface="Arial"/>
                <a:cs typeface="Arial"/>
              </a:rPr>
              <a:t>, Landon Richard Dyken, Oded Green, Thomas Gilray, and Sidharth Kumar. Accelerating </a:t>
            </a:r>
            <a:r>
              <a:rPr lang="en-US" sz="1600" err="1">
                <a:latin typeface="Arial"/>
                <a:cs typeface="Arial"/>
              </a:rPr>
              <a:t>datalog</a:t>
            </a:r>
            <a:r>
              <a:rPr lang="en-US" sz="1600">
                <a:latin typeface="Arial"/>
                <a:cs typeface="Arial"/>
              </a:rPr>
              <a:t> applications with </a:t>
            </a:r>
            <a:r>
              <a:rPr lang="en-US" sz="1600" err="1">
                <a:latin typeface="Arial"/>
                <a:cs typeface="Arial"/>
              </a:rPr>
              <a:t>cudf</a:t>
            </a:r>
            <a:r>
              <a:rPr lang="en-US" sz="1600">
                <a:latin typeface="Arial"/>
                <a:cs typeface="Arial"/>
              </a:rPr>
              <a:t>. In 2022 IEEE/ACM 11th Workshop on Irregular Applications: Architectures and Algorithms (IA3), pages 41–45, 2022​</a:t>
            </a:r>
          </a:p>
          <a:p>
            <a:pPr marL="228600" indent="-228600">
              <a:lnSpc>
                <a:spcPct val="90000"/>
              </a:lnSpc>
              <a:buFont typeface="Arial"/>
              <a:buChar char="•"/>
            </a:pPr>
            <a:r>
              <a:rPr lang="en-US" sz="1600" u="sng">
                <a:latin typeface="Arial"/>
                <a:cs typeface="Arial"/>
              </a:rPr>
              <a:t>Ahmedur Rahman Shovon</a:t>
            </a:r>
            <a:r>
              <a:rPr lang="en-US" sz="1600">
                <a:latin typeface="Arial"/>
                <a:cs typeface="Arial"/>
              </a:rPr>
              <a:t>, Thomas Gilray, Kristopher Micinski, and Sidharth Kumar. Towards Iterative Relational Algebra on the GPU. In 2023 USENIX Annual Technical Conference (USENIX ATC 23), pp. 1009-1016. </a:t>
            </a:r>
          </a:p>
          <a:p>
            <a:pPr marL="228600" indent="-228600">
              <a:lnSpc>
                <a:spcPct val="90000"/>
              </a:lnSpc>
              <a:buFont typeface="Arial"/>
              <a:buChar char="•"/>
            </a:pPr>
            <a:r>
              <a:rPr lang="en-US" sz="1600">
                <a:latin typeface="Arial"/>
                <a:cs typeface="Arial"/>
              </a:rPr>
              <a:t>Yihao Sun, </a:t>
            </a:r>
            <a:r>
              <a:rPr lang="en-US" sz="1600" u="sng">
                <a:latin typeface="Arial"/>
                <a:cs typeface="Arial"/>
              </a:rPr>
              <a:t>Ahmedur Rahman Shovon</a:t>
            </a:r>
            <a:r>
              <a:rPr lang="en-US" sz="1600">
                <a:latin typeface="Arial"/>
                <a:cs typeface="Arial"/>
              </a:rPr>
              <a:t>, Thomas Gilray, Kristopher Micinski, Sidharth Kumar. Modern Datalog on the GPU, In review.</a:t>
            </a:r>
          </a:p>
          <a:p>
            <a:pPr marL="228600" indent="-228600">
              <a:lnSpc>
                <a:spcPct val="90000"/>
              </a:lnSpc>
              <a:buFont typeface="Arial"/>
              <a:buChar char="•"/>
            </a:pPr>
            <a:r>
              <a:rPr lang="en-US" sz="1600" dirty="0">
                <a:latin typeface="Arial"/>
                <a:cs typeface="Arial"/>
              </a:rPr>
              <a:t>Sewell, A., Fan, K., </a:t>
            </a:r>
            <a:r>
              <a:rPr lang="en-US" sz="1600" u="sng" dirty="0">
                <a:latin typeface="Arial"/>
                <a:cs typeface="Arial"/>
              </a:rPr>
              <a:t>Shovon, A. R.</a:t>
            </a:r>
            <a:r>
              <a:rPr lang="en-US" sz="1600" dirty="0">
                <a:latin typeface="Arial"/>
                <a:cs typeface="Arial"/>
              </a:rPr>
              <a:t>, Dyken, L., Kumar, S., &amp; </a:t>
            </a:r>
            <a:r>
              <a:rPr lang="en-US" sz="1600" dirty="0" err="1">
                <a:latin typeface="Arial"/>
                <a:cs typeface="Arial"/>
              </a:rPr>
              <a:t>Petruzza</a:t>
            </a:r>
            <a:r>
              <a:rPr lang="en-US" sz="1600" dirty="0">
                <a:latin typeface="Arial"/>
                <a:cs typeface="Arial"/>
              </a:rPr>
              <a:t>, S. (2024, January). Bruck Algorithm Performance Analysis for Multi-GPU All-to-All Communication. In Proceedings of the International Conference on High Performance Computing in Asia-Pacific Region (pp. 127-133).</a:t>
            </a:r>
          </a:p>
          <a:p>
            <a:pPr marL="228600" indent="-228600">
              <a:lnSpc>
                <a:spcPct val="90000"/>
              </a:lnSpc>
              <a:buFont typeface="Arial"/>
              <a:buChar char="•"/>
            </a:pPr>
            <a:r>
              <a:rPr lang="en-US" sz="1600">
                <a:latin typeface="Arial"/>
                <a:cs typeface="Arial"/>
              </a:rPr>
              <a:t>Sidharth Kumar, </a:t>
            </a:r>
            <a:r>
              <a:rPr lang="en-US" sz="1600" u="sng">
                <a:latin typeface="Arial"/>
                <a:cs typeface="Arial"/>
              </a:rPr>
              <a:t>Ahmedur Rahman Shovon</a:t>
            </a:r>
            <a:r>
              <a:rPr lang="en-US" sz="1600">
                <a:latin typeface="Arial"/>
                <a:cs typeface="Arial"/>
              </a:rPr>
              <a:t>, and Gopikrishna Deshpande. The invariance of persistent homology of brain networks to data acquisition-related non-neural variability in resting state </a:t>
            </a:r>
            <a:r>
              <a:rPr lang="en-US" sz="1600" err="1">
                <a:latin typeface="Arial"/>
                <a:cs typeface="Arial"/>
              </a:rPr>
              <a:t>fmri</a:t>
            </a:r>
            <a:r>
              <a:rPr lang="en-US" sz="1600">
                <a:latin typeface="Arial"/>
                <a:cs typeface="Arial"/>
              </a:rPr>
              <a:t>. Human Brain Mapping, 44(13), 4637–4651​</a:t>
            </a:r>
          </a:p>
          <a:p>
            <a:pPr marL="228600" indent="-228600">
              <a:lnSpc>
                <a:spcPct val="90000"/>
              </a:lnSpc>
              <a:buChar char="•"/>
            </a:pPr>
            <a:r>
              <a:rPr lang="en-US" sz="1600">
                <a:latin typeface="Arial"/>
                <a:cs typeface="Arial"/>
              </a:rPr>
              <a:t>Darshan Shimoga Chandrashekar, Santhosh Kumar Karthikeyan, Praveen Kumar Korla, </a:t>
            </a:r>
            <a:r>
              <a:rPr lang="en-US" sz="1600" err="1">
                <a:latin typeface="Arial"/>
                <a:cs typeface="Arial"/>
              </a:rPr>
              <a:t>Henalben</a:t>
            </a:r>
            <a:r>
              <a:rPr lang="en-US" sz="1600">
                <a:latin typeface="Arial"/>
                <a:cs typeface="Arial"/>
              </a:rPr>
              <a:t> Patel, </a:t>
            </a:r>
            <a:r>
              <a:rPr lang="en-US" sz="1600" u="sng">
                <a:latin typeface="Arial"/>
                <a:cs typeface="Arial"/>
              </a:rPr>
              <a:t>Ahmedur Rahman Shovon</a:t>
            </a:r>
            <a:r>
              <a:rPr lang="en-US" sz="1600">
                <a:latin typeface="Arial"/>
                <a:cs typeface="Arial"/>
              </a:rPr>
              <a:t>, Mohammad Athar, George J Netto, Zhaohui S Qin, Sidharth Kumar, Upender Manne, et al. </a:t>
            </a:r>
            <a:r>
              <a:rPr lang="en-US" sz="1600" err="1">
                <a:latin typeface="Arial"/>
                <a:cs typeface="Arial"/>
              </a:rPr>
              <a:t>Ualcan</a:t>
            </a:r>
            <a:r>
              <a:rPr lang="en-US" sz="1600">
                <a:latin typeface="Arial"/>
                <a:cs typeface="Arial"/>
              </a:rPr>
              <a:t>: An update to the integrated cancer data analysis platform. Neoplasia, 25:18–27, 2022.​</a:t>
            </a:r>
          </a:p>
          <a:p>
            <a:pPr marL="228600" indent="-228600" rtl="0">
              <a:lnSpc>
                <a:spcPct val="90000"/>
              </a:lnSpc>
              <a:buChar char="•"/>
            </a:pPr>
            <a:r>
              <a:rPr lang="en-US" sz="1600">
                <a:latin typeface="Arial"/>
                <a:cs typeface="Arial"/>
              </a:rPr>
              <a:t>Kashyap </a:t>
            </a:r>
            <a:r>
              <a:rPr lang="en-US" sz="1600" err="1">
                <a:latin typeface="Arial"/>
                <a:cs typeface="Arial"/>
              </a:rPr>
              <a:t>Balakavi</a:t>
            </a:r>
            <a:r>
              <a:rPr lang="en-US" sz="1600">
                <a:latin typeface="Arial"/>
                <a:cs typeface="Arial"/>
              </a:rPr>
              <a:t>, Rushitha Janga, </a:t>
            </a:r>
            <a:r>
              <a:rPr lang="en-US" sz="1600" u="sng">
                <a:latin typeface="Arial"/>
                <a:cs typeface="Arial"/>
              </a:rPr>
              <a:t>Ahmedur Rahman Shovon</a:t>
            </a:r>
            <a:r>
              <a:rPr lang="en-US" sz="1600">
                <a:latin typeface="Arial"/>
                <a:cs typeface="Arial"/>
              </a:rPr>
              <a:t>, Don Dempsey, Elliot Lefkowitz, Sidarth Kumar. Scalable, interactive and hierarchical visualization of virus taxonomic data. In 2023 IEEE Workshop on Visual Analytics in Healthcare (VAHC), in conjunction with IEEE VIS 2023.​</a:t>
            </a:r>
          </a:p>
        </p:txBody>
      </p:sp>
    </p:spTree>
    <p:extLst>
      <p:ext uri="{BB962C8B-B14F-4D97-AF65-F5344CB8AC3E}">
        <p14:creationId xmlns:p14="http://schemas.microsoft.com/office/powerpoint/2010/main" val="1286293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1916-A3B9-C643-89B2-4671F057E3A8}"/>
              </a:ext>
            </a:extLst>
          </p:cNvPr>
          <p:cNvSpPr>
            <a:spLocks noGrp="1"/>
          </p:cNvSpPr>
          <p:nvPr>
            <p:ph type="ctrTitle"/>
          </p:nvPr>
        </p:nvSpPr>
        <p:spPr>
          <a:xfrm>
            <a:off x="2815271" y="2289120"/>
            <a:ext cx="6402301" cy="1655763"/>
          </a:xfrm>
        </p:spPr>
        <p:txBody>
          <a:bodyPr anchor="t">
            <a:normAutofit/>
          </a:bodyPr>
          <a:lstStyle/>
          <a:p>
            <a:r>
              <a:rPr lang="en-US"/>
              <a:t>Thank You</a:t>
            </a:r>
          </a:p>
        </p:txBody>
      </p:sp>
      <p:sp>
        <p:nvSpPr>
          <p:cNvPr id="9" name="Subtitle 3">
            <a:extLst>
              <a:ext uri="{FF2B5EF4-FFF2-40B4-BE49-F238E27FC236}">
                <a16:creationId xmlns:a16="http://schemas.microsoft.com/office/drawing/2014/main" id="{1163C697-28DF-6ED5-4721-9FD731E21F8F}"/>
              </a:ext>
            </a:extLst>
          </p:cNvPr>
          <p:cNvSpPr>
            <a:spLocks noGrp="1"/>
          </p:cNvSpPr>
          <p:nvPr>
            <p:ph type="subTitle" idx="1"/>
          </p:nvPr>
        </p:nvSpPr>
        <p:spPr>
          <a:xfrm>
            <a:off x="3635828" y="4195872"/>
            <a:ext cx="4920344" cy="607572"/>
          </a:xfrm>
        </p:spPr>
        <p:txBody>
          <a:bodyPr vert="horz" lIns="0" tIns="0" rIns="0" bIns="0" rtlCol="0" anchor="t">
            <a:normAutofit/>
          </a:bodyPr>
          <a:lstStyle/>
          <a:p>
            <a:r>
              <a:rPr lang="en-US">
                <a:latin typeface="Arial"/>
                <a:cs typeface="Arial"/>
              </a:rPr>
              <a:t>ashov@uic.edu</a:t>
            </a:r>
            <a:endParaRPr lang="en-US"/>
          </a:p>
        </p:txBody>
      </p:sp>
    </p:spTree>
    <p:extLst>
      <p:ext uri="{BB962C8B-B14F-4D97-AF65-F5344CB8AC3E}">
        <p14:creationId xmlns:p14="http://schemas.microsoft.com/office/powerpoint/2010/main" val="1224901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E17EB-8929-8FD9-5D01-39022139CABC}"/>
              </a:ext>
            </a:extLst>
          </p:cNvPr>
          <p:cNvSpPr>
            <a:spLocks noGrp="1"/>
          </p:cNvSpPr>
          <p:nvPr>
            <p:ph type="title"/>
          </p:nvPr>
        </p:nvSpPr>
        <p:spPr/>
        <p:txBody>
          <a:bodyPr/>
          <a:lstStyle/>
          <a:p>
            <a:r>
              <a:rPr lang="en-US">
                <a:latin typeface="Proxima Nova Rg"/>
              </a:rPr>
              <a:t>Appendix</a:t>
            </a:r>
            <a:endParaRPr lang="en-US"/>
          </a:p>
        </p:txBody>
      </p:sp>
    </p:spTree>
    <p:extLst>
      <p:ext uri="{BB962C8B-B14F-4D97-AF65-F5344CB8AC3E}">
        <p14:creationId xmlns:p14="http://schemas.microsoft.com/office/powerpoint/2010/main" val="321979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498-462D-47F4-BF62-1926B008469E}"/>
              </a:ext>
            </a:extLst>
          </p:cNvPr>
          <p:cNvSpPr>
            <a:spLocks noGrp="1"/>
          </p:cNvSpPr>
          <p:nvPr>
            <p:ph type="body" sz="quarter" idx="17"/>
          </p:nvPr>
        </p:nvSpPr>
        <p:spPr>
          <a:xfrm>
            <a:off x="571500" y="1866900"/>
            <a:ext cx="3225800" cy="1562100"/>
          </a:xfrm>
        </p:spPr>
        <p:txBody>
          <a:bodyPr>
            <a:normAutofit/>
          </a:bodyPr>
          <a:lstStyle/>
          <a:p>
            <a:r>
              <a:rPr lang="en-US"/>
              <a:t>GPGPU Advantages</a:t>
            </a:r>
          </a:p>
        </p:txBody>
      </p:sp>
      <p:graphicFrame>
        <p:nvGraphicFramePr>
          <p:cNvPr id="5" name="Content Placeholder 2">
            <a:extLst>
              <a:ext uri="{FF2B5EF4-FFF2-40B4-BE49-F238E27FC236}">
                <a16:creationId xmlns:a16="http://schemas.microsoft.com/office/drawing/2014/main" id="{11717C21-BE7E-B64F-08FC-B5699377A4C2}"/>
              </a:ext>
            </a:extLst>
          </p:cNvPr>
          <p:cNvGraphicFramePr>
            <a:graphicFrameLocks noGrp="1"/>
          </p:cNvGraphicFramePr>
          <p:nvPr>
            <p:ph idx="18"/>
          </p:nvPr>
        </p:nvGraphicFramePr>
        <p:xfrm>
          <a:off x="4805665" y="1222362"/>
          <a:ext cx="6796915" cy="4840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9" name="Diagram 78">
            <a:extLst>
              <a:ext uri="{FF2B5EF4-FFF2-40B4-BE49-F238E27FC236}">
                <a16:creationId xmlns:a16="http://schemas.microsoft.com/office/drawing/2014/main" id="{9D8D74AF-6B71-A041-3092-66092333CFBE}"/>
              </a:ext>
            </a:extLst>
          </p:cNvPr>
          <p:cNvGraphicFramePr/>
          <p:nvPr>
            <p:extLst>
              <p:ext uri="{D42A27DB-BD31-4B8C-83A1-F6EECF244321}">
                <p14:modId xmlns:p14="http://schemas.microsoft.com/office/powerpoint/2010/main" val="3427619601"/>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323275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0B3CD-6B51-3F39-527D-622A6667521B}"/>
              </a:ext>
            </a:extLst>
          </p:cNvPr>
          <p:cNvSpPr>
            <a:spLocks noGrp="1"/>
          </p:cNvSpPr>
          <p:nvPr>
            <p:ph type="title"/>
          </p:nvPr>
        </p:nvSpPr>
        <p:spPr>
          <a:xfrm>
            <a:off x="536364" y="476722"/>
            <a:ext cx="10636465" cy="768545"/>
          </a:xfrm>
        </p:spPr>
        <p:txBody>
          <a:bodyPr anchor="ctr">
            <a:normAutofit/>
          </a:bodyPr>
          <a:lstStyle/>
          <a:p>
            <a:r>
              <a:rPr lang="en-US"/>
              <a:t>Parallel Join: Algorithms</a:t>
            </a:r>
          </a:p>
        </p:txBody>
      </p:sp>
      <p:graphicFrame>
        <p:nvGraphicFramePr>
          <p:cNvPr id="8" name="Content Placeholder 1">
            <a:extLst>
              <a:ext uri="{FF2B5EF4-FFF2-40B4-BE49-F238E27FC236}">
                <a16:creationId xmlns:a16="http://schemas.microsoft.com/office/drawing/2014/main" id="{33A2D6E7-AB82-6FAC-4C5F-DB3A9F179C54}"/>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TextBox 1">
            <a:extLst>
              <a:ext uri="{FF2B5EF4-FFF2-40B4-BE49-F238E27FC236}">
                <a16:creationId xmlns:a16="http://schemas.microsoft.com/office/drawing/2014/main" id="{64592FE8-5E74-4AB1-3DAB-B1721833BB06}"/>
              </a:ext>
            </a:extLst>
          </p:cNvPr>
          <p:cNvSpPr txBox="1"/>
          <p:nvPr/>
        </p:nvSpPr>
        <p:spPr>
          <a:xfrm>
            <a:off x="634843" y="5979519"/>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125959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82E6-1EF0-88AC-266B-B44CE710A5E3}"/>
              </a:ext>
            </a:extLst>
          </p:cNvPr>
          <p:cNvSpPr>
            <a:spLocks noGrp="1"/>
          </p:cNvSpPr>
          <p:nvPr>
            <p:ph type="title"/>
          </p:nvPr>
        </p:nvSpPr>
        <p:spPr/>
        <p:txBody>
          <a:bodyPr/>
          <a:lstStyle/>
          <a:p>
            <a:r>
              <a:rPr lang="en-US"/>
              <a:t>Publications</a:t>
            </a:r>
          </a:p>
        </p:txBody>
      </p:sp>
      <p:sp>
        <p:nvSpPr>
          <p:cNvPr id="3" name="Content Placeholder 2">
            <a:extLst>
              <a:ext uri="{FF2B5EF4-FFF2-40B4-BE49-F238E27FC236}">
                <a16:creationId xmlns:a16="http://schemas.microsoft.com/office/drawing/2014/main" id="{228DCD25-CCFD-2F72-33F3-5D96049A1C20}"/>
              </a:ext>
            </a:extLst>
          </p:cNvPr>
          <p:cNvSpPr>
            <a:spLocks noGrp="1"/>
          </p:cNvSpPr>
          <p:nvPr>
            <p:ph idx="1"/>
          </p:nvPr>
        </p:nvSpPr>
        <p:spPr/>
        <p:txBody>
          <a:bodyPr/>
          <a:lstStyle/>
          <a:p>
            <a:r>
              <a:rPr lang="en-US"/>
              <a:t>Shovon, A. R., Gilray, T., Micinski, K., &amp; Kumar, S. (2023). Towards iterative relational algebra on the {GPU}. In 2023 USENIX Annual Technical Conference (USENIX ATC 23) (pp. 1009-1016).</a:t>
            </a:r>
          </a:p>
          <a:p>
            <a:endParaRPr lang="en-US"/>
          </a:p>
        </p:txBody>
      </p:sp>
      <p:sp>
        <p:nvSpPr>
          <p:cNvPr id="4" name="Content Placeholder 3">
            <a:extLst>
              <a:ext uri="{FF2B5EF4-FFF2-40B4-BE49-F238E27FC236}">
                <a16:creationId xmlns:a16="http://schemas.microsoft.com/office/drawing/2014/main" id="{2377BD02-2326-9B93-1C90-729AD69BF8AB}"/>
              </a:ext>
            </a:extLst>
          </p:cNvPr>
          <p:cNvSpPr>
            <a:spLocks noGrp="1"/>
          </p:cNvSpPr>
          <p:nvPr>
            <p:ph idx="10"/>
          </p:nvPr>
        </p:nvSpPr>
        <p:spPr/>
        <p:txBody>
          <a:bodyPr/>
          <a:lstStyle/>
          <a:p>
            <a:r>
              <a:rPr lang="en-US"/>
              <a:t>Shovon, A. R., Dyken, L. R., Green, O., Gilray, T., &amp; Kumar, S. (2022, November). Accelerating Datalog applications with cuDF. In 2022 IEEE/ACM Workshop on Irregular Applications: Architectures and Algorithms (IA3) (pp. 41-45). IEEE.</a:t>
            </a:r>
          </a:p>
          <a:p>
            <a:endParaRPr lang="en-US"/>
          </a:p>
        </p:txBody>
      </p:sp>
      <p:pic>
        <p:nvPicPr>
          <p:cNvPr id="2052" name="Picture 4">
            <a:extLst>
              <a:ext uri="{FF2B5EF4-FFF2-40B4-BE49-F238E27FC236}">
                <a16:creationId xmlns:a16="http://schemas.microsoft.com/office/drawing/2014/main" id="{F666CCA1-E657-EABF-0806-60036D846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02" y="3589551"/>
            <a:ext cx="4754196" cy="26751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30EBAF-3F6D-7312-ABDA-159356424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99" y="3455665"/>
            <a:ext cx="4925000" cy="267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21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E74BD-5D48-1C13-CB20-2FA8863AA18A}"/>
              </a:ext>
            </a:extLst>
          </p:cNvPr>
          <p:cNvSpPr>
            <a:spLocks noGrp="1"/>
          </p:cNvSpPr>
          <p:nvPr>
            <p:ph idx="1"/>
          </p:nvPr>
        </p:nvSpPr>
        <p:spPr>
          <a:xfrm>
            <a:off x="536361" y="1645670"/>
            <a:ext cx="11092358" cy="4332524"/>
          </a:xfrm>
        </p:spPr>
        <p:txBody>
          <a:bodyPr vert="horz" lIns="0" tIns="0" rIns="0" bIns="0" rtlCol="0" anchor="t">
            <a:normAutofit/>
          </a:bodyPr>
          <a:lstStyle/>
          <a:p>
            <a:pPr marL="227965" indent="-227965"/>
            <a:r>
              <a:rPr lang="en-US">
                <a:latin typeface="Proxima Nova Rg"/>
              </a:rPr>
              <a:t>Topology of brain networks should be </a:t>
            </a:r>
            <a:r>
              <a:rPr lang="en-US">
                <a:solidFill>
                  <a:srgbClr val="FF0000"/>
                </a:solidFill>
                <a:latin typeface="Proxima Nova Rg"/>
              </a:rPr>
              <a:t>preserved </a:t>
            </a:r>
            <a:r>
              <a:rPr lang="en-US">
                <a:latin typeface="Proxima Nova Rg"/>
              </a:rPr>
              <a:t>irrespective of sampling density</a:t>
            </a:r>
            <a:endParaRPr lang="en-US"/>
          </a:p>
          <a:p>
            <a:pPr marL="227965" indent="-227965"/>
            <a:r>
              <a:rPr lang="en-US">
                <a:latin typeface="Proxima Nova Rg"/>
              </a:rPr>
              <a:t>Metrics capturing topology may be </a:t>
            </a:r>
            <a:r>
              <a:rPr lang="en-US">
                <a:solidFill>
                  <a:srgbClr val="FF0000"/>
                </a:solidFill>
                <a:latin typeface="Proxima Nova Rg"/>
              </a:rPr>
              <a:t>statistically similar </a:t>
            </a:r>
            <a:r>
              <a:rPr lang="en-US">
                <a:latin typeface="Proxima Nova Rg"/>
              </a:rPr>
              <a:t>across sampling periods, reducing non-neural variability</a:t>
            </a:r>
            <a:endParaRPr lang="en-US"/>
          </a:p>
          <a:p>
            <a:pPr marL="227965" indent="-227965"/>
            <a:r>
              <a:rPr lang="en-US">
                <a:latin typeface="Proxima Nova Rg"/>
              </a:rPr>
              <a:t>PH can be </a:t>
            </a:r>
            <a:r>
              <a:rPr lang="en-US">
                <a:solidFill>
                  <a:srgbClr val="FF0000"/>
                </a:solidFill>
                <a:latin typeface="Proxima Nova Rg"/>
              </a:rPr>
              <a:t>robust </a:t>
            </a:r>
            <a:r>
              <a:rPr lang="en-US">
                <a:latin typeface="Proxima Nova Rg"/>
              </a:rPr>
              <a:t>to changes in data acquisition parameters like sampling period</a:t>
            </a:r>
            <a:endParaRPr lang="en-US"/>
          </a:p>
          <a:p>
            <a:pPr marL="227965" indent="-227965"/>
            <a:endParaRPr lang="en-US"/>
          </a:p>
          <a:p>
            <a:pPr marL="227965" indent="-227965"/>
            <a:endParaRPr lang="en-US"/>
          </a:p>
        </p:txBody>
      </p:sp>
      <p:sp>
        <p:nvSpPr>
          <p:cNvPr id="3" name="Title 2">
            <a:extLst>
              <a:ext uri="{FF2B5EF4-FFF2-40B4-BE49-F238E27FC236}">
                <a16:creationId xmlns:a16="http://schemas.microsoft.com/office/drawing/2014/main" id="{3E124650-E1B8-E116-1C5A-E77C777888FE}"/>
              </a:ext>
            </a:extLst>
          </p:cNvPr>
          <p:cNvSpPr>
            <a:spLocks noGrp="1"/>
          </p:cNvSpPr>
          <p:nvPr>
            <p:ph type="title"/>
          </p:nvPr>
        </p:nvSpPr>
        <p:spPr/>
        <p:txBody>
          <a:bodyPr/>
          <a:lstStyle/>
          <a:p>
            <a:r>
              <a:rPr lang="en-US">
                <a:latin typeface="Proxima Nova Rg"/>
              </a:rPr>
              <a:t>Preserve Brain Topology</a:t>
            </a:r>
            <a:endParaRPr lang="en-US"/>
          </a:p>
        </p:txBody>
      </p:sp>
      <p:sp>
        <p:nvSpPr>
          <p:cNvPr id="7" name="TextBox 6">
            <a:extLst>
              <a:ext uri="{FF2B5EF4-FFF2-40B4-BE49-F238E27FC236}">
                <a16:creationId xmlns:a16="http://schemas.microsoft.com/office/drawing/2014/main" id="{A30D734A-EA87-F255-03F6-561DBFC71CA7}"/>
              </a:ext>
            </a:extLst>
          </p:cNvPr>
          <p:cNvSpPr txBox="1"/>
          <p:nvPr/>
        </p:nvSpPr>
        <p:spPr>
          <a:xfrm>
            <a:off x="630610" y="5974525"/>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A. Patania, F. Vaccarino, and G. Petri, “Topological analysis of data,” EPJ Data Science, vol. 6, pp. 1–6, 2017.</a:t>
            </a:r>
          </a:p>
          <a:p>
            <a:pPr marL="171450" indent="-171450">
              <a:buFont typeface="Arial"/>
              <a:buChar char="•"/>
            </a:pPr>
            <a:r>
              <a:rPr lang="en-US" sz="800" err="1">
                <a:latin typeface="Calibri"/>
                <a:cs typeface="Calibri"/>
              </a:rPr>
              <a:t>Bourakna</a:t>
            </a:r>
            <a:r>
              <a:rPr lang="en-US" sz="800">
                <a:latin typeface="Calibri"/>
                <a:cs typeface="Calibri"/>
              </a:rPr>
              <a:t>, A.E.Y., Chung, M.K., </a:t>
            </a:r>
            <a:r>
              <a:rPr lang="en-US" sz="800" err="1">
                <a:latin typeface="Calibri"/>
                <a:cs typeface="Calibri"/>
              </a:rPr>
              <a:t>Ombao</a:t>
            </a:r>
            <a:r>
              <a:rPr lang="en-US" sz="800">
                <a:latin typeface="Calibri"/>
                <a:cs typeface="Calibri"/>
              </a:rPr>
              <a:t>, H. 2022 Topological data analysis for multivariate time series data arXiv:2204.13799 </a:t>
            </a:r>
            <a:endParaRPr lang="en-US" sz="800">
              <a:cs typeface="Calibri" panose="020F0502020204030204" pitchFamily="34" charset="0"/>
            </a:endParaRPr>
          </a:p>
        </p:txBody>
      </p:sp>
      <p:pic>
        <p:nvPicPr>
          <p:cNvPr id="6" name="Picture 7" descr="A picture containing scatter chart&#10;&#10;Description automatically generated">
            <a:extLst>
              <a:ext uri="{FF2B5EF4-FFF2-40B4-BE49-F238E27FC236}">
                <a16:creationId xmlns:a16="http://schemas.microsoft.com/office/drawing/2014/main" id="{25F5F330-0EB1-F5D2-08F7-41D37D584A26}"/>
              </a:ext>
            </a:extLst>
          </p:cNvPr>
          <p:cNvPicPr>
            <a:picLocks noChangeAspect="1"/>
          </p:cNvPicPr>
          <p:nvPr/>
        </p:nvPicPr>
        <p:blipFill>
          <a:blip r:embed="rId2"/>
          <a:stretch>
            <a:fillRect/>
          </a:stretch>
        </p:blipFill>
        <p:spPr>
          <a:xfrm>
            <a:off x="2332972" y="3352084"/>
            <a:ext cx="7429062" cy="2489790"/>
          </a:xfrm>
          <a:prstGeom prst="rect">
            <a:avLst/>
          </a:prstGeom>
        </p:spPr>
      </p:pic>
    </p:spTree>
    <p:extLst>
      <p:ext uri="{BB962C8B-B14F-4D97-AF65-F5344CB8AC3E}">
        <p14:creationId xmlns:p14="http://schemas.microsoft.com/office/powerpoint/2010/main" val="423577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36361" y="1645669"/>
            <a:ext cx="5327726" cy="4532881"/>
          </a:xfrm>
        </p:spPr>
        <p:txBody>
          <a:bodyPr vert="horz" lIns="0" tIns="0" rIns="0" bIns="0" rtlCol="0" anchor="t">
            <a:normAutofit/>
          </a:bodyPr>
          <a:lstStyle/>
          <a:p>
            <a:r>
              <a:rPr lang="en-US">
                <a:solidFill>
                  <a:srgbClr val="FF0000"/>
                </a:solidFill>
                <a:latin typeface="Proxima Nova Rg"/>
              </a:rPr>
              <a:t>Globally Sequential Locally Parallel</a:t>
            </a:r>
            <a:r>
              <a:rPr lang="en-US">
                <a:latin typeface="Proxima Nova Rg"/>
              </a:rPr>
              <a:t> programming pattern</a:t>
            </a:r>
          </a:p>
          <a:p>
            <a:r>
              <a:rPr lang="en-US">
                <a:latin typeface="Proxima Nova Rg"/>
              </a:rPr>
              <a:t>Invokes parallel </a:t>
            </a:r>
            <a:r>
              <a:rPr lang="en-US">
                <a:solidFill>
                  <a:srgbClr val="FF0000"/>
                </a:solidFill>
                <a:latin typeface="Proxima Nova Rg"/>
              </a:rPr>
              <a:t>kernels </a:t>
            </a:r>
            <a:r>
              <a:rPr lang="en-US">
                <a:latin typeface="Proxima Nova Rg"/>
              </a:rPr>
              <a:t>that execute across a set of threads</a:t>
            </a:r>
          </a:p>
          <a:p>
            <a:r>
              <a:rPr lang="en-US">
                <a:latin typeface="Proxima Nova Rg"/>
              </a:rPr>
              <a:t>CUDA spawns the threads from a hierarchy of </a:t>
            </a:r>
            <a:r>
              <a:rPr lang="en-US">
                <a:solidFill>
                  <a:srgbClr val="FF0000"/>
                </a:solidFill>
                <a:latin typeface="Proxima Nova Rg"/>
              </a:rPr>
              <a:t>grid (3D) </a:t>
            </a:r>
            <a:r>
              <a:rPr lang="en-US">
                <a:latin typeface="Proxima Nova Rg"/>
              </a:rPr>
              <a:t>and </a:t>
            </a:r>
            <a:r>
              <a:rPr lang="en-US">
                <a:solidFill>
                  <a:srgbClr val="FF0000"/>
                </a:solidFill>
                <a:latin typeface="Proxima Nova Rg"/>
              </a:rPr>
              <a:t>block (3D)</a:t>
            </a:r>
          </a:p>
          <a:p>
            <a:r>
              <a:rPr lang="en-US">
                <a:latin typeface="Proxima Nova Rg"/>
              </a:rPr>
              <a:t>Each thread executes an instance of the kernel</a:t>
            </a:r>
            <a:endParaRPr lang="en-US">
              <a:solidFill>
                <a:srgbClr val="FF0000"/>
              </a:solidFill>
              <a:latin typeface="Proxima Nova Rg"/>
            </a:endParaRPr>
          </a:p>
          <a:p>
            <a:r>
              <a:rPr lang="en-US">
                <a:latin typeface="Proxima Nova Rg"/>
              </a:rPr>
              <a:t>Each thread has thread ID, program counter, registers, and per-thread private memory</a:t>
            </a:r>
          </a:p>
          <a:p>
            <a:r>
              <a:rPr lang="en-US">
                <a:latin typeface="Proxima Nova Rg"/>
              </a:rPr>
              <a:t>Supports </a:t>
            </a:r>
            <a:r>
              <a:rPr lang="en-US">
                <a:solidFill>
                  <a:srgbClr val="FF0000"/>
                </a:solidFill>
                <a:latin typeface="Proxima Nova Rg"/>
              </a:rPr>
              <a:t>C/C++, Fortan, Python</a:t>
            </a:r>
          </a:p>
        </p:txBody>
      </p:sp>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1" y="476722"/>
            <a:ext cx="10604061" cy="768545"/>
          </a:xfrm>
        </p:spPr>
        <p:txBody>
          <a:bodyPr>
            <a:normAutofit/>
          </a:bodyPr>
          <a:lstStyle/>
          <a:p>
            <a:r>
              <a:rPr lang="en-US">
                <a:latin typeface="Proxima Nova Rg"/>
              </a:rPr>
              <a:t>CUDA Programming Model</a:t>
            </a:r>
            <a:endParaRPr lang="en-US">
              <a:latin typeface="Proxima Nova Rg" panose="02000506030000020004" pitchFamily="2" charset="0"/>
            </a:endParaRPr>
          </a:p>
        </p:txBody>
      </p:sp>
      <p:sp>
        <p:nvSpPr>
          <p:cNvPr id="7" name="TextBox 6">
            <a:extLst>
              <a:ext uri="{FF2B5EF4-FFF2-40B4-BE49-F238E27FC236}">
                <a16:creationId xmlns:a16="http://schemas.microsoft.com/office/drawing/2014/main" id="{9FDFD131-3A64-F66F-6930-11AD997276C5}"/>
              </a:ext>
            </a:extLst>
          </p:cNvPr>
          <p:cNvSpPr txBox="1"/>
          <p:nvPr/>
        </p:nvSpPr>
        <p:spPr>
          <a:xfrm>
            <a:off x="630610" y="606211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Addison-Wesley, Upper Saddle River, NJ, 2011.</a:t>
            </a:r>
          </a:p>
          <a:p>
            <a:pPr marL="171450" indent="-171450">
              <a:buFont typeface="Arial"/>
              <a:buChar char="•"/>
            </a:pPr>
            <a:r>
              <a:rPr lang="en-US" sz="800" err="1">
                <a:latin typeface="Calibri"/>
                <a:cs typeface="Calibri"/>
              </a:rPr>
              <a:t>Jianbin</a:t>
            </a:r>
            <a:r>
              <a:rPr lang="en-US" sz="800">
                <a:latin typeface="Calibri"/>
                <a:cs typeface="Calibri"/>
              </a:rPr>
              <a:t> Fang, Chun Huang, Tao Tang, and Zheng Wang. Parallel programming models for heterogeneous many-cores: a comprehensive survey. CCF Transactions on High Performance Computing, 2(4):382–400, 2020.</a:t>
            </a:r>
            <a:endParaRPr lang="en-US">
              <a:latin typeface="Calibri"/>
              <a:cs typeface="Calibri"/>
            </a:endParaRPr>
          </a:p>
        </p:txBody>
      </p:sp>
      <p:pic>
        <p:nvPicPr>
          <p:cNvPr id="6" name="Picture 8" descr="A picture containing text&#10;&#10;Description automatically generated">
            <a:extLst>
              <a:ext uri="{FF2B5EF4-FFF2-40B4-BE49-F238E27FC236}">
                <a16:creationId xmlns:a16="http://schemas.microsoft.com/office/drawing/2014/main" id="{5525F8F6-BE0F-1BD7-FAF1-4B8DCC2669A8}"/>
              </a:ext>
            </a:extLst>
          </p:cNvPr>
          <p:cNvPicPr>
            <a:picLocks noChangeAspect="1"/>
          </p:cNvPicPr>
          <p:nvPr/>
        </p:nvPicPr>
        <p:blipFill>
          <a:blip r:embed="rId2"/>
          <a:stretch>
            <a:fillRect/>
          </a:stretch>
        </p:blipFill>
        <p:spPr>
          <a:xfrm>
            <a:off x="6092791" y="1644691"/>
            <a:ext cx="6025661" cy="2901518"/>
          </a:xfrm>
          <a:prstGeom prst="rect">
            <a:avLst/>
          </a:prstGeom>
        </p:spPr>
      </p:pic>
    </p:spTree>
    <p:extLst>
      <p:ext uri="{BB962C8B-B14F-4D97-AF65-F5344CB8AC3E}">
        <p14:creationId xmlns:p14="http://schemas.microsoft.com/office/powerpoint/2010/main" val="199114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2394D-D046-4F45-8A61-AA2D063ABFFF}"/>
              </a:ext>
            </a:extLst>
          </p:cNvPr>
          <p:cNvSpPr>
            <a:spLocks noGrp="1"/>
          </p:cNvSpPr>
          <p:nvPr>
            <p:ph type="title"/>
          </p:nvPr>
        </p:nvSpPr>
        <p:spPr>
          <a:xfrm>
            <a:off x="536364" y="476722"/>
            <a:ext cx="10636465" cy="768545"/>
          </a:xfrm>
        </p:spPr>
        <p:txBody>
          <a:bodyPr anchor="ctr">
            <a:normAutofit/>
          </a:bodyPr>
          <a:lstStyle/>
          <a:p>
            <a:r>
              <a:rPr lang="en-US"/>
              <a:t>GPGPU Challenges </a:t>
            </a:r>
          </a:p>
        </p:txBody>
      </p:sp>
      <p:sp>
        <p:nvSpPr>
          <p:cNvPr id="16" name="Text Placeholder 3">
            <a:extLst>
              <a:ext uri="{FF2B5EF4-FFF2-40B4-BE49-F238E27FC236}">
                <a16:creationId xmlns:a16="http://schemas.microsoft.com/office/drawing/2014/main" id="{BC625F21-EDEC-429B-57FF-6F4471AE8553}"/>
              </a:ext>
            </a:extLst>
          </p:cNvPr>
          <p:cNvSpPr>
            <a:spLocks noGrp="1"/>
          </p:cNvSpPr>
          <p:nvPr>
            <p:ph type="body" sz="quarter" idx="13"/>
          </p:nvPr>
        </p:nvSpPr>
        <p:spPr>
          <a:xfrm>
            <a:off x="982281" y="2024621"/>
            <a:ext cx="4552235" cy="1333334"/>
          </a:xfrm>
        </p:spPr>
        <p:txBody>
          <a:bodyPr anchor="ctr">
            <a:normAutofit/>
          </a:bodyPr>
          <a:lstStyle/>
          <a:p>
            <a:pPr algn="ctr"/>
            <a:r>
              <a:rPr lang="en-US">
                <a:latin typeface="Proxima Nova Rg"/>
              </a:rPr>
              <a:t>Complex memory hierarchies</a:t>
            </a:r>
            <a:endParaRPr lang="en-US"/>
          </a:p>
        </p:txBody>
      </p:sp>
      <p:sp>
        <p:nvSpPr>
          <p:cNvPr id="25" name="Text Placeholder 4">
            <a:extLst>
              <a:ext uri="{FF2B5EF4-FFF2-40B4-BE49-F238E27FC236}">
                <a16:creationId xmlns:a16="http://schemas.microsoft.com/office/drawing/2014/main" id="{D7A61BC4-FA61-B237-11CC-A4F58DE3A712}"/>
              </a:ext>
            </a:extLst>
          </p:cNvPr>
          <p:cNvSpPr>
            <a:spLocks noGrp="1"/>
          </p:cNvSpPr>
          <p:nvPr>
            <p:ph type="body" sz="quarter" idx="16"/>
          </p:nvPr>
        </p:nvSpPr>
        <p:spPr>
          <a:xfrm>
            <a:off x="3904385" y="4344878"/>
            <a:ext cx="4552235" cy="1333334"/>
          </a:xfrm>
        </p:spPr>
        <p:txBody>
          <a:bodyPr>
            <a:normAutofit/>
          </a:bodyPr>
          <a:lstStyle/>
          <a:p>
            <a:pPr algn="ctr"/>
            <a:r>
              <a:rPr lang="en-US">
                <a:latin typeface="Proxima Nova Rg"/>
              </a:rPr>
              <a:t>Convert sequential programming to parallel</a:t>
            </a:r>
          </a:p>
        </p:txBody>
      </p:sp>
      <p:sp>
        <p:nvSpPr>
          <p:cNvPr id="11" name="Content Placeholder 10"/>
          <p:cNvSpPr>
            <a:spLocks noGrp="1"/>
          </p:cNvSpPr>
          <p:nvPr>
            <p:ph type="body" sz="quarter" idx="14"/>
          </p:nvPr>
        </p:nvSpPr>
        <p:spPr>
          <a:xfrm>
            <a:off x="6667009" y="2024621"/>
            <a:ext cx="4552235" cy="1333334"/>
          </a:xfrm>
        </p:spPr>
        <p:txBody>
          <a:bodyPr vert="horz" lIns="0" tIns="0" rIns="0" bIns="0" rtlCol="0" anchor="ctr">
            <a:normAutofit/>
          </a:bodyPr>
          <a:lstStyle/>
          <a:p>
            <a:pPr marL="227965" indent="-227965" algn="ctr"/>
            <a:r>
              <a:rPr lang="en-US">
                <a:latin typeface="Proxima Nova Rg"/>
              </a:rPr>
              <a:t>Different architectures from multicore CPUs</a:t>
            </a:r>
            <a:endParaRPr lang="en-US"/>
          </a:p>
        </p:txBody>
      </p:sp>
      <p:sp>
        <p:nvSpPr>
          <p:cNvPr id="9" name="TextBox 8">
            <a:extLst>
              <a:ext uri="{FF2B5EF4-FFF2-40B4-BE49-F238E27FC236}">
                <a16:creationId xmlns:a16="http://schemas.microsoft.com/office/drawing/2014/main" id="{B6C15232-E486-131A-082D-05BA4C9A6F64}"/>
              </a:ext>
            </a:extLst>
          </p:cNvPr>
          <p:cNvSpPr txBox="1"/>
          <p:nvPr/>
        </p:nvSpPr>
        <p:spPr>
          <a:xfrm>
            <a:off x="632706" y="6047437"/>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err="1">
                <a:latin typeface="Calibri"/>
                <a:cs typeface="Calibri"/>
              </a:rPr>
              <a:t>Gerassimos</a:t>
            </a:r>
            <a:r>
              <a:rPr lang="en-US" sz="800">
                <a:latin typeface="Calibri"/>
                <a:cs typeface="Calibri"/>
              </a:rPr>
              <a:t> Barlas. Chapter 6 - </a:t>
            </a:r>
            <a:r>
              <a:rPr lang="en-US" sz="800" err="1">
                <a:latin typeface="Calibri"/>
                <a:cs typeface="Calibri"/>
              </a:rPr>
              <a:t>gpu</a:t>
            </a:r>
            <a:r>
              <a:rPr lang="en-US" sz="800">
                <a:latin typeface="Calibri"/>
                <a:cs typeface="Calibri"/>
              </a:rPr>
              <a:t> programming. In </a:t>
            </a:r>
            <a:r>
              <a:rPr lang="en-US" sz="800" err="1">
                <a:latin typeface="Calibri"/>
                <a:cs typeface="Calibri"/>
              </a:rPr>
              <a:t>Gerassimos</a:t>
            </a:r>
            <a:r>
              <a:rPr lang="en-US" sz="800">
                <a:latin typeface="Calibri"/>
                <a:cs typeface="Calibri"/>
              </a:rPr>
              <a:t> Barlas, editor, Multicore and GPU Programming, pages 391–526. Morgan Kaufmann, Boston, 2015.</a:t>
            </a:r>
            <a:endParaRPr lang="en-US">
              <a:cs typeface="Calibri" panose="020F0502020204030204" pitchFamily="34" charset="0"/>
            </a:endParaRPr>
          </a:p>
          <a:p>
            <a:pPr marL="171450" indent="-171450">
              <a:buFont typeface="Arial"/>
              <a:buChar char="•"/>
            </a:pPr>
            <a:r>
              <a:rPr lang="en-US" sz="800">
                <a:latin typeface="Calibri"/>
                <a:cs typeface="Calibri"/>
              </a:rPr>
              <a:t>J. D. Owens, M. Houston, D. Luebke, S. Green, J. E. Stone and J. C. Phillips, "GPU Computing," in Proceedings of the IEEE, vol. 96, no. 5, pp. 879-899, May 2008, </a:t>
            </a:r>
            <a:r>
              <a:rPr lang="en-US" sz="800" err="1">
                <a:latin typeface="Calibri"/>
                <a:cs typeface="Calibri"/>
              </a:rPr>
              <a:t>doi</a:t>
            </a:r>
            <a:r>
              <a:rPr lang="en-US" sz="800">
                <a:latin typeface="Calibri"/>
                <a:cs typeface="Calibri"/>
              </a:rPr>
              <a:t>: 10.1109/JPROC.2008.917757.</a:t>
            </a:r>
          </a:p>
        </p:txBody>
      </p:sp>
    </p:spTree>
    <p:extLst>
      <p:ext uri="{BB962C8B-B14F-4D97-AF65-F5344CB8AC3E}">
        <p14:creationId xmlns:p14="http://schemas.microsoft.com/office/powerpoint/2010/main" val="3089439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a:xfrm>
            <a:off x="536364" y="476722"/>
            <a:ext cx="10636465" cy="768545"/>
          </a:xfrm>
        </p:spPr>
        <p:txBody>
          <a:bodyPr anchor="ctr">
            <a:normAutofit/>
          </a:bodyPr>
          <a:lstStyle/>
          <a:p>
            <a:r>
              <a:rPr lang="en-US"/>
              <a:t>Join on GPUs: Control Flow Analysis (CFA)</a:t>
            </a:r>
          </a:p>
        </p:txBody>
      </p:sp>
      <p:graphicFrame>
        <p:nvGraphicFramePr>
          <p:cNvPr id="8" name="Content Placeholder 1">
            <a:extLst>
              <a:ext uri="{FF2B5EF4-FFF2-40B4-BE49-F238E27FC236}">
                <a16:creationId xmlns:a16="http://schemas.microsoft.com/office/drawing/2014/main" id="{0B81B75A-0EF0-3ACE-CB05-C1D192B5685B}"/>
              </a:ext>
            </a:extLst>
          </p:cNvPr>
          <p:cNvGraphicFramePr>
            <a:graphicFrameLocks noGrp="1"/>
          </p:cNvGraphicFramePr>
          <p:nvPr>
            <p:ph idx="1"/>
          </p:nvPr>
        </p:nvGraphicFramePr>
        <p:xfrm>
          <a:off x="536361" y="1645670"/>
          <a:ext cx="1111928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
            <a:extLst>
              <a:ext uri="{FF2B5EF4-FFF2-40B4-BE49-F238E27FC236}">
                <a16:creationId xmlns:a16="http://schemas.microsoft.com/office/drawing/2014/main" id="{600FD658-4A6D-CD18-F529-BE30D8277BB6}"/>
              </a:ext>
            </a:extLst>
          </p:cNvPr>
          <p:cNvSpPr txBox="1"/>
          <p:nvPr/>
        </p:nvSpPr>
        <p:spPr>
          <a:xfrm>
            <a:off x="537151" y="6644040"/>
            <a:ext cx="1083899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THOMAS GILRAY and SIDHARTH KUMAR. Toward parallel </a:t>
            </a:r>
            <a:r>
              <a:rPr lang="en-US" sz="800" err="1">
                <a:latin typeface="Calibri"/>
                <a:ea typeface="Calibri"/>
                <a:cs typeface="Calibri"/>
              </a:rPr>
              <a:t>cfa</a:t>
            </a:r>
            <a:r>
              <a:rPr lang="en-US" sz="800">
                <a:latin typeface="Calibri"/>
                <a:ea typeface="Calibri"/>
                <a:cs typeface="Calibri"/>
              </a:rPr>
              <a:t> with </a:t>
            </a:r>
            <a:r>
              <a:rPr lang="en-US" sz="800" err="1">
                <a:latin typeface="Calibri"/>
                <a:ea typeface="Calibri"/>
                <a:cs typeface="Calibri"/>
              </a:rPr>
              <a:t>datalog</a:t>
            </a:r>
            <a:r>
              <a:rPr lang="en-US" sz="800">
                <a:latin typeface="Calibri"/>
                <a:ea typeface="Calibri"/>
                <a:cs typeface="Calibri"/>
              </a:rPr>
              <a:t>, </a:t>
            </a:r>
            <a:r>
              <a:rPr lang="en-US" sz="800" err="1">
                <a:latin typeface="Calibri"/>
                <a:ea typeface="Calibri"/>
                <a:cs typeface="Calibri"/>
              </a:rPr>
              <a:t>mpi</a:t>
            </a:r>
            <a:r>
              <a:rPr lang="en-US" sz="800">
                <a:latin typeface="Calibri"/>
                <a:ea typeface="Calibri"/>
                <a:cs typeface="Calibri"/>
              </a:rPr>
              <a:t>, and </a:t>
            </a:r>
            <a:r>
              <a:rPr lang="en-US" sz="800" err="1">
                <a:latin typeface="Calibri"/>
                <a:ea typeface="Calibri"/>
                <a:cs typeface="Calibri"/>
              </a:rPr>
              <a:t>cuda</a:t>
            </a:r>
            <a:r>
              <a:rPr lang="en-US" sz="800">
                <a:latin typeface="Calibri"/>
                <a:ea typeface="Calibri"/>
                <a:cs typeface="Calibri"/>
              </a:rPr>
              <a:t>. </a:t>
            </a:r>
            <a:r>
              <a:rPr lang="en-US" sz="800" err="1">
                <a:latin typeface="Calibri"/>
                <a:ea typeface="Calibri"/>
                <a:cs typeface="Calibri"/>
              </a:rPr>
              <a:t>InScheme</a:t>
            </a:r>
            <a:r>
              <a:rPr lang="en-US" sz="800">
                <a:latin typeface="Calibri"/>
                <a:ea typeface="Calibri"/>
                <a:cs typeface="Calibri"/>
              </a:rPr>
              <a:t> and Functional Programming Workshop, 2017.</a:t>
            </a:r>
            <a:endParaRPr lang="en-US"/>
          </a:p>
        </p:txBody>
      </p:sp>
    </p:spTree>
    <p:extLst>
      <p:ext uri="{BB962C8B-B14F-4D97-AF65-F5344CB8AC3E}">
        <p14:creationId xmlns:p14="http://schemas.microsoft.com/office/powerpoint/2010/main" val="373855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5922A-97FD-29B5-7F4D-424F1915DE3A}"/>
              </a:ext>
            </a:extLst>
          </p:cNvPr>
          <p:cNvSpPr>
            <a:spLocks noGrp="1"/>
          </p:cNvSpPr>
          <p:nvPr>
            <p:ph type="title"/>
          </p:nvPr>
        </p:nvSpPr>
        <p:spPr>
          <a:xfrm>
            <a:off x="571499" y="427475"/>
            <a:ext cx="11048999" cy="811005"/>
          </a:xfrm>
        </p:spPr>
        <p:txBody>
          <a:bodyPr anchor="t">
            <a:normAutofit/>
          </a:bodyPr>
          <a:lstStyle/>
          <a:p>
            <a:r>
              <a:rPr lang="en-US"/>
              <a:t>Advancements in GPU </a:t>
            </a:r>
          </a:p>
        </p:txBody>
      </p:sp>
      <p:graphicFrame>
        <p:nvGraphicFramePr>
          <p:cNvPr id="6" name="Content Placeholder 2">
            <a:extLst>
              <a:ext uri="{FF2B5EF4-FFF2-40B4-BE49-F238E27FC236}">
                <a16:creationId xmlns:a16="http://schemas.microsoft.com/office/drawing/2014/main" id="{A691A5E5-47B8-698B-2047-408DC769E0DA}"/>
              </a:ext>
            </a:extLst>
          </p:cNvPr>
          <p:cNvGraphicFramePr>
            <a:graphicFrameLocks noGrp="1"/>
          </p:cNvGraphicFramePr>
          <p:nvPr>
            <p:ph idx="1"/>
          </p:nvPr>
        </p:nvGraphicFramePr>
        <p:xfrm>
          <a:off x="571500" y="1437126"/>
          <a:ext cx="11049000" cy="4490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11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7ED83-A104-3CA9-0B32-95FCCCC2EC6C}"/>
              </a:ext>
            </a:extLst>
          </p:cNvPr>
          <p:cNvSpPr>
            <a:spLocks noGrp="1"/>
          </p:cNvSpPr>
          <p:nvPr>
            <p:ph type="title"/>
          </p:nvPr>
        </p:nvSpPr>
        <p:spPr/>
        <p:txBody>
          <a:bodyPr/>
          <a:lstStyle/>
          <a:p>
            <a:r>
              <a:rPr lang="en-US"/>
              <a:t>CPU vs GPU (A Sample Machine)</a:t>
            </a:r>
          </a:p>
        </p:txBody>
      </p:sp>
      <p:sp>
        <p:nvSpPr>
          <p:cNvPr id="3" name="Content Placeholder 2">
            <a:extLst>
              <a:ext uri="{FF2B5EF4-FFF2-40B4-BE49-F238E27FC236}">
                <a16:creationId xmlns:a16="http://schemas.microsoft.com/office/drawing/2014/main" id="{BA1E7624-E7A0-72E2-725F-DACF817AAA2A}"/>
              </a:ext>
            </a:extLst>
          </p:cNvPr>
          <p:cNvSpPr>
            <a:spLocks noGrp="1"/>
          </p:cNvSpPr>
          <p:nvPr>
            <p:ph idx="1"/>
          </p:nvPr>
        </p:nvSpPr>
        <p:spPr/>
        <p:txBody>
          <a:bodyPr/>
          <a:lstStyle/>
          <a:p>
            <a:pPr algn="ctr"/>
            <a:r>
              <a:rPr lang="en-US" b="1"/>
              <a:t>CPU</a:t>
            </a:r>
          </a:p>
          <a:p>
            <a:pPr marL="342900" indent="-342900">
              <a:buFont typeface="Arial" panose="020B0604020202020204" pitchFamily="34" charset="0"/>
              <a:buChar char="•"/>
            </a:pPr>
            <a:r>
              <a:rPr lang="en-US"/>
              <a:t>13th Gen Intel® Core™ i9-13900H</a:t>
            </a:r>
          </a:p>
          <a:p>
            <a:pPr marL="342900" indent="-342900">
              <a:buFont typeface="Arial" panose="020B0604020202020204" pitchFamily="34" charset="0"/>
              <a:buChar char="•"/>
            </a:pPr>
            <a:r>
              <a:rPr lang="en-US">
                <a:solidFill>
                  <a:srgbClr val="FF0000"/>
                </a:solidFill>
              </a:rPr>
              <a:t>14</a:t>
            </a:r>
            <a:r>
              <a:rPr lang="en-US"/>
              <a:t> cores (6 P-cores + 8 E-cores)</a:t>
            </a:r>
          </a:p>
          <a:p>
            <a:pPr marL="342900" indent="-342900">
              <a:buFont typeface="Arial" panose="020B0604020202020204" pitchFamily="34" charset="0"/>
              <a:buChar char="•"/>
            </a:pPr>
            <a:r>
              <a:rPr lang="en-US"/>
              <a:t>Total </a:t>
            </a:r>
            <a:r>
              <a:rPr lang="en-US">
                <a:solidFill>
                  <a:srgbClr val="FF0000"/>
                </a:solidFill>
              </a:rPr>
              <a:t>20</a:t>
            </a:r>
            <a:r>
              <a:rPr lang="en-US"/>
              <a:t> threads</a:t>
            </a:r>
          </a:p>
          <a:p>
            <a:pPr marL="342900" indent="-342900">
              <a:buFont typeface="Arial" panose="020B0604020202020204" pitchFamily="34" charset="0"/>
              <a:buChar char="•"/>
            </a:pPr>
            <a:r>
              <a:rPr lang="en-US"/>
              <a:t>Suitable for </a:t>
            </a:r>
            <a:r>
              <a:rPr lang="en-US">
                <a:solidFill>
                  <a:srgbClr val="FF0000"/>
                </a:solidFill>
              </a:rPr>
              <a:t>serial</a:t>
            </a:r>
            <a:r>
              <a:rPr lang="en-US"/>
              <a:t> workloads</a:t>
            </a:r>
          </a:p>
          <a:p>
            <a:pPr marL="342900" indent="-342900">
              <a:buFont typeface="Arial" panose="020B0604020202020204" pitchFamily="34" charset="0"/>
              <a:buChar char="•"/>
            </a:pPr>
            <a:r>
              <a:rPr lang="en-US"/>
              <a:t>Access to system memory (RAM)</a:t>
            </a:r>
          </a:p>
          <a:p>
            <a:pPr marL="342900" indent="-342900">
              <a:buFont typeface="Arial" panose="020B0604020202020204" pitchFamily="34" charset="0"/>
              <a:buChar char="•"/>
            </a:pPr>
            <a:endParaRPr lang="en-US"/>
          </a:p>
        </p:txBody>
      </p:sp>
      <p:sp>
        <p:nvSpPr>
          <p:cNvPr id="4" name="Content Placeholder 3">
            <a:extLst>
              <a:ext uri="{FF2B5EF4-FFF2-40B4-BE49-F238E27FC236}">
                <a16:creationId xmlns:a16="http://schemas.microsoft.com/office/drawing/2014/main" id="{47EC8483-031A-699B-3470-339CF4970633}"/>
              </a:ext>
            </a:extLst>
          </p:cNvPr>
          <p:cNvSpPr>
            <a:spLocks noGrp="1"/>
          </p:cNvSpPr>
          <p:nvPr>
            <p:ph idx="10"/>
          </p:nvPr>
        </p:nvSpPr>
        <p:spPr/>
        <p:txBody>
          <a:bodyPr/>
          <a:lstStyle/>
          <a:p>
            <a:pPr algn="ctr"/>
            <a:r>
              <a:rPr lang="en-US" b="1"/>
              <a:t>GPU</a:t>
            </a:r>
          </a:p>
          <a:p>
            <a:pPr marL="342900" indent="-342900">
              <a:buFont typeface="Arial" panose="020B0604020202020204" pitchFamily="34" charset="0"/>
              <a:buChar char="•"/>
            </a:pPr>
            <a:r>
              <a:rPr lang="en-US"/>
              <a:t>NVIDIA GeForce RTX 4070, 8 GB GDDR6</a:t>
            </a:r>
          </a:p>
          <a:p>
            <a:pPr marL="342900" indent="-342900">
              <a:buFont typeface="Arial" panose="020B0604020202020204" pitchFamily="34" charset="0"/>
              <a:buChar char="•"/>
            </a:pPr>
            <a:r>
              <a:rPr lang="en-US">
                <a:solidFill>
                  <a:srgbClr val="FF0000"/>
                </a:solidFill>
              </a:rPr>
              <a:t>5888</a:t>
            </a:r>
            <a:r>
              <a:rPr lang="en-US"/>
              <a:t> CUDA cores</a:t>
            </a:r>
          </a:p>
          <a:p>
            <a:pPr marL="342900" indent="-342900">
              <a:buFont typeface="Arial" panose="020B0604020202020204" pitchFamily="34" charset="0"/>
              <a:buChar char="•"/>
            </a:pPr>
            <a:r>
              <a:rPr lang="en-US"/>
              <a:t>Total </a:t>
            </a:r>
            <a:r>
              <a:rPr lang="en-US">
                <a:solidFill>
                  <a:srgbClr val="FF0000"/>
                </a:solidFill>
              </a:rPr>
              <a:t>94,208</a:t>
            </a:r>
            <a:r>
              <a:rPr lang="en-US"/>
              <a:t> threads</a:t>
            </a:r>
          </a:p>
          <a:p>
            <a:pPr marL="342900" indent="-342900">
              <a:buFont typeface="Arial" panose="020B0604020202020204" pitchFamily="34" charset="0"/>
              <a:buChar char="•"/>
            </a:pPr>
            <a:r>
              <a:rPr lang="en-US"/>
              <a:t>Suitable for </a:t>
            </a:r>
            <a:r>
              <a:rPr lang="en-US">
                <a:solidFill>
                  <a:srgbClr val="FF0000"/>
                </a:solidFill>
              </a:rPr>
              <a:t>parallel</a:t>
            </a:r>
            <a:r>
              <a:rPr lang="en-US"/>
              <a:t> workloads</a:t>
            </a:r>
          </a:p>
          <a:p>
            <a:pPr marL="342900" indent="-342900">
              <a:buFont typeface="Arial" panose="020B0604020202020204" pitchFamily="34" charset="0"/>
              <a:buChar char="•"/>
            </a:pPr>
            <a:r>
              <a:rPr lang="en-US"/>
              <a:t>Access to dedicated VRAM</a:t>
            </a:r>
          </a:p>
        </p:txBody>
      </p:sp>
      <p:pic>
        <p:nvPicPr>
          <p:cNvPr id="9" name="Picture 8" descr="A close-up of several rows of data&#10;&#10;Description automatically generated">
            <a:extLst>
              <a:ext uri="{FF2B5EF4-FFF2-40B4-BE49-F238E27FC236}">
                <a16:creationId xmlns:a16="http://schemas.microsoft.com/office/drawing/2014/main" id="{68D64A31-CAAF-7317-643E-8C9073E56B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87043" y="4149968"/>
            <a:ext cx="4417910" cy="2708031"/>
          </a:xfrm>
          <a:prstGeom prst="rect">
            <a:avLst/>
          </a:prstGeom>
        </p:spPr>
      </p:pic>
    </p:spTree>
    <p:extLst>
      <p:ext uri="{BB962C8B-B14F-4D97-AF65-F5344CB8AC3E}">
        <p14:creationId xmlns:p14="http://schemas.microsoft.com/office/powerpoint/2010/main" val="342464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2" end="2"/>
                                            </p:txEl>
                                          </p:spTgt>
                                        </p:tgtEl>
                                        <p:attrNameLst>
                                          <p:attrName>style.visibility</p:attrName>
                                        </p:attrNameLst>
                                      </p:cBhvr>
                                      <p:to>
                                        <p:strVal val="visible"/>
                                      </p:to>
                                    </p:set>
                                    <p:anim calcmode="lin" valueType="num">
                                      <p:cBhvr additive="base">
                                        <p:cTn id="5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 calcmode="lin" valueType="num">
                                      <p:cBhvr additive="base">
                                        <p:cTn id="6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anim calcmode="lin" valueType="num">
                                      <p:cBhvr additive="base">
                                        <p:cTn id="7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500" fill="hold"/>
                                        <p:tgtEl>
                                          <p:spTgt spid="9"/>
                                        </p:tgtEl>
                                        <p:attrNameLst>
                                          <p:attrName>ppt_x</p:attrName>
                                        </p:attrNameLst>
                                      </p:cBhvr>
                                      <p:tavLst>
                                        <p:tav tm="0">
                                          <p:val>
                                            <p:strVal val="#ppt_x"/>
                                          </p:val>
                                        </p:tav>
                                        <p:tav tm="100000">
                                          <p:val>
                                            <p:strVal val="#ppt_x"/>
                                          </p:val>
                                        </p:tav>
                                      </p:tavLst>
                                    </p:anim>
                                    <p:anim calcmode="lin" valueType="num">
                                      <p:cBhvr additive="base">
                                        <p:cTn id="8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Recap to Relational Data</a:t>
            </a:r>
            <a:endParaRPr lang="en-US"/>
          </a:p>
        </p:txBody>
      </p:sp>
      <p:sp>
        <p:nvSpPr>
          <p:cNvPr id="2" name="Content Placeholder 1">
            <a:extLst>
              <a:ext uri="{FF2B5EF4-FFF2-40B4-BE49-F238E27FC236}">
                <a16:creationId xmlns:a16="http://schemas.microsoft.com/office/drawing/2014/main" id="{456B64E2-B05D-0728-B096-D1A765219E24}"/>
              </a:ext>
            </a:extLst>
          </p:cNvPr>
          <p:cNvSpPr>
            <a:spLocks noGrp="1"/>
          </p:cNvSpPr>
          <p:nvPr>
            <p:ph idx="1"/>
          </p:nvPr>
        </p:nvSpPr>
        <p:spPr>
          <a:xfrm>
            <a:off x="571500" y="1437126"/>
            <a:ext cx="4683406" cy="4490708"/>
          </a:xfrm>
        </p:spPr>
        <p:txBody>
          <a:bodyPr vert="horz" lIns="0" tIns="0" rIns="0" bIns="0" rtlCol="0" anchor="t">
            <a:normAutofit/>
          </a:bodyPr>
          <a:lstStyle/>
          <a:p>
            <a:pPr marL="342900" indent="-342900">
              <a:buFont typeface="Arial" panose="020B0604020202020204" pitchFamily="34" charset="0"/>
              <a:buChar char="•"/>
            </a:pPr>
            <a:r>
              <a:rPr lang="en-US">
                <a:solidFill>
                  <a:srgbClr val="FF0000"/>
                </a:solidFill>
                <a:latin typeface="Proxima Nova Rg"/>
              </a:rPr>
              <a:t>Relation:</a:t>
            </a:r>
            <a:r>
              <a:rPr lang="en-US">
                <a:latin typeface="Proxima Nova Rg"/>
              </a:rPr>
              <a:t> 2-dimensional structure</a:t>
            </a:r>
          </a:p>
          <a:p>
            <a:pPr marL="342900" indent="-342900">
              <a:buFont typeface="Arial" panose="020B0604020202020204" pitchFamily="34" charset="0"/>
              <a:buChar char="•"/>
            </a:pPr>
            <a:r>
              <a:rPr lang="en-US">
                <a:solidFill>
                  <a:srgbClr val="FF0000"/>
                </a:solidFill>
                <a:latin typeface="Proxima Nova Rg"/>
              </a:rPr>
              <a:t>Attribute:</a:t>
            </a:r>
            <a:r>
              <a:rPr lang="en-US">
                <a:latin typeface="Proxima Nova Rg"/>
              </a:rPr>
              <a:t> Represents characteristics</a:t>
            </a:r>
          </a:p>
          <a:p>
            <a:pPr marL="342900" indent="-342900">
              <a:buFont typeface="Arial" panose="020B0604020202020204" pitchFamily="34" charset="0"/>
              <a:buChar char="•"/>
            </a:pPr>
            <a:r>
              <a:rPr lang="en-US">
                <a:solidFill>
                  <a:srgbClr val="FF0000"/>
                </a:solidFill>
                <a:latin typeface="Proxima Nova Rg"/>
              </a:rPr>
              <a:t>Row:</a:t>
            </a:r>
            <a:r>
              <a:rPr lang="en-US">
                <a:latin typeface="Proxima Nova Rg"/>
              </a:rPr>
              <a:t> Represents unique record</a:t>
            </a:r>
          </a:p>
          <a:p>
            <a:pPr marL="342900" indent="-342900">
              <a:buFont typeface="Arial" panose="020B0604020202020204" pitchFamily="34" charset="0"/>
              <a:buChar char="•"/>
            </a:pPr>
            <a:r>
              <a:rPr lang="en-US">
                <a:solidFill>
                  <a:srgbClr val="FF0000"/>
                </a:solidFill>
                <a:latin typeface="Proxima Nova Rg"/>
              </a:rPr>
              <a:t>Join (⨝):</a:t>
            </a:r>
            <a:r>
              <a:rPr lang="en-US">
                <a:latin typeface="Proxima Nova Rg"/>
              </a:rPr>
              <a:t> Combines data from relations</a:t>
            </a:r>
          </a:p>
          <a:p>
            <a:pPr marL="342900" indent="-342900">
              <a:buFont typeface="Arial" panose="020B0604020202020204" pitchFamily="34" charset="0"/>
              <a:buChar char="•"/>
            </a:pPr>
            <a:r>
              <a:rPr lang="en-US">
                <a:solidFill>
                  <a:srgbClr val="FF0000"/>
                </a:solidFill>
                <a:latin typeface="Proxima Nova Rg"/>
              </a:rPr>
              <a:t>Projection (</a:t>
            </a:r>
            <a:r>
              <a:rPr lang="el-GR">
                <a:solidFill>
                  <a:srgbClr val="FF0000"/>
                </a:solidFill>
                <a:latin typeface="Proxima Nova Rg"/>
              </a:rPr>
              <a:t>Π</a:t>
            </a:r>
            <a:r>
              <a:rPr lang="en-US">
                <a:solidFill>
                  <a:srgbClr val="FF0000"/>
                </a:solidFill>
                <a:latin typeface="Proxima Nova Rg"/>
              </a:rPr>
              <a:t>): </a:t>
            </a:r>
            <a:r>
              <a:rPr lang="en-US">
                <a:latin typeface="Proxima Nova Rg"/>
              </a:rPr>
              <a:t>Select specific columns</a:t>
            </a:r>
          </a:p>
        </p:txBody>
      </p:sp>
      <p:sp>
        <p:nvSpPr>
          <p:cNvPr id="7" name="TextBox 6">
            <a:extLst>
              <a:ext uri="{FF2B5EF4-FFF2-40B4-BE49-F238E27FC236}">
                <a16:creationId xmlns:a16="http://schemas.microsoft.com/office/drawing/2014/main" id="{9DF66E31-D1E5-F222-DDBB-56EDA61B5691}"/>
              </a:ext>
            </a:extLst>
          </p:cNvPr>
          <p:cNvSpPr txBox="1"/>
          <p:nvPr/>
        </p:nvSpPr>
        <p:spPr>
          <a:xfrm>
            <a:off x="630610" y="6522401"/>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ea typeface="Calibri"/>
                <a:cs typeface="Calibri"/>
              </a:rPr>
              <a:t>Sidharth Kumar and Thomas </a:t>
            </a:r>
            <a:r>
              <a:rPr lang="en-US" sz="800" err="1">
                <a:latin typeface="Calibri"/>
                <a:ea typeface="Calibri"/>
                <a:cs typeface="Calibri"/>
              </a:rPr>
              <a:t>Gilray</a:t>
            </a:r>
            <a:r>
              <a:rPr lang="en-US" sz="800">
                <a:latin typeface="Calibri"/>
                <a:ea typeface="Calibri"/>
                <a:cs typeface="Calibri"/>
              </a:rPr>
              <a:t>. Distributed relational algebra at scale. In International Conference on High Performance Computing, Data, and Analytics (</a:t>
            </a:r>
            <a:r>
              <a:rPr lang="en-US" sz="800" err="1">
                <a:latin typeface="Calibri"/>
                <a:ea typeface="Calibri"/>
                <a:cs typeface="Calibri"/>
              </a:rPr>
              <a:t>HiPC</a:t>
            </a:r>
            <a:r>
              <a:rPr lang="en-US" sz="800">
                <a:latin typeface="Calibri"/>
                <a:ea typeface="Calibri"/>
                <a:cs typeface="Calibri"/>
              </a:rPr>
              <a:t>). IEEE, 2019.</a:t>
            </a:r>
          </a:p>
          <a:p>
            <a:pPr marL="171450" indent="-171450">
              <a:buFont typeface="Arial"/>
              <a:buChar char="•"/>
            </a:pPr>
            <a:r>
              <a:rPr lang="en-US" sz="800">
                <a:latin typeface="Calibri"/>
                <a:ea typeface="Calibri"/>
                <a:cs typeface="Calibri"/>
              </a:rPr>
              <a:t>Sidharth Kumar and Thomas </a:t>
            </a:r>
            <a:r>
              <a:rPr lang="en-US" sz="800" err="1">
                <a:latin typeface="Calibri"/>
                <a:ea typeface="Calibri"/>
                <a:cs typeface="Calibri"/>
              </a:rPr>
              <a:t>Gilray</a:t>
            </a:r>
            <a:r>
              <a:rPr lang="en-US" sz="800">
                <a:latin typeface="Calibri"/>
                <a:ea typeface="Calibri"/>
                <a:cs typeface="Calibri"/>
              </a:rPr>
              <a:t>. Load-balancing parallel relational algebra. In International Conference on High Performance Computing, pages 288–308. Springer, 2020.</a:t>
            </a:r>
            <a:endParaRPr lang="en-US">
              <a:latin typeface="Calibri"/>
              <a:ea typeface="Calibri"/>
              <a:cs typeface="Calibri"/>
            </a:endParaRPr>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5642396" y="1607778"/>
          <a:ext cx="5418232" cy="1703310"/>
        </p:xfrm>
        <a:graphic>
          <a:graphicData uri="http://schemas.openxmlformats.org/drawingml/2006/table">
            <a:tbl>
              <a:tblPr firstRow="1" bandRow="1">
                <a:tableStyleId>{5C22544A-7EE6-4342-B048-85BDC9FD1C3A}</a:tableStyleId>
              </a:tblPr>
              <a:tblGrid>
                <a:gridCol w="1022310">
                  <a:extLst>
                    <a:ext uri="{9D8B030D-6E8A-4147-A177-3AD203B41FA5}">
                      <a16:colId xmlns:a16="http://schemas.microsoft.com/office/drawing/2014/main" val="2551515154"/>
                    </a:ext>
                  </a:extLst>
                </a:gridCol>
                <a:gridCol w="1931030">
                  <a:extLst>
                    <a:ext uri="{9D8B030D-6E8A-4147-A177-3AD203B41FA5}">
                      <a16:colId xmlns:a16="http://schemas.microsoft.com/office/drawing/2014/main" val="1727084382"/>
                    </a:ext>
                  </a:extLst>
                </a:gridCol>
                <a:gridCol w="2464892">
                  <a:extLst>
                    <a:ext uri="{9D8B030D-6E8A-4147-A177-3AD203B41FA5}">
                      <a16:colId xmlns:a16="http://schemas.microsoft.com/office/drawing/2014/main" val="2406992602"/>
                    </a:ext>
                  </a:extLst>
                </a:gridCol>
              </a:tblGrid>
              <a:tr h="567770">
                <a:tc>
                  <a:txBody>
                    <a:bodyPr/>
                    <a:lstStyle/>
                    <a:p>
                      <a:r>
                        <a:rPr lang="en-US" err="1"/>
                        <a:t>UserID</a:t>
                      </a:r>
                    </a:p>
                  </a:txBody>
                  <a:tcPr anchor="ctr"/>
                </a:tc>
                <a:tc>
                  <a:txBody>
                    <a:bodyPr/>
                    <a:lstStyle/>
                    <a:p>
                      <a:r>
                        <a:rPr lang="en-US" err="1"/>
                        <a:t>UserName</a:t>
                      </a:r>
                    </a:p>
                  </a:txBody>
                  <a:tcPr anchor="ctr"/>
                </a:tc>
                <a:tc>
                  <a:txBody>
                    <a:bodyPr/>
                    <a:lstStyle/>
                    <a:p>
                      <a:r>
                        <a:rPr lang="en-US" err="1"/>
                        <a:t>UserEmail</a:t>
                      </a:r>
                    </a:p>
                  </a:txBody>
                  <a:tcPr anchor="ctr"/>
                </a:tc>
                <a:extLst>
                  <a:ext uri="{0D108BD9-81ED-4DB2-BD59-A6C34878D82A}">
                    <a16:rowId xmlns:a16="http://schemas.microsoft.com/office/drawing/2014/main" val="4157258884"/>
                  </a:ext>
                </a:extLst>
              </a:tr>
              <a:tr h="567770">
                <a:tc>
                  <a:txBody>
                    <a:bodyPr/>
                    <a:lstStyle/>
                    <a:p>
                      <a:r>
                        <a:rPr lang="en-US"/>
                        <a:t>101</a:t>
                      </a:r>
                    </a:p>
                  </a:txBody>
                  <a:tcPr anchor="ctr"/>
                </a:tc>
                <a:tc>
                  <a:txBody>
                    <a:bodyPr/>
                    <a:lstStyle/>
                    <a:p>
                      <a:r>
                        <a:rPr lang="en-US"/>
                        <a:t>Alice</a:t>
                      </a:r>
                    </a:p>
                  </a:txBody>
                  <a:tcPr anchor="ctr"/>
                </a:tc>
                <a:tc>
                  <a:txBody>
                    <a:bodyPr/>
                    <a:lstStyle/>
                    <a:p>
                      <a:r>
                        <a:rPr lang="en-US" err="1"/>
                        <a:t>alice</a:t>
                      </a:r>
                      <a:r>
                        <a:rPr lang="en-US"/>
                        <a:t>@</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1579817243"/>
                  </a:ext>
                </a:extLst>
              </a:tr>
              <a:tr h="567770">
                <a:tc>
                  <a:txBody>
                    <a:bodyPr/>
                    <a:lstStyle/>
                    <a:p>
                      <a:r>
                        <a:rPr lang="en-US"/>
                        <a:t>102</a:t>
                      </a:r>
                    </a:p>
                  </a:txBody>
                  <a:tcPr anchor="ctr"/>
                </a:tc>
                <a:tc>
                  <a:txBody>
                    <a:bodyPr/>
                    <a:lstStyle/>
                    <a:p>
                      <a:r>
                        <a:rPr lang="en-US"/>
                        <a:t>Bob</a:t>
                      </a:r>
                    </a:p>
                  </a:txBody>
                  <a:tcPr anchor="ctr"/>
                </a:tc>
                <a:tc>
                  <a:txBody>
                    <a:bodyPr/>
                    <a:lstStyle/>
                    <a:p>
                      <a:r>
                        <a:rPr lang="en-US"/>
                        <a:t>bob@</a:t>
                      </a:r>
                      <a:r>
                        <a:rPr lang="en-US" sz="1800" b="0" i="0" u="none" strike="noStrike" noProof="0">
                          <a:solidFill>
                            <a:srgbClr val="000000"/>
                          </a:solidFill>
                          <a:latin typeface="Proxima Nova Rg"/>
                        </a:rPr>
                        <a:t>example</a:t>
                      </a:r>
                      <a:r>
                        <a:rPr lang="en-US"/>
                        <a:t>.com</a:t>
                      </a:r>
                    </a:p>
                  </a:txBody>
                  <a:tcPr anchor="ctr"/>
                </a:tc>
                <a:extLst>
                  <a:ext uri="{0D108BD9-81ED-4DB2-BD59-A6C34878D82A}">
                    <a16:rowId xmlns:a16="http://schemas.microsoft.com/office/drawing/2014/main" val="2172385120"/>
                  </a:ext>
                </a:extLst>
              </a:tr>
            </a:tbl>
          </a:graphicData>
        </a:graphic>
      </p:graphicFrame>
      <p:sp>
        <p:nvSpPr>
          <p:cNvPr id="9" name="Rectangle: Rounded Corners 8">
            <a:extLst>
              <a:ext uri="{FF2B5EF4-FFF2-40B4-BE49-F238E27FC236}">
                <a16:creationId xmlns:a16="http://schemas.microsoft.com/office/drawing/2014/main" id="{3E35DA58-A717-B1B1-E478-C08534BBE754}"/>
              </a:ext>
            </a:extLst>
          </p:cNvPr>
          <p:cNvSpPr>
            <a:spLocks/>
          </p:cNvSpPr>
          <p:nvPr/>
        </p:nvSpPr>
        <p:spPr>
          <a:xfrm>
            <a:off x="5638060" y="1508661"/>
            <a:ext cx="1017527" cy="18310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F6DB89B-BC07-D3CD-84A3-A51B12E5C1D6}"/>
              </a:ext>
            </a:extLst>
          </p:cNvPr>
          <p:cNvSpPr>
            <a:spLocks/>
          </p:cNvSpPr>
          <p:nvPr/>
        </p:nvSpPr>
        <p:spPr>
          <a:xfrm>
            <a:off x="5489098" y="2161805"/>
            <a:ext cx="5708918" cy="60501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7BC46C-04C8-A720-AB67-1A87BE07D89C}"/>
              </a:ext>
            </a:extLst>
          </p:cNvPr>
          <p:cNvSpPr txBox="1">
            <a:spLocks/>
          </p:cNvSpPr>
          <p:nvPr/>
        </p:nvSpPr>
        <p:spPr>
          <a:xfrm>
            <a:off x="5648374" y="1218185"/>
            <a:ext cx="539129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Relation</a:t>
            </a:r>
          </a:p>
        </p:txBody>
      </p:sp>
      <p:sp>
        <p:nvSpPr>
          <p:cNvPr id="12" name="TextBox 11">
            <a:extLst>
              <a:ext uri="{FF2B5EF4-FFF2-40B4-BE49-F238E27FC236}">
                <a16:creationId xmlns:a16="http://schemas.microsoft.com/office/drawing/2014/main" id="{CAF40C65-F062-73F0-29AC-DB0F65B7ED6E}"/>
              </a:ext>
            </a:extLst>
          </p:cNvPr>
          <p:cNvSpPr txBox="1"/>
          <p:nvPr/>
        </p:nvSpPr>
        <p:spPr>
          <a:xfrm>
            <a:off x="5075441" y="3292199"/>
            <a:ext cx="21484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Attribute</a:t>
            </a:r>
            <a:br>
              <a:rPr lang="en-US" sz="2000" b="1">
                <a:solidFill>
                  <a:srgbClr val="FF0000"/>
                </a:solidFill>
              </a:rPr>
            </a:br>
            <a:r>
              <a:rPr lang="en-US" sz="2000" b="1">
                <a:solidFill>
                  <a:srgbClr val="FF0000"/>
                </a:solidFill>
              </a:rPr>
              <a:t>(Column)</a:t>
            </a:r>
          </a:p>
        </p:txBody>
      </p:sp>
      <p:sp>
        <p:nvSpPr>
          <p:cNvPr id="13" name="TextBox 12">
            <a:extLst>
              <a:ext uri="{FF2B5EF4-FFF2-40B4-BE49-F238E27FC236}">
                <a16:creationId xmlns:a16="http://schemas.microsoft.com/office/drawing/2014/main" id="{3FB613B1-F435-AC99-3A44-5A9B63F0C90C}"/>
              </a:ext>
            </a:extLst>
          </p:cNvPr>
          <p:cNvSpPr txBox="1"/>
          <p:nvPr/>
        </p:nvSpPr>
        <p:spPr>
          <a:xfrm>
            <a:off x="11187633" y="2106230"/>
            <a:ext cx="93536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Tuple</a:t>
            </a:r>
          </a:p>
          <a:p>
            <a:pPr algn="ctr"/>
            <a:r>
              <a:rPr lang="en-US" sz="2000" b="1">
                <a:solidFill>
                  <a:srgbClr val="FF0000"/>
                </a:solidFill>
              </a:rPr>
              <a:t>(Row)</a:t>
            </a:r>
          </a:p>
        </p:txBody>
      </p:sp>
      <p:graphicFrame>
        <p:nvGraphicFramePr>
          <p:cNvPr id="5" name="Diagram 4">
            <a:extLst>
              <a:ext uri="{FF2B5EF4-FFF2-40B4-BE49-F238E27FC236}">
                <a16:creationId xmlns:a16="http://schemas.microsoft.com/office/drawing/2014/main" id="{05B733F1-ABF5-046B-9FD7-A0169E594939}"/>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472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 calcmode="lin" valueType="num">
                                      <p:cBhvr additive="base">
                                        <p:cTn id="1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 calcmode="lin" valueType="num">
                                      <p:cBhvr additive="base">
                                        <p:cTn id="2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2" end="2"/>
                                            </p:txEl>
                                          </p:spTgt>
                                        </p:tgtEl>
                                        <p:attrNameLst>
                                          <p:attrName>style.visibility</p:attrName>
                                        </p:attrNameLst>
                                      </p:cBhvr>
                                      <p:to>
                                        <p:strVal val="visible"/>
                                      </p:to>
                                    </p:set>
                                    <p:anim calcmode="lin" valueType="num">
                                      <p:cBhvr additive="base">
                                        <p:cTn id="4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anim calcmode="lin" valueType="num">
                                      <p:cBhvr additive="base">
                                        <p:cTn id="4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4" end="4"/>
                                            </p:txEl>
                                          </p:spTgt>
                                        </p:tgtEl>
                                        <p:attrNameLst>
                                          <p:attrName>style.visibility</p:attrName>
                                        </p:attrNameLst>
                                      </p:cBhvr>
                                      <p:to>
                                        <p:strVal val="visible"/>
                                      </p:to>
                                    </p:set>
                                    <p:anim calcmode="lin" valueType="num">
                                      <p:cBhvr additive="base">
                                        <p:cTn id="5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7ED551-E4D8-4682-916F-9BB4037FBBC1}"/>
              </a:ext>
            </a:extLst>
          </p:cNvPr>
          <p:cNvSpPr>
            <a:spLocks noGrp="1"/>
          </p:cNvSpPr>
          <p:nvPr>
            <p:ph type="title"/>
          </p:nvPr>
        </p:nvSpPr>
        <p:spPr/>
        <p:txBody>
          <a:bodyPr anchor="ctr">
            <a:normAutofit/>
          </a:bodyPr>
          <a:lstStyle/>
          <a:p>
            <a:r>
              <a:rPr lang="en-US"/>
              <a:t>Why Join is Important?</a:t>
            </a:r>
          </a:p>
        </p:txBody>
      </p:sp>
      <p:graphicFrame>
        <p:nvGraphicFramePr>
          <p:cNvPr id="8" name="Content Placeholder 1">
            <a:extLst>
              <a:ext uri="{FF2B5EF4-FFF2-40B4-BE49-F238E27FC236}">
                <a16:creationId xmlns:a16="http://schemas.microsoft.com/office/drawing/2014/main" id="{C901A6EC-E05F-C730-0EA8-2FEB9DCAA64C}"/>
              </a:ext>
            </a:extLst>
          </p:cNvPr>
          <p:cNvGraphicFramePr>
            <a:graphicFrameLocks noGrp="1"/>
          </p:cNvGraphicFramePr>
          <p:nvPr>
            <p:ph idx="1"/>
          </p:nvPr>
        </p:nvGraphicFramePr>
        <p:xfrm>
          <a:off x="571500" y="1436688"/>
          <a:ext cx="11049000" cy="4491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TextBox 1">
            <a:extLst>
              <a:ext uri="{FF2B5EF4-FFF2-40B4-BE49-F238E27FC236}">
                <a16:creationId xmlns:a16="http://schemas.microsoft.com/office/drawing/2014/main" id="{A1628A50-ECEC-41C9-2FFA-F5BD6B294701}"/>
              </a:ext>
            </a:extLst>
          </p:cNvPr>
          <p:cNvSpPr txBox="1"/>
          <p:nvPr/>
        </p:nvSpPr>
        <p:spPr>
          <a:xfrm>
            <a:off x="630610" y="6519446"/>
            <a:ext cx="1083899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a:latin typeface="Calibri"/>
                <a:ea typeface="Calibri"/>
                <a:cs typeface="Calibri"/>
              </a:rPr>
              <a:t>Daniel Zinn, </a:t>
            </a:r>
            <a:r>
              <a:rPr lang="en-US" sz="800" err="1">
                <a:latin typeface="Calibri"/>
                <a:ea typeface="Calibri"/>
                <a:cs typeface="Calibri"/>
              </a:rPr>
              <a:t>Haicheng</a:t>
            </a:r>
            <a:r>
              <a:rPr lang="en-US" sz="800">
                <a:latin typeface="Calibri"/>
                <a:ea typeface="Calibri"/>
                <a:cs typeface="Calibri"/>
              </a:rPr>
              <a:t> Wu, Jin Wang, </a:t>
            </a:r>
            <a:r>
              <a:rPr lang="en-US" sz="800" err="1">
                <a:latin typeface="Calibri"/>
                <a:ea typeface="Calibri"/>
                <a:cs typeface="Calibri"/>
              </a:rPr>
              <a:t>Molham</a:t>
            </a:r>
            <a:r>
              <a:rPr lang="en-US" sz="800">
                <a:latin typeface="Calibri"/>
                <a:ea typeface="Calibri"/>
                <a:cs typeface="Calibri"/>
              </a:rPr>
              <a:t> Aref, and Sudhakar </a:t>
            </a:r>
            <a:r>
              <a:rPr lang="en-US" sz="800" err="1">
                <a:latin typeface="Calibri"/>
                <a:ea typeface="Calibri"/>
                <a:cs typeface="Calibri"/>
              </a:rPr>
              <a:t>Yalamanchili</a:t>
            </a:r>
            <a:r>
              <a:rPr lang="en-US" sz="800">
                <a:latin typeface="Calibri"/>
                <a:ea typeface="Calibri"/>
                <a:cs typeface="Calibri"/>
              </a:rPr>
              <a:t>. General-purpose join algorithms for large graph triangle listing on heterogeneous systems. In Proceedings of the 9th Annual Workshop on General Purpose Processing Using Graphics Processing Unit, pages 12–21, 2016.</a:t>
            </a:r>
          </a:p>
        </p:txBody>
      </p:sp>
      <p:graphicFrame>
        <p:nvGraphicFramePr>
          <p:cNvPr id="32" name="Diagram 31">
            <a:extLst>
              <a:ext uri="{FF2B5EF4-FFF2-40B4-BE49-F238E27FC236}">
                <a16:creationId xmlns:a16="http://schemas.microsoft.com/office/drawing/2014/main" id="{D69091E4-A2A0-BA18-5CFE-EBDC20A29424}"/>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79239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08E86-4068-8CD1-427B-1B1046A1C8CB}"/>
              </a:ext>
            </a:extLst>
          </p:cNvPr>
          <p:cNvSpPr>
            <a:spLocks noGrp="1"/>
          </p:cNvSpPr>
          <p:nvPr>
            <p:ph type="title"/>
          </p:nvPr>
        </p:nvSpPr>
        <p:spPr/>
        <p:txBody>
          <a:bodyPr/>
          <a:lstStyle/>
          <a:p>
            <a:r>
              <a:rPr lang="en-US"/>
              <a:t>GPU Programming Model</a:t>
            </a:r>
          </a:p>
        </p:txBody>
      </p:sp>
      <p:sp>
        <p:nvSpPr>
          <p:cNvPr id="3" name="Content Placeholder 2">
            <a:extLst>
              <a:ext uri="{FF2B5EF4-FFF2-40B4-BE49-F238E27FC236}">
                <a16:creationId xmlns:a16="http://schemas.microsoft.com/office/drawing/2014/main" id="{36BE1416-9BE6-4C53-490E-405065E0BE74}"/>
              </a:ext>
            </a:extLst>
          </p:cNvPr>
          <p:cNvSpPr>
            <a:spLocks noGrp="1"/>
          </p:cNvSpPr>
          <p:nvPr>
            <p:ph idx="1"/>
          </p:nvPr>
        </p:nvSpPr>
        <p:spPr/>
        <p:txBody>
          <a:bodyPr/>
          <a:lstStyle/>
          <a:p>
            <a:pPr marL="342900" indent="-342900">
              <a:buFont typeface="Arial" panose="020B0604020202020204" pitchFamily="34" charset="0"/>
              <a:buChar char="•"/>
            </a:pPr>
            <a:r>
              <a:rPr lang="en-US" b="1"/>
              <a:t>CUDA</a:t>
            </a:r>
            <a:r>
              <a:rPr lang="en-US"/>
              <a:t> - proprietary to Nvidia GPUs but most mature and established</a:t>
            </a:r>
          </a:p>
          <a:p>
            <a:pPr marL="342900" indent="-342900">
              <a:buFont typeface="Arial" panose="020B0604020202020204" pitchFamily="34" charset="0"/>
              <a:buChar char="•"/>
            </a:pPr>
            <a:r>
              <a:rPr lang="en-US" b="1"/>
              <a:t>HIP</a:t>
            </a:r>
            <a:r>
              <a:rPr lang="en-US"/>
              <a:t> - targets AMD GPUs, portable</a:t>
            </a:r>
          </a:p>
          <a:p>
            <a:pPr marL="342900" indent="-342900">
              <a:buFont typeface="Arial" panose="020B0604020202020204" pitchFamily="34" charset="0"/>
              <a:buChar char="•"/>
            </a:pPr>
            <a:r>
              <a:rPr lang="en-US" b="1"/>
              <a:t>SYCL</a:t>
            </a:r>
            <a:r>
              <a:rPr lang="en-US"/>
              <a:t> - open standard for cross-platform portability</a:t>
            </a:r>
            <a:endParaRPr lang="en-US" b="1"/>
          </a:p>
          <a:p>
            <a:pPr marL="342900" indent="-342900">
              <a:buFont typeface="Arial" panose="020B0604020202020204" pitchFamily="34" charset="0"/>
              <a:buChar char="•"/>
            </a:pPr>
            <a:r>
              <a:rPr lang="en-US" b="1"/>
              <a:t>DPC++</a:t>
            </a:r>
            <a:r>
              <a:rPr lang="en-US"/>
              <a:t> - Intel's implementation of SYCL</a:t>
            </a:r>
          </a:p>
          <a:p>
            <a:pPr marL="342900" indent="-342900">
              <a:buFont typeface="Arial" panose="020B0604020202020204" pitchFamily="34" charset="0"/>
              <a:buChar char="•"/>
            </a:pPr>
            <a:r>
              <a:rPr lang="en-US" b="1" err="1"/>
              <a:t>OneAPI</a:t>
            </a:r>
            <a:r>
              <a:rPr lang="en-US"/>
              <a:t> - Intel's unified programming model across devices</a:t>
            </a:r>
          </a:p>
        </p:txBody>
      </p:sp>
      <p:pic>
        <p:nvPicPr>
          <p:cNvPr id="4" name="Picture 3">
            <a:extLst>
              <a:ext uri="{FF2B5EF4-FFF2-40B4-BE49-F238E27FC236}">
                <a16:creationId xmlns:a16="http://schemas.microsoft.com/office/drawing/2014/main" id="{F82D6655-62A5-8933-A923-DB0C3CB524A5}"/>
              </a:ext>
            </a:extLst>
          </p:cNvPr>
          <p:cNvPicPr>
            <a:picLocks noChangeAspect="1"/>
          </p:cNvPicPr>
          <p:nvPr/>
        </p:nvPicPr>
        <p:blipFill>
          <a:blip r:embed="rId3"/>
          <a:stretch>
            <a:fillRect/>
          </a:stretch>
        </p:blipFill>
        <p:spPr>
          <a:xfrm>
            <a:off x="5940070" y="1238480"/>
            <a:ext cx="6153859" cy="3464040"/>
          </a:xfrm>
          <a:prstGeom prst="rect">
            <a:avLst/>
          </a:prstGeom>
        </p:spPr>
      </p:pic>
      <p:sp>
        <p:nvSpPr>
          <p:cNvPr id="6" name="TextBox 5">
            <a:extLst>
              <a:ext uri="{FF2B5EF4-FFF2-40B4-BE49-F238E27FC236}">
                <a16:creationId xmlns:a16="http://schemas.microsoft.com/office/drawing/2014/main" id="{C7D5CF2C-080A-B14E-D727-0E6D287B2CE4}"/>
              </a:ext>
            </a:extLst>
          </p:cNvPr>
          <p:cNvSpPr txBox="1"/>
          <p:nvPr/>
        </p:nvSpPr>
        <p:spPr>
          <a:xfrm>
            <a:off x="571499" y="6519446"/>
            <a:ext cx="10838996" cy="33855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Jason. Sanders. CUDA by example : an introduction to general-purpose GPU programming. Addison-Wesley, Upper Saddle River, NJ, 2011.</a:t>
            </a:r>
          </a:p>
          <a:p>
            <a:pPr marL="171450" indent="-171450">
              <a:buFont typeface="Arial"/>
              <a:buChar char="•"/>
            </a:pPr>
            <a:r>
              <a:rPr lang="en-US" sz="800" err="1">
                <a:latin typeface="Calibri"/>
                <a:cs typeface="Calibri"/>
              </a:rPr>
              <a:t>Jianbin</a:t>
            </a:r>
            <a:r>
              <a:rPr lang="en-US" sz="800">
                <a:latin typeface="Calibri"/>
                <a:cs typeface="Calibri"/>
              </a:rPr>
              <a:t> Fang, Chun Huang, Tao Tang, and Zheng Wang. Parallel programming models for heterogeneous many-cores: a comprehensive survey. CCF Transactions on High Performance Computing, 2(4):382–400, 2020.</a:t>
            </a:r>
            <a:endParaRPr lang="en-US">
              <a:latin typeface="Calibri"/>
              <a:cs typeface="Calibri"/>
            </a:endParaRPr>
          </a:p>
        </p:txBody>
      </p:sp>
      <p:graphicFrame>
        <p:nvGraphicFramePr>
          <p:cNvPr id="27" name="Diagram 26">
            <a:extLst>
              <a:ext uri="{FF2B5EF4-FFF2-40B4-BE49-F238E27FC236}">
                <a16:creationId xmlns:a16="http://schemas.microsoft.com/office/drawing/2014/main" id="{055D017D-5FDB-21E4-5C4E-80EC2C0CA49E}"/>
              </a:ext>
            </a:extLst>
          </p:cNvPr>
          <p:cNvGraphicFramePr/>
          <p:nvPr>
            <p:extLst>
              <p:ext uri="{D42A27DB-BD31-4B8C-83A1-F6EECF244321}">
                <p14:modId xmlns:p14="http://schemas.microsoft.com/office/powerpoint/2010/main" val="2300662564"/>
              </p:ext>
            </p:extLst>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7658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60FDCC67-A515-074D-F122-73EF47CBBEC8}"/>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5" name="Diagram 4">
            <a:extLst>
              <a:ext uri="{FF2B5EF4-FFF2-40B4-BE49-F238E27FC236}">
                <a16:creationId xmlns:a16="http://schemas.microsoft.com/office/drawing/2014/main" id="{F523E555-953F-3AB0-B8AF-554B3C4195E1}"/>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923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F0ED0E5B-BCCF-D9AB-2B61-E1C1D595EB61}"/>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092677"/>
            <a:ext cx="6705600" cy="1641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160639"/>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483992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A24922C-81AF-84D3-BE69-79EDECB48FB1}"/>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0344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D32AA70C-8A01-6DF5-7847-54002F023C67}"/>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426973"/>
            <a:ext cx="6705600" cy="1307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475271"/>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184057"/>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B3C57725-D11E-BAB4-46F5-C09385082524}"/>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3802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B02ADB60-8AD5-808A-0CAE-0D9D84F48CA7}"/>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1222674" y="141041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6" name="TextBox 5">
            <a:extLst>
              <a:ext uri="{FF2B5EF4-FFF2-40B4-BE49-F238E27FC236}">
                <a16:creationId xmlns:a16="http://schemas.microsoft.com/office/drawing/2014/main" id="{F23481C5-5BF9-3220-F8DC-955CA47C37F0}"/>
              </a:ext>
            </a:extLst>
          </p:cNvPr>
          <p:cNvSpPr txBox="1"/>
          <p:nvPr/>
        </p:nvSpPr>
        <p:spPr>
          <a:xfrm>
            <a:off x="2694039" y="3283974"/>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1227589" y="4089700"/>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101</a:t>
                      </a:r>
                    </a:p>
                  </a:txBody>
                  <a:tcPr anchor="ctr"/>
                </a:tc>
                <a:tc>
                  <a:txBody>
                    <a:bodyPr/>
                    <a:lstStyle/>
                    <a:p>
                      <a:pPr lvl="0">
                        <a:buNone/>
                      </a:pPr>
                      <a:r>
                        <a:rPr lang="en-US" sz="1400"/>
                        <a:t>Alice</a:t>
                      </a:r>
                    </a:p>
                  </a:txBody>
                  <a:tcPr anchor="ctr"/>
                </a:tc>
                <a:tc>
                  <a:txBody>
                    <a:bodyPr/>
                    <a:lstStyle/>
                    <a:p>
                      <a:pPr lvl="0">
                        <a:buNone/>
                      </a:pPr>
                      <a:r>
                        <a:rPr lang="en-US" sz="1400"/>
                        <a:t>alice@example.com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7" name="Rectangle 6">
            <a:extLst>
              <a:ext uri="{FF2B5EF4-FFF2-40B4-BE49-F238E27FC236}">
                <a16:creationId xmlns:a16="http://schemas.microsoft.com/office/drawing/2014/main" id="{EAA12DF3-7788-1BCC-FE8C-4A6728850185}"/>
              </a:ext>
            </a:extLst>
          </p:cNvPr>
          <p:cNvSpPr/>
          <p:nvPr/>
        </p:nvSpPr>
        <p:spPr>
          <a:xfrm>
            <a:off x="5029200" y="4771102"/>
            <a:ext cx="6705600" cy="963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528186"/>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61A2860-D9F1-8ECF-7AAB-237997961A27}"/>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964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C8E4F00B-D13E-4CD4-24E0-561A00F19404}"/>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(Outer Relation)</a:t>
            </a:r>
          </a:p>
        </p:txBody>
      </p:sp>
      <p:sp>
        <p:nvSpPr>
          <p:cNvPr id="6" name="TextBox 5">
            <a:extLst>
              <a:ext uri="{FF2B5EF4-FFF2-40B4-BE49-F238E27FC236}">
                <a16:creationId xmlns:a16="http://schemas.microsoft.com/office/drawing/2014/main" id="{F23481C5-5BF9-3220-F8DC-955CA47C37F0}"/>
              </a:ext>
            </a:extLst>
          </p:cNvPr>
          <p:cNvSpPr txBox="1"/>
          <p:nvPr/>
        </p:nvSpPr>
        <p:spPr>
          <a:xfrm>
            <a:off x="2323714" y="3191677"/>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876760" y="405437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(Inner Relation)</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sp>
        <p:nvSpPr>
          <p:cNvPr id="9" name="Rectangle: Rounded Corners 8">
            <a:extLst>
              <a:ext uri="{FF2B5EF4-FFF2-40B4-BE49-F238E27FC236}">
                <a16:creationId xmlns:a16="http://schemas.microsoft.com/office/drawing/2014/main" id="{184A643D-F6C8-0CAD-CB5A-16D461CCDC06}"/>
              </a:ext>
            </a:extLst>
          </p:cNvPr>
          <p:cNvSpPr/>
          <p:nvPr/>
        </p:nvSpPr>
        <p:spPr>
          <a:xfrm>
            <a:off x="870155" y="2829232"/>
            <a:ext cx="3932903" cy="3588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DA9657A-2220-DAFA-8665-F146A59D1F76}"/>
              </a:ext>
            </a:extLst>
          </p:cNvPr>
          <p:cNvSpPr/>
          <p:nvPr/>
        </p:nvSpPr>
        <p:spPr>
          <a:xfrm>
            <a:off x="899651" y="5842818"/>
            <a:ext cx="3854246" cy="3293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16DFE9C9-8DF5-F985-9E9D-14F655D9F125}"/>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10819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Example of Natural Join ⨝</a:t>
            </a:r>
            <a:endParaRPr lang="en-US"/>
          </a:p>
        </p:txBody>
      </p:sp>
      <p:sp>
        <p:nvSpPr>
          <p:cNvPr id="2" name="Content Placeholder 1">
            <a:extLst>
              <a:ext uri="{FF2B5EF4-FFF2-40B4-BE49-F238E27FC236}">
                <a16:creationId xmlns:a16="http://schemas.microsoft.com/office/drawing/2014/main" id="{C8E4F00B-D13E-4CD4-24E0-561A00F19404}"/>
              </a:ext>
            </a:extLst>
          </p:cNvPr>
          <p:cNvSpPr>
            <a:spLocks noGrp="1"/>
          </p:cNvSpPr>
          <p:nvPr>
            <p:ph idx="1"/>
          </p:nvPr>
        </p:nvSpPr>
        <p:spPr/>
        <p:txBody>
          <a:bodyPr/>
          <a:lstStyle/>
          <a:p>
            <a:endParaRPr lang="en-US"/>
          </a:p>
        </p:txBody>
      </p:sp>
      <p:graphicFrame>
        <p:nvGraphicFramePr>
          <p:cNvPr id="8" name="Table 15">
            <a:extLst>
              <a:ext uri="{FF2B5EF4-FFF2-40B4-BE49-F238E27FC236}">
                <a16:creationId xmlns:a16="http://schemas.microsoft.com/office/drawing/2014/main" id="{4C11BDBB-A61E-A45D-E7A5-71A55726BCEE}"/>
              </a:ext>
            </a:extLst>
          </p:cNvPr>
          <p:cNvGraphicFramePr>
            <a:graphicFrameLocks noGrp="1"/>
          </p:cNvGraphicFramePr>
          <p:nvPr/>
        </p:nvGraphicFramePr>
        <p:xfrm>
          <a:off x="887316" y="1834417"/>
          <a:ext cx="3915007" cy="1332968"/>
        </p:xfrm>
        <a:graphic>
          <a:graphicData uri="http://schemas.openxmlformats.org/drawingml/2006/table">
            <a:tbl>
              <a:tblPr firstRow="1" bandRow="1">
                <a:tableStyleId>{5C22544A-7EE6-4342-B048-85BDC9FD1C3A}</a:tableStyleId>
              </a:tblPr>
              <a:tblGrid>
                <a:gridCol w="823201">
                  <a:extLst>
                    <a:ext uri="{9D8B030D-6E8A-4147-A177-3AD203B41FA5}">
                      <a16:colId xmlns:a16="http://schemas.microsoft.com/office/drawing/2014/main" val="2551515154"/>
                    </a:ext>
                  </a:extLst>
                </a:gridCol>
                <a:gridCol w="1290731">
                  <a:extLst>
                    <a:ext uri="{9D8B030D-6E8A-4147-A177-3AD203B41FA5}">
                      <a16:colId xmlns:a16="http://schemas.microsoft.com/office/drawing/2014/main" val="1727084382"/>
                    </a:ext>
                  </a:extLst>
                </a:gridCol>
                <a:gridCol w="1801075">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bl>
          </a:graphicData>
        </a:graphic>
      </p:graphicFrame>
      <p:sp>
        <p:nvSpPr>
          <p:cNvPr id="11" name="TextBox 10">
            <a:extLst>
              <a:ext uri="{FF2B5EF4-FFF2-40B4-BE49-F238E27FC236}">
                <a16:creationId xmlns:a16="http://schemas.microsoft.com/office/drawing/2014/main" id="{1A7BC46C-04C8-A720-AB67-1A87BE07D89C}"/>
              </a:ext>
            </a:extLst>
          </p:cNvPr>
          <p:cNvSpPr txBox="1"/>
          <p:nvPr/>
        </p:nvSpPr>
        <p:spPr>
          <a:xfrm>
            <a:off x="725980" y="1389996"/>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 (Outer Relation)</a:t>
            </a:r>
          </a:p>
        </p:txBody>
      </p:sp>
      <p:sp>
        <p:nvSpPr>
          <p:cNvPr id="6" name="TextBox 5">
            <a:extLst>
              <a:ext uri="{FF2B5EF4-FFF2-40B4-BE49-F238E27FC236}">
                <a16:creationId xmlns:a16="http://schemas.microsoft.com/office/drawing/2014/main" id="{F23481C5-5BF9-3220-F8DC-955CA47C37F0}"/>
              </a:ext>
            </a:extLst>
          </p:cNvPr>
          <p:cNvSpPr txBox="1"/>
          <p:nvPr/>
        </p:nvSpPr>
        <p:spPr>
          <a:xfrm>
            <a:off x="2323714" y="3191677"/>
            <a:ext cx="10028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graphicFrame>
        <p:nvGraphicFramePr>
          <p:cNvPr id="14" name="Table 15">
            <a:extLst>
              <a:ext uri="{FF2B5EF4-FFF2-40B4-BE49-F238E27FC236}">
                <a16:creationId xmlns:a16="http://schemas.microsoft.com/office/drawing/2014/main" id="{6988CAED-81D8-F653-E9EB-B5C32440DBC9}"/>
              </a:ext>
            </a:extLst>
          </p:cNvPr>
          <p:cNvGraphicFramePr>
            <a:graphicFrameLocks noGrp="1"/>
          </p:cNvGraphicFramePr>
          <p:nvPr/>
        </p:nvGraphicFramePr>
        <p:xfrm>
          <a:off x="892231" y="4513707"/>
          <a:ext cx="3865858" cy="1666210"/>
        </p:xfrm>
        <a:graphic>
          <a:graphicData uri="http://schemas.openxmlformats.org/drawingml/2006/table">
            <a:tbl>
              <a:tblPr firstRow="1" bandRow="1">
                <a:tableStyleId>{5C22544A-7EE6-4342-B048-85BDC9FD1C3A}</a:tableStyleId>
              </a:tblPr>
              <a:tblGrid>
                <a:gridCol w="812868">
                  <a:extLst>
                    <a:ext uri="{9D8B030D-6E8A-4147-A177-3AD203B41FA5}">
                      <a16:colId xmlns:a16="http://schemas.microsoft.com/office/drawing/2014/main" val="2551515154"/>
                    </a:ext>
                  </a:extLst>
                </a:gridCol>
                <a:gridCol w="1246289">
                  <a:extLst>
                    <a:ext uri="{9D8B030D-6E8A-4147-A177-3AD203B41FA5}">
                      <a16:colId xmlns:a16="http://schemas.microsoft.com/office/drawing/2014/main" val="1727084382"/>
                    </a:ext>
                  </a:extLst>
                </a:gridCol>
                <a:gridCol w="1806701">
                  <a:extLst>
                    <a:ext uri="{9D8B030D-6E8A-4147-A177-3AD203B41FA5}">
                      <a16:colId xmlns:a16="http://schemas.microsoft.com/office/drawing/2014/main" val="2406992602"/>
                    </a:ext>
                  </a:extLst>
                </a:gridCol>
              </a:tblGrid>
              <a:tr h="333242">
                <a:tc>
                  <a:txBody>
                    <a:bodyPr/>
                    <a:lstStyle/>
                    <a:p>
                      <a:r>
                        <a:rPr lang="en-US" sz="1400" err="1"/>
                        <a:t>UserID</a:t>
                      </a:r>
                    </a:p>
                  </a:txBody>
                  <a:tcPr anchor="ctr"/>
                </a:tc>
                <a:tc>
                  <a:txBody>
                    <a:bodyPr/>
                    <a:lstStyle/>
                    <a:p>
                      <a:r>
                        <a:rPr lang="en-US" sz="1400" err="1"/>
                        <a:t>OrderTotal</a:t>
                      </a:r>
                    </a:p>
                  </a:txBody>
                  <a:tcPr anchor="ctr"/>
                </a:tc>
                <a:tc>
                  <a:txBody>
                    <a:bodyPr/>
                    <a:lstStyle/>
                    <a:p>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p>
                  </a:txBody>
                  <a:tcPr anchor="ctr"/>
                </a:tc>
                <a:tc>
                  <a:txBody>
                    <a:bodyPr/>
                    <a:lstStyle/>
                    <a:p>
                      <a:r>
                        <a:rPr lang="en-US" sz="1400"/>
                        <a:t>25.69</a:t>
                      </a:r>
                    </a:p>
                  </a:txBody>
                  <a:tcPr anchor="ctr"/>
                </a:tc>
                <a:tc>
                  <a:txBody>
                    <a:bodyPr/>
                    <a:lstStyle/>
                    <a:p>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145.66</a:t>
                      </a:r>
                    </a:p>
                  </a:txBody>
                  <a:tcPr anchor="ctr"/>
                </a:tc>
                <a:tc>
                  <a:txBody>
                    <a:bodyPr/>
                    <a:lstStyle/>
                    <a:p>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1982049535"/>
                  </a:ext>
                </a:extLst>
              </a:tr>
            </a:tbl>
          </a:graphicData>
        </a:graphic>
      </p:graphicFrame>
      <p:sp>
        <p:nvSpPr>
          <p:cNvPr id="15" name="TextBox 14">
            <a:extLst>
              <a:ext uri="{FF2B5EF4-FFF2-40B4-BE49-F238E27FC236}">
                <a16:creationId xmlns:a16="http://schemas.microsoft.com/office/drawing/2014/main" id="{FCD49DBB-6445-DE7C-F794-61773449728E}"/>
              </a:ext>
            </a:extLst>
          </p:cNvPr>
          <p:cNvSpPr txBox="1"/>
          <p:nvPr/>
        </p:nvSpPr>
        <p:spPr>
          <a:xfrm>
            <a:off x="876760" y="4054379"/>
            <a:ext cx="393611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 (Inner Relation)</a:t>
            </a:r>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5176683" y="3431458"/>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sp>
        <p:nvSpPr>
          <p:cNvPr id="17" name="TextBox 16">
            <a:extLst>
              <a:ext uri="{FF2B5EF4-FFF2-40B4-BE49-F238E27FC236}">
                <a16:creationId xmlns:a16="http://schemas.microsoft.com/office/drawing/2014/main" id="{D90BF2ED-E470-DFCF-5AC5-4FD20A7EDB1A}"/>
              </a:ext>
            </a:extLst>
          </p:cNvPr>
          <p:cNvSpPr txBox="1"/>
          <p:nvPr/>
        </p:nvSpPr>
        <p:spPr>
          <a:xfrm>
            <a:off x="6650080" y="2624694"/>
            <a:ext cx="139939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User</a:t>
            </a:r>
          </a:p>
        </p:txBody>
      </p:sp>
      <p:sp>
        <p:nvSpPr>
          <p:cNvPr id="18" name="TextBox 17">
            <a:extLst>
              <a:ext uri="{FF2B5EF4-FFF2-40B4-BE49-F238E27FC236}">
                <a16:creationId xmlns:a16="http://schemas.microsoft.com/office/drawing/2014/main" id="{ABB338DA-F724-96CF-6C4D-97F1044FEBD9}"/>
              </a:ext>
            </a:extLst>
          </p:cNvPr>
          <p:cNvSpPr txBox="1"/>
          <p:nvPr/>
        </p:nvSpPr>
        <p:spPr>
          <a:xfrm>
            <a:off x="8047703" y="2359741"/>
            <a:ext cx="60960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t>⨝</a:t>
            </a:r>
          </a:p>
        </p:txBody>
      </p:sp>
      <p:sp>
        <p:nvSpPr>
          <p:cNvPr id="19" name="TextBox 18">
            <a:extLst>
              <a:ext uri="{FF2B5EF4-FFF2-40B4-BE49-F238E27FC236}">
                <a16:creationId xmlns:a16="http://schemas.microsoft.com/office/drawing/2014/main" id="{4B667C73-8687-4B24-E57F-1220B1A63A30}"/>
              </a:ext>
            </a:extLst>
          </p:cNvPr>
          <p:cNvSpPr txBox="1"/>
          <p:nvPr/>
        </p:nvSpPr>
        <p:spPr>
          <a:xfrm>
            <a:off x="8754182" y="2624693"/>
            <a:ext cx="14190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Order</a:t>
            </a:r>
          </a:p>
        </p:txBody>
      </p:sp>
      <p:graphicFrame>
        <p:nvGraphicFramePr>
          <p:cNvPr id="21" name="Diagram 20">
            <a:extLst>
              <a:ext uri="{FF2B5EF4-FFF2-40B4-BE49-F238E27FC236}">
                <a16:creationId xmlns:a16="http://schemas.microsoft.com/office/drawing/2014/main" id="{6EAAD10E-FF14-B385-3093-831DFC35BF51}"/>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314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C1DC8-CF28-92D1-2237-99B65E577653}"/>
              </a:ext>
            </a:extLst>
          </p:cNvPr>
          <p:cNvSpPr>
            <a:spLocks noGrp="1"/>
          </p:cNvSpPr>
          <p:nvPr>
            <p:ph type="title"/>
          </p:nvPr>
        </p:nvSpPr>
        <p:spPr/>
        <p:txBody>
          <a:bodyPr/>
          <a:lstStyle/>
          <a:p>
            <a:r>
              <a:rPr lang="en-US">
                <a:latin typeface="Proxima Nova Rg"/>
              </a:rPr>
              <a:t>Duplicates on Join Result</a:t>
            </a:r>
            <a:endParaRPr lang="en-US"/>
          </a:p>
        </p:txBody>
      </p:sp>
      <p:sp>
        <p:nvSpPr>
          <p:cNvPr id="6" name="Content Placeholder 5">
            <a:extLst>
              <a:ext uri="{FF2B5EF4-FFF2-40B4-BE49-F238E27FC236}">
                <a16:creationId xmlns:a16="http://schemas.microsoft.com/office/drawing/2014/main" id="{850BBD21-4F79-2017-8E2D-78E0E8659F8C}"/>
              </a:ext>
            </a:extLst>
          </p:cNvPr>
          <p:cNvSpPr>
            <a:spLocks noGrp="1"/>
          </p:cNvSpPr>
          <p:nvPr>
            <p:ph idx="1"/>
          </p:nvPr>
        </p:nvSpPr>
        <p:spPr/>
        <p:txBody>
          <a:bodyPr/>
          <a:lstStyle/>
          <a:p>
            <a:endParaRPr lang="en-US"/>
          </a:p>
        </p:txBody>
      </p:sp>
      <p:graphicFrame>
        <p:nvGraphicFramePr>
          <p:cNvPr id="16" name="Table 15">
            <a:extLst>
              <a:ext uri="{FF2B5EF4-FFF2-40B4-BE49-F238E27FC236}">
                <a16:creationId xmlns:a16="http://schemas.microsoft.com/office/drawing/2014/main" id="{EE7E9083-4E2D-A7E6-34BC-9BABB45A693E}"/>
              </a:ext>
            </a:extLst>
          </p:cNvPr>
          <p:cNvGraphicFramePr>
            <a:graphicFrameLocks noGrp="1"/>
          </p:cNvGraphicFramePr>
          <p:nvPr/>
        </p:nvGraphicFramePr>
        <p:xfrm>
          <a:off x="2876484" y="2153570"/>
          <a:ext cx="6520669" cy="1666210"/>
        </p:xfrm>
        <a:graphic>
          <a:graphicData uri="http://schemas.openxmlformats.org/drawingml/2006/table">
            <a:tbl>
              <a:tblPr firstRow="1" bandRow="1">
                <a:tableStyleId>{5C22544A-7EE6-4342-B048-85BDC9FD1C3A}</a:tableStyleId>
              </a:tblPr>
              <a:tblGrid>
                <a:gridCol w="871300">
                  <a:extLst>
                    <a:ext uri="{9D8B030D-6E8A-4147-A177-3AD203B41FA5}">
                      <a16:colId xmlns:a16="http://schemas.microsoft.com/office/drawing/2014/main" val="2551515154"/>
                    </a:ext>
                  </a:extLst>
                </a:gridCol>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gridCol w="1473686">
                  <a:extLst>
                    <a:ext uri="{9D8B030D-6E8A-4147-A177-3AD203B41FA5}">
                      <a16:colId xmlns:a16="http://schemas.microsoft.com/office/drawing/2014/main" val="2568881088"/>
                    </a:ext>
                  </a:extLst>
                </a:gridCol>
                <a:gridCol w="1077718">
                  <a:extLst>
                    <a:ext uri="{9D8B030D-6E8A-4147-A177-3AD203B41FA5}">
                      <a16:colId xmlns:a16="http://schemas.microsoft.com/office/drawing/2014/main" val="1798179777"/>
                    </a:ext>
                  </a:extLst>
                </a:gridCol>
              </a:tblGrid>
              <a:tr h="333242">
                <a:tc>
                  <a:txBody>
                    <a:bodyPr/>
                    <a:lstStyle/>
                    <a:p>
                      <a:r>
                        <a:rPr lang="en-US" sz="1400" err="1"/>
                        <a:t>UserID</a:t>
                      </a:r>
                    </a:p>
                  </a:txBody>
                  <a:tcPr anchor="ctr"/>
                </a:tc>
                <a:tc>
                  <a:txBody>
                    <a:bodyPr/>
                    <a:lstStyle/>
                    <a:p>
                      <a:r>
                        <a:rPr lang="en-US" sz="1400" err="1"/>
                        <a:t>UserName</a:t>
                      </a:r>
                    </a:p>
                  </a:txBody>
                  <a:tcPr anchor="ctr"/>
                </a:tc>
                <a:tc>
                  <a:txBody>
                    <a:bodyPr/>
                    <a:lstStyle/>
                    <a:p>
                      <a:r>
                        <a:rPr lang="en-US" sz="1400" err="1"/>
                        <a:t>UserEmail</a:t>
                      </a:r>
                    </a:p>
                  </a:txBody>
                  <a:tcPr anchor="ctr"/>
                </a:tc>
                <a:tc>
                  <a:txBody>
                    <a:bodyPr/>
                    <a:lstStyle/>
                    <a:p>
                      <a:pPr lvl="0">
                        <a:buNone/>
                      </a:pPr>
                      <a:r>
                        <a:rPr lang="en-US" sz="1400" b="1" i="0" u="none" strike="noStrike" noProof="0" err="1">
                          <a:latin typeface="Proxima Nova Rg"/>
                        </a:rPr>
                        <a:t>OrderTotal</a:t>
                      </a:r>
                      <a:endParaRPr lang="en-US" b="1" err="1"/>
                    </a:p>
                  </a:txBody>
                  <a:tcPr anchor="ctr"/>
                </a:tc>
                <a:tc>
                  <a:txBody>
                    <a:bodyPr/>
                    <a:lstStyle/>
                    <a:p>
                      <a:pPr lvl="0">
                        <a:buNone/>
                      </a:pPr>
                      <a:r>
                        <a:rPr lang="en-US" sz="1400"/>
                        <a:t>Items</a:t>
                      </a:r>
                    </a:p>
                  </a:txBody>
                  <a:tcPr anchor="ctr"/>
                </a:tc>
                <a:extLst>
                  <a:ext uri="{0D108BD9-81ED-4DB2-BD59-A6C34878D82A}">
                    <a16:rowId xmlns:a16="http://schemas.microsoft.com/office/drawing/2014/main" val="4157258884"/>
                  </a:ext>
                </a:extLst>
              </a:tr>
              <a:tr h="333242">
                <a:tc>
                  <a:txBody>
                    <a:bodyPr/>
                    <a:lstStyle/>
                    <a:p>
                      <a:r>
                        <a:rPr lang="en-US" sz="1400"/>
                        <a:t>101</a:t>
                      </a:r>
                      <a:endParaRPr lang="en-US"/>
                    </a:p>
                  </a:txBody>
                  <a:tcPr anchor="ctr"/>
                </a:tc>
                <a:tc>
                  <a:txBody>
                    <a:bodyPr/>
                    <a:lstStyle/>
                    <a:p>
                      <a:r>
                        <a:rPr lang="en-US" sz="1400"/>
                        <a:t>Alice</a:t>
                      </a:r>
                    </a:p>
                  </a:txBody>
                  <a:tcPr anchor="ctr"/>
                </a:tc>
                <a:tc>
                  <a:txBody>
                    <a:bodyPr/>
                    <a:lstStyle/>
                    <a:p>
                      <a:r>
                        <a:rPr lang="en-US" sz="1400"/>
                        <a:t>alice@example.com</a:t>
                      </a:r>
                    </a:p>
                  </a:txBody>
                  <a:tcPr anchor="ctr"/>
                </a:tc>
                <a:tc>
                  <a:txBody>
                    <a:bodyPr/>
                    <a:lstStyle/>
                    <a:p>
                      <a:pPr lvl="0">
                        <a:buNone/>
                      </a:pPr>
                      <a:r>
                        <a:rPr lang="en-US" sz="1400"/>
                        <a:t>25.69</a:t>
                      </a:r>
                    </a:p>
                  </a:txBody>
                  <a:tcPr anchor="ctr"/>
                </a:tc>
                <a:tc>
                  <a:txBody>
                    <a:bodyPr/>
                    <a:lstStyle/>
                    <a:p>
                      <a:pPr lvl="0">
                        <a:buNone/>
                      </a:pPr>
                      <a:r>
                        <a:rPr lang="en-US" sz="1400"/>
                        <a:t>2</a:t>
                      </a:r>
                    </a:p>
                  </a:txBody>
                  <a:tcPr anchor="ctr"/>
                </a:tc>
                <a:extLst>
                  <a:ext uri="{0D108BD9-81ED-4DB2-BD59-A6C34878D82A}">
                    <a16:rowId xmlns:a16="http://schemas.microsoft.com/office/drawing/2014/main" val="1579817243"/>
                  </a:ext>
                </a:extLst>
              </a:tr>
              <a:tr h="333242">
                <a:tc>
                  <a:txBody>
                    <a:bodyPr/>
                    <a:lstStyle/>
                    <a:p>
                      <a:r>
                        <a:rPr lang="en-US" sz="1400"/>
                        <a:t>102</a:t>
                      </a:r>
                    </a:p>
                  </a:txBody>
                  <a:tcPr anchor="ctr"/>
                </a:tc>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145.66</a:t>
                      </a:r>
                    </a:p>
                  </a:txBody>
                  <a:tcPr anchor="ctr"/>
                </a:tc>
                <a:tc>
                  <a:txBody>
                    <a:bodyPr/>
                    <a:lstStyle/>
                    <a:p>
                      <a:pPr lvl="0">
                        <a:buNone/>
                      </a:pPr>
                      <a:r>
                        <a:rPr lang="en-US" sz="1400"/>
                        <a:t>3</a:t>
                      </a:r>
                    </a:p>
                  </a:txBody>
                  <a:tcPr anchor="ctr"/>
                </a:tc>
                <a:extLst>
                  <a:ext uri="{0D108BD9-81ED-4DB2-BD59-A6C34878D82A}">
                    <a16:rowId xmlns:a16="http://schemas.microsoft.com/office/drawing/2014/main" val="2172385120"/>
                  </a:ext>
                </a:extLst>
              </a:tr>
              <a:tr h="333242">
                <a:tc>
                  <a:txBody>
                    <a:bodyPr/>
                    <a:lstStyle/>
                    <a:p>
                      <a:pPr lvl="0">
                        <a:buNone/>
                      </a:pPr>
                      <a:r>
                        <a:rPr lang="en-US" sz="1400"/>
                        <a:t>103</a:t>
                      </a:r>
                    </a:p>
                  </a:txBody>
                  <a:tcPr anchor="ctr"/>
                </a:tc>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tc>
                  <a:txBody>
                    <a:bodyPr/>
                    <a:lstStyle/>
                    <a:p>
                      <a:pPr lvl="0">
                        <a:buNone/>
                      </a:pPr>
                      <a:r>
                        <a:rPr lang="en-US" sz="1400"/>
                        <a:t>12.11</a:t>
                      </a:r>
                    </a:p>
                  </a:txBody>
                  <a:tcPr anchor="ctr"/>
                </a:tc>
                <a:tc>
                  <a:txBody>
                    <a:bodyPr/>
                    <a:lstStyle/>
                    <a:p>
                      <a:pPr lvl="0">
                        <a:buNone/>
                      </a:pPr>
                      <a:r>
                        <a:rPr lang="en-US" sz="1400"/>
                        <a:t>1</a:t>
                      </a:r>
                    </a:p>
                  </a:txBody>
                  <a:tcPr anchor="ctr"/>
                </a:tc>
                <a:extLst>
                  <a:ext uri="{0D108BD9-81ED-4DB2-BD59-A6C34878D82A}">
                    <a16:rowId xmlns:a16="http://schemas.microsoft.com/office/drawing/2014/main" val="2931183345"/>
                  </a:ext>
                </a:extLst>
              </a:tr>
              <a:tr h="333242">
                <a:tc>
                  <a:txBody>
                    <a:bodyPr/>
                    <a:lstStyle/>
                    <a:p>
                      <a:pPr lvl="0">
                        <a:buNone/>
                      </a:pPr>
                      <a:r>
                        <a:rPr lang="en-US" sz="1400"/>
                        <a:t>103</a:t>
                      </a:r>
                      <a:endParaRPr lang="en-US"/>
                    </a:p>
                  </a:txBody>
                  <a:tcPr anchor="ctr"/>
                </a:tc>
                <a:tc>
                  <a:txBody>
                    <a:bodyPr/>
                    <a:lstStyle/>
                    <a:p>
                      <a:pPr lvl="0">
                        <a:buNone/>
                      </a:pPr>
                      <a:r>
                        <a:rPr lang="en-US" sz="1400"/>
                        <a:t>Eve</a:t>
                      </a:r>
                    </a:p>
                  </a:txBody>
                  <a:tcPr anchor="ctr"/>
                </a:tc>
                <a:tc>
                  <a:txBody>
                    <a:bodyPr/>
                    <a:lstStyle/>
                    <a:p>
                      <a:pPr lvl="0">
                        <a:buNone/>
                      </a:pPr>
                      <a:r>
                        <a:rPr lang="en-US" sz="1400"/>
                        <a:t>eve@example.com</a:t>
                      </a:r>
                    </a:p>
                  </a:txBody>
                  <a:tcPr anchor="ctr"/>
                </a:tc>
                <a:tc>
                  <a:txBody>
                    <a:bodyPr/>
                    <a:lstStyle/>
                    <a:p>
                      <a:pPr lvl="0">
                        <a:buNone/>
                      </a:pPr>
                      <a:r>
                        <a:rPr lang="en-US" sz="1400"/>
                        <a:t>44.00</a:t>
                      </a:r>
                    </a:p>
                  </a:txBody>
                  <a:tcPr anchor="ctr"/>
                </a:tc>
                <a:tc>
                  <a:txBody>
                    <a:bodyPr/>
                    <a:lstStyle/>
                    <a:p>
                      <a:pPr lvl="0">
                        <a:buNone/>
                      </a:pPr>
                      <a:r>
                        <a:rPr lang="en-US" sz="1400"/>
                        <a:t>2</a:t>
                      </a:r>
                    </a:p>
                  </a:txBody>
                  <a:tcPr anchor="ctr"/>
                </a:tc>
                <a:extLst>
                  <a:ext uri="{0D108BD9-81ED-4DB2-BD59-A6C34878D82A}">
                    <a16:rowId xmlns:a16="http://schemas.microsoft.com/office/drawing/2014/main" val="748990238"/>
                  </a:ext>
                </a:extLst>
              </a:tr>
            </a:tbl>
          </a:graphicData>
        </a:graphic>
      </p:graphicFrame>
      <p:graphicFrame>
        <p:nvGraphicFramePr>
          <p:cNvPr id="2" name="Table 1">
            <a:extLst>
              <a:ext uri="{FF2B5EF4-FFF2-40B4-BE49-F238E27FC236}">
                <a16:creationId xmlns:a16="http://schemas.microsoft.com/office/drawing/2014/main" id="{F3711758-2CC7-7220-3359-247DCAD7EB02}"/>
              </a:ext>
            </a:extLst>
          </p:cNvPr>
          <p:cNvGraphicFramePr>
            <a:graphicFrameLocks noGrp="1"/>
          </p:cNvGraphicFramePr>
          <p:nvPr/>
        </p:nvGraphicFramePr>
        <p:xfrm>
          <a:off x="4703390" y="4671482"/>
          <a:ext cx="3097965" cy="1666210"/>
        </p:xfrm>
        <a:graphic>
          <a:graphicData uri="http://schemas.openxmlformats.org/drawingml/2006/table">
            <a:tbl>
              <a:tblPr firstRow="1" bandRow="1">
                <a:tableStyleId>{5C22544A-7EE6-4342-B048-85BDC9FD1C3A}</a:tableStyleId>
              </a:tblPr>
              <a:tblGrid>
                <a:gridCol w="1172492">
                  <a:extLst>
                    <a:ext uri="{9D8B030D-6E8A-4147-A177-3AD203B41FA5}">
                      <a16:colId xmlns:a16="http://schemas.microsoft.com/office/drawing/2014/main" val="1727084382"/>
                    </a:ext>
                  </a:extLst>
                </a:gridCol>
                <a:gridCol w="1925473">
                  <a:extLst>
                    <a:ext uri="{9D8B030D-6E8A-4147-A177-3AD203B41FA5}">
                      <a16:colId xmlns:a16="http://schemas.microsoft.com/office/drawing/2014/main" val="2406992602"/>
                    </a:ext>
                  </a:extLst>
                </a:gridCol>
              </a:tblGrid>
              <a:tr h="333242">
                <a:tc>
                  <a:txBody>
                    <a:bodyPr/>
                    <a:lstStyle/>
                    <a:p>
                      <a:r>
                        <a:rPr lang="en-US" sz="1400" err="1"/>
                        <a:t>UserName</a:t>
                      </a:r>
                    </a:p>
                  </a:txBody>
                  <a:tcPr anchor="ctr"/>
                </a:tc>
                <a:tc>
                  <a:txBody>
                    <a:bodyPr/>
                    <a:lstStyle/>
                    <a:p>
                      <a:r>
                        <a:rPr lang="en-US" sz="1400" err="1"/>
                        <a:t>UserEmail</a:t>
                      </a:r>
                    </a:p>
                  </a:txBody>
                  <a:tcPr anchor="ctr"/>
                </a:tc>
                <a:extLst>
                  <a:ext uri="{0D108BD9-81ED-4DB2-BD59-A6C34878D82A}">
                    <a16:rowId xmlns:a16="http://schemas.microsoft.com/office/drawing/2014/main" val="4157258884"/>
                  </a:ext>
                </a:extLst>
              </a:tr>
              <a:tr h="333242">
                <a:tc>
                  <a:txBody>
                    <a:bodyPr/>
                    <a:lstStyle/>
                    <a:p>
                      <a:r>
                        <a:rPr lang="en-US" sz="1400"/>
                        <a:t>Alice</a:t>
                      </a:r>
                    </a:p>
                  </a:txBody>
                  <a:tcPr anchor="ctr"/>
                </a:tc>
                <a:tc>
                  <a:txBody>
                    <a:bodyPr/>
                    <a:lstStyle/>
                    <a:p>
                      <a:r>
                        <a:rPr lang="en-US" sz="1400"/>
                        <a:t>alice@example.com</a:t>
                      </a:r>
                    </a:p>
                  </a:txBody>
                  <a:tcPr anchor="ctr"/>
                </a:tc>
                <a:extLst>
                  <a:ext uri="{0D108BD9-81ED-4DB2-BD59-A6C34878D82A}">
                    <a16:rowId xmlns:a16="http://schemas.microsoft.com/office/drawing/2014/main" val="1579817243"/>
                  </a:ext>
                </a:extLst>
              </a:tr>
              <a:tr h="333242">
                <a:tc>
                  <a:txBody>
                    <a:bodyPr/>
                    <a:lstStyle/>
                    <a:p>
                      <a:r>
                        <a:rPr lang="en-US" sz="1400"/>
                        <a:t>Bob</a:t>
                      </a:r>
                    </a:p>
                  </a:txBody>
                  <a:tcPr anchor="ctr"/>
                </a:tc>
                <a:tc>
                  <a:txBody>
                    <a:bodyPr/>
                    <a:lstStyle/>
                    <a:p>
                      <a:r>
                        <a:rPr lang="en-US" sz="1400"/>
                        <a:t>bob@</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172385120"/>
                  </a:ext>
                </a:extLst>
              </a:tr>
              <a:tr h="333242">
                <a:tc>
                  <a:txBody>
                    <a:bodyPr/>
                    <a:lstStyle/>
                    <a:p>
                      <a:pPr lvl="0">
                        <a:buNone/>
                      </a:pPr>
                      <a:r>
                        <a:rPr lang="en-US" sz="1400"/>
                        <a:t>Eve</a:t>
                      </a:r>
                    </a:p>
                  </a:txBody>
                  <a:tcPr anchor="ctr"/>
                </a:tc>
                <a:tc>
                  <a:txBody>
                    <a:bodyPr/>
                    <a:lstStyle/>
                    <a:p>
                      <a:pPr lvl="0">
                        <a:buNone/>
                      </a:pPr>
                      <a:r>
                        <a:rPr lang="en-US" sz="1400"/>
                        <a:t>eve@</a:t>
                      </a:r>
                      <a:r>
                        <a:rPr lang="en-US" sz="1400" b="0" i="0" u="none" strike="noStrike" noProof="0">
                          <a:solidFill>
                            <a:srgbClr val="000000"/>
                          </a:solidFill>
                          <a:latin typeface="Proxima Nova Rg"/>
                        </a:rPr>
                        <a:t>example</a:t>
                      </a:r>
                      <a:r>
                        <a:rPr lang="en-US" sz="1400"/>
                        <a:t>.com</a:t>
                      </a:r>
                    </a:p>
                  </a:txBody>
                  <a:tcPr anchor="ctr"/>
                </a:tc>
                <a:extLst>
                  <a:ext uri="{0D108BD9-81ED-4DB2-BD59-A6C34878D82A}">
                    <a16:rowId xmlns:a16="http://schemas.microsoft.com/office/drawing/2014/main" val="2931183345"/>
                  </a:ext>
                </a:extLst>
              </a:tr>
              <a:tr h="333242">
                <a:tc>
                  <a:txBody>
                    <a:bodyPr/>
                    <a:lstStyle/>
                    <a:p>
                      <a:pPr lvl="0">
                        <a:buNone/>
                      </a:pPr>
                      <a:r>
                        <a:rPr lang="en-US" sz="1400"/>
                        <a:t>Eve</a:t>
                      </a:r>
                    </a:p>
                  </a:txBody>
                  <a:tcPr anchor="ctr"/>
                </a:tc>
                <a:tc>
                  <a:txBody>
                    <a:bodyPr/>
                    <a:lstStyle/>
                    <a:p>
                      <a:pPr lvl="0">
                        <a:buNone/>
                      </a:pPr>
                      <a:r>
                        <a:rPr lang="en-US" sz="1400"/>
                        <a:t>eve@example.com</a:t>
                      </a:r>
                    </a:p>
                  </a:txBody>
                  <a:tcPr anchor="ctr"/>
                </a:tc>
                <a:extLst>
                  <a:ext uri="{0D108BD9-81ED-4DB2-BD59-A6C34878D82A}">
                    <a16:rowId xmlns:a16="http://schemas.microsoft.com/office/drawing/2014/main" val="748990238"/>
                  </a:ext>
                </a:extLst>
              </a:tr>
            </a:tbl>
          </a:graphicData>
        </a:graphic>
      </p:graphicFrame>
      <p:sp>
        <p:nvSpPr>
          <p:cNvPr id="25" name="TextBox 24">
            <a:extLst>
              <a:ext uri="{FF2B5EF4-FFF2-40B4-BE49-F238E27FC236}">
                <a16:creationId xmlns:a16="http://schemas.microsoft.com/office/drawing/2014/main" id="{C92238FA-2967-9B02-20D1-6DD4C2D710AD}"/>
              </a:ext>
            </a:extLst>
          </p:cNvPr>
          <p:cNvSpPr txBox="1"/>
          <p:nvPr/>
        </p:nvSpPr>
        <p:spPr>
          <a:xfrm>
            <a:off x="3338723" y="4070891"/>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Π(</a:t>
            </a:r>
            <a:r>
              <a:rPr lang="en-US" sz="2400" baseline="-25000" err="1"/>
              <a:t>UserName,UserEmail</a:t>
            </a:r>
            <a:r>
              <a:rPr lang="en-US" sz="2400"/>
              <a:t>)(</a:t>
            </a: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r>
              <a:rPr lang="en-US" sz="2400"/>
              <a:t>)</a:t>
            </a:r>
            <a:endParaRPr lang="en-US"/>
          </a:p>
        </p:txBody>
      </p:sp>
      <p:sp>
        <p:nvSpPr>
          <p:cNvPr id="26" name="TextBox 25">
            <a:extLst>
              <a:ext uri="{FF2B5EF4-FFF2-40B4-BE49-F238E27FC236}">
                <a16:creationId xmlns:a16="http://schemas.microsoft.com/office/drawing/2014/main" id="{9B8961AB-5FDE-7A21-78F7-19CD5FBBA4D7}"/>
              </a:ext>
            </a:extLst>
          </p:cNvPr>
          <p:cNvSpPr txBox="1"/>
          <p:nvPr/>
        </p:nvSpPr>
        <p:spPr>
          <a:xfrm>
            <a:off x="2950348" y="1578413"/>
            <a:ext cx="59852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FF0000"/>
                </a:solidFill>
              </a:rPr>
              <a:t>User</a:t>
            </a:r>
            <a:r>
              <a:rPr lang="en-US" sz="2400">
                <a:solidFill>
                  <a:srgbClr val="FF0000"/>
                </a:solidFill>
                <a:ea typeface="+mn-lt"/>
                <a:cs typeface="+mn-lt"/>
              </a:rPr>
              <a:t> </a:t>
            </a:r>
            <a:r>
              <a:rPr lang="en-US" sz="2400">
                <a:ea typeface="+mn-lt"/>
                <a:cs typeface="+mn-lt"/>
              </a:rPr>
              <a:t>⨝</a:t>
            </a:r>
            <a:r>
              <a:rPr lang="en-US" sz="2400">
                <a:solidFill>
                  <a:srgbClr val="000000"/>
                </a:solidFill>
              </a:rPr>
              <a:t> </a:t>
            </a:r>
            <a:r>
              <a:rPr lang="en-US" sz="2400">
                <a:solidFill>
                  <a:srgbClr val="FF0000"/>
                </a:solidFill>
              </a:rPr>
              <a:t>Order</a:t>
            </a:r>
            <a:endParaRPr lang="en-US" sz="2400"/>
          </a:p>
        </p:txBody>
      </p:sp>
      <p:graphicFrame>
        <p:nvGraphicFramePr>
          <p:cNvPr id="5" name="Diagram 4">
            <a:extLst>
              <a:ext uri="{FF2B5EF4-FFF2-40B4-BE49-F238E27FC236}">
                <a16:creationId xmlns:a16="http://schemas.microsoft.com/office/drawing/2014/main" id="{07A1DCBA-B316-16B0-CFE5-95AA0066A4DE}"/>
              </a:ext>
            </a:extLst>
          </p:cNvPr>
          <p:cNvGraphicFramePr/>
          <p:nvPr/>
        </p:nvGraphicFramePr>
        <p:xfrm>
          <a:off x="42335" y="52144"/>
          <a:ext cx="12110815" cy="315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053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DACB1-F814-E6B1-5C9A-4D530D2D11CD}"/>
              </a:ext>
            </a:extLst>
          </p:cNvPr>
          <p:cNvSpPr>
            <a:spLocks noGrp="1"/>
          </p:cNvSpPr>
          <p:nvPr>
            <p:ph idx="1"/>
          </p:nvPr>
        </p:nvSpPr>
        <p:spPr/>
        <p:txBody>
          <a:bodyPr vert="horz" lIns="0" tIns="0" rIns="0" bIns="0" rtlCol="0" anchor="t">
            <a:normAutofit/>
          </a:bodyPr>
          <a:lstStyle/>
          <a:p>
            <a:pPr marL="227965" indent="-227965"/>
            <a:r>
              <a:rPr lang="en-US">
                <a:latin typeface="Proxima Nova Rg"/>
              </a:rPr>
              <a:t>Guo et al. proposed PHYJ: SMJ with HJ join</a:t>
            </a:r>
            <a:endParaRPr lang="en-US"/>
          </a:p>
          <a:p>
            <a:pPr marL="227965" indent="-227965"/>
            <a:r>
              <a:rPr lang="en-US">
                <a:latin typeface="Proxima Nova Rg"/>
              </a:rPr>
              <a:t>Reduced host-to-device and device-to-host</a:t>
            </a:r>
            <a:endParaRPr lang="en-US"/>
          </a:p>
          <a:p>
            <a:pPr marL="227965" indent="-227965"/>
            <a:r>
              <a:rPr lang="en-US">
                <a:latin typeface="Proxima Nova Rg"/>
              </a:rPr>
              <a:t>Fused data communication with GPU execution</a:t>
            </a:r>
            <a:endParaRPr lang="en-US"/>
          </a:p>
          <a:p>
            <a:pPr marL="227965" indent="-227965"/>
            <a:r>
              <a:rPr lang="en-US">
                <a:latin typeface="Proxima Nova Rg"/>
              </a:rPr>
              <a:t>On a single GPU achieved up to </a:t>
            </a:r>
            <a:r>
              <a:rPr lang="en-US">
                <a:solidFill>
                  <a:srgbClr val="FF0000"/>
                </a:solidFill>
                <a:latin typeface="Proxima Nova Rg"/>
              </a:rPr>
              <a:t>1.72X</a:t>
            </a:r>
            <a:r>
              <a:rPr lang="en-US">
                <a:latin typeface="Proxima Nova Rg"/>
              </a:rPr>
              <a:t> speedup</a:t>
            </a:r>
            <a:endParaRPr lang="en-US"/>
          </a:p>
          <a:p>
            <a:pPr marL="227965" indent="-227965"/>
            <a:r>
              <a:rPr lang="en-US">
                <a:latin typeface="Proxima Nova Rg"/>
              </a:rPr>
              <a:t>Can handle skewed data</a:t>
            </a:r>
            <a:endParaRPr lang="en-US"/>
          </a:p>
          <a:p>
            <a:pPr marL="227965" indent="-227965"/>
            <a:r>
              <a:rPr lang="en-US">
                <a:latin typeface="Proxima Nova Rg"/>
              </a:rPr>
              <a:t>No information on multiple GPUs or distributed systems</a:t>
            </a:r>
            <a:endParaRPr lang="en-US"/>
          </a:p>
        </p:txBody>
      </p:sp>
      <p:sp>
        <p:nvSpPr>
          <p:cNvPr id="3" name="Title 2">
            <a:extLst>
              <a:ext uri="{FF2B5EF4-FFF2-40B4-BE49-F238E27FC236}">
                <a16:creationId xmlns:a16="http://schemas.microsoft.com/office/drawing/2014/main" id="{7BB937D4-269C-CF8F-E870-FD2ECD63E515}"/>
              </a:ext>
            </a:extLst>
          </p:cNvPr>
          <p:cNvSpPr>
            <a:spLocks noGrp="1"/>
          </p:cNvSpPr>
          <p:nvPr>
            <p:ph type="title"/>
          </p:nvPr>
        </p:nvSpPr>
        <p:spPr/>
        <p:txBody>
          <a:bodyPr>
            <a:normAutofit/>
          </a:bodyPr>
          <a:lstStyle/>
          <a:p>
            <a:r>
              <a:rPr lang="en-US">
                <a:latin typeface="Proxima Nova Rg"/>
              </a:rPr>
              <a:t>Hybrid Join Algorithm</a:t>
            </a:r>
            <a:endParaRPr lang="en-US"/>
          </a:p>
        </p:txBody>
      </p:sp>
      <p:sp>
        <p:nvSpPr>
          <p:cNvPr id="6" name="TextBox 1">
            <a:extLst>
              <a:ext uri="{FF2B5EF4-FFF2-40B4-BE49-F238E27FC236}">
                <a16:creationId xmlns:a16="http://schemas.microsoft.com/office/drawing/2014/main" id="{90B421A4-B954-AE41-A3F3-9A7DE9F0FC5C}"/>
              </a:ext>
            </a:extLst>
          </p:cNvPr>
          <p:cNvSpPr txBox="1"/>
          <p:nvPr/>
        </p:nvSpPr>
        <p:spPr>
          <a:xfrm>
            <a:off x="634843" y="5940063"/>
            <a:ext cx="1083899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r>
              <a:rPr lang="en-US" sz="800" err="1">
                <a:latin typeface="Calibri"/>
                <a:cs typeface="Calibri"/>
              </a:rPr>
              <a:t>Chengxin</a:t>
            </a:r>
            <a:r>
              <a:rPr lang="en-US" sz="800">
                <a:latin typeface="Calibri"/>
                <a:cs typeface="Calibri"/>
              </a:rPr>
              <a:t> Guo, Hong Chen, Feng Zhang, and Cuiping Li. Parallel hybrid join algorithm on </a:t>
            </a:r>
            <a:r>
              <a:rPr lang="en-US" sz="800" err="1">
                <a:latin typeface="Calibri"/>
                <a:cs typeface="Calibri"/>
              </a:rPr>
              <a:t>gpu</a:t>
            </a:r>
            <a:r>
              <a:rPr lang="en-US" sz="800">
                <a:latin typeface="Calibri"/>
                <a:cs typeface="Calibri"/>
              </a:rPr>
              <a:t>. 2019IEEE 21st International Conference on High Performance Computing and Communications; IEEE17th International Conference on Smart City; IEEE 5th International Conference on Data Science </a:t>
            </a:r>
            <a:r>
              <a:rPr lang="en-US" sz="800" err="1">
                <a:latin typeface="Calibri"/>
                <a:cs typeface="Calibri"/>
              </a:rPr>
              <a:t>andSystems</a:t>
            </a:r>
            <a:r>
              <a:rPr lang="en-US" sz="800">
                <a:latin typeface="Calibri"/>
                <a:cs typeface="Calibri"/>
              </a:rPr>
              <a:t> (HPCC/</a:t>
            </a:r>
            <a:r>
              <a:rPr lang="en-US" sz="800" err="1">
                <a:latin typeface="Calibri"/>
                <a:cs typeface="Calibri"/>
              </a:rPr>
              <a:t>SmartCity</a:t>
            </a:r>
            <a:r>
              <a:rPr lang="en-US" sz="800">
                <a:latin typeface="Calibri"/>
                <a:cs typeface="Calibri"/>
              </a:rPr>
              <a:t>/DSS), pages 1572–1579, 2019.</a:t>
            </a:r>
          </a:p>
          <a:p>
            <a:pPr marL="171450" indent="-171450">
              <a:buFont typeface="Arial"/>
              <a:buChar char="•"/>
            </a:pPr>
            <a:r>
              <a:rPr lang="en-US" sz="800">
                <a:latin typeface="Calibri"/>
                <a:cs typeface="Calibri"/>
              </a:rPr>
              <a:t>Hongzhi Wang, Ning Li, Zheng </a:t>
            </a:r>
            <a:r>
              <a:rPr lang="en-US" sz="800" err="1">
                <a:latin typeface="Calibri"/>
                <a:cs typeface="Calibri"/>
              </a:rPr>
              <a:t>ke</a:t>
            </a:r>
            <a:r>
              <a:rPr lang="en-US" sz="800">
                <a:latin typeface="Calibri"/>
                <a:cs typeface="Calibri"/>
              </a:rPr>
              <a:t> Wang, and </a:t>
            </a:r>
            <a:r>
              <a:rPr lang="en-US" sz="800" err="1">
                <a:latin typeface="Calibri"/>
                <a:cs typeface="Calibri"/>
              </a:rPr>
              <a:t>Jianing</a:t>
            </a:r>
            <a:r>
              <a:rPr lang="en-US" sz="800">
                <a:latin typeface="Calibri"/>
                <a:cs typeface="Calibri"/>
              </a:rPr>
              <a:t> Li. </a:t>
            </a:r>
            <a:r>
              <a:rPr lang="en-US" sz="800" err="1">
                <a:latin typeface="Calibri"/>
                <a:cs typeface="Calibri"/>
              </a:rPr>
              <a:t>Gpu</a:t>
            </a:r>
            <a:r>
              <a:rPr lang="en-US" sz="800">
                <a:latin typeface="Calibri"/>
                <a:cs typeface="Calibri"/>
              </a:rPr>
              <a:t>-based efficient join algorithms on </a:t>
            </a:r>
            <a:r>
              <a:rPr lang="en-US" sz="800" err="1">
                <a:latin typeface="Calibri"/>
                <a:cs typeface="Calibri"/>
              </a:rPr>
              <a:t>hadoop.The</a:t>
            </a:r>
            <a:r>
              <a:rPr lang="en-US" sz="800">
                <a:latin typeface="Calibri"/>
                <a:cs typeface="Calibri"/>
              </a:rPr>
              <a:t> Journal of Supercomputing, 77:292 – 321, 2020.</a:t>
            </a:r>
          </a:p>
        </p:txBody>
      </p:sp>
    </p:spTree>
    <p:extLst>
      <p:ext uri="{BB962C8B-B14F-4D97-AF65-F5344CB8AC3E}">
        <p14:creationId xmlns:p14="http://schemas.microsoft.com/office/powerpoint/2010/main" val="157890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8198A-6914-65C6-F673-60EF85C93E46}"/>
              </a:ext>
            </a:extLst>
          </p:cNvPr>
          <p:cNvSpPr>
            <a:spLocks noGrp="1"/>
          </p:cNvSpPr>
          <p:nvPr>
            <p:ph type="title"/>
          </p:nvPr>
        </p:nvSpPr>
        <p:spPr/>
        <p:txBody>
          <a:bodyPr/>
          <a:lstStyle/>
          <a:p>
            <a:r>
              <a:rPr lang="en-US">
                <a:latin typeface="Proxima Nova Rg"/>
              </a:rPr>
              <a:t>Dataset: Stanford large network dataset collection</a:t>
            </a:r>
          </a:p>
        </p:txBody>
      </p:sp>
      <p:graphicFrame>
        <p:nvGraphicFramePr>
          <p:cNvPr id="7" name="Table 6">
            <a:extLst>
              <a:ext uri="{FF2B5EF4-FFF2-40B4-BE49-F238E27FC236}">
                <a16:creationId xmlns:a16="http://schemas.microsoft.com/office/drawing/2014/main" id="{54C84C7D-DED8-0541-26F8-35C119AEBDB4}"/>
              </a:ext>
            </a:extLst>
          </p:cNvPr>
          <p:cNvGraphicFramePr>
            <a:graphicFrameLocks noGrp="1"/>
          </p:cNvGraphicFramePr>
          <p:nvPr/>
        </p:nvGraphicFramePr>
        <p:xfrm>
          <a:off x="1047750" y="1417320"/>
          <a:ext cx="10096500" cy="4023360"/>
        </p:xfrm>
        <a:graphic>
          <a:graphicData uri="http://schemas.openxmlformats.org/drawingml/2006/table">
            <a:tbl>
              <a:tblPr firstRow="1" bandRow="1">
                <a:tableStyleId>{5C22544A-7EE6-4342-B048-85BDC9FD1C3A}</a:tableStyleId>
              </a:tblPr>
              <a:tblGrid>
                <a:gridCol w="2524125">
                  <a:extLst>
                    <a:ext uri="{9D8B030D-6E8A-4147-A177-3AD203B41FA5}">
                      <a16:colId xmlns:a16="http://schemas.microsoft.com/office/drawing/2014/main" val="3850598328"/>
                    </a:ext>
                  </a:extLst>
                </a:gridCol>
                <a:gridCol w="2524125">
                  <a:extLst>
                    <a:ext uri="{9D8B030D-6E8A-4147-A177-3AD203B41FA5}">
                      <a16:colId xmlns:a16="http://schemas.microsoft.com/office/drawing/2014/main" val="2861329136"/>
                    </a:ext>
                  </a:extLst>
                </a:gridCol>
                <a:gridCol w="2524125">
                  <a:extLst>
                    <a:ext uri="{9D8B030D-6E8A-4147-A177-3AD203B41FA5}">
                      <a16:colId xmlns:a16="http://schemas.microsoft.com/office/drawing/2014/main" val="959344366"/>
                    </a:ext>
                  </a:extLst>
                </a:gridCol>
                <a:gridCol w="2524125">
                  <a:extLst>
                    <a:ext uri="{9D8B030D-6E8A-4147-A177-3AD203B41FA5}">
                      <a16:colId xmlns:a16="http://schemas.microsoft.com/office/drawing/2014/main" val="1729756737"/>
                    </a:ext>
                  </a:extLst>
                </a:gridCol>
              </a:tblGrid>
              <a:tr h="361950">
                <a:tc>
                  <a:txBody>
                    <a:bodyPr/>
                    <a:lstStyle/>
                    <a:p>
                      <a:pPr fontAlgn="base"/>
                      <a:r>
                        <a:rPr lang="en-US" sz="1800">
                          <a:effectLst/>
                        </a:rPr>
                        <a:t>Graph​</a:t>
                      </a:r>
                      <a:endParaRPr lang="en-US" b="1">
                        <a:solidFill>
                          <a:srgbClr val="FFFFFF"/>
                        </a:solidFill>
                        <a:effectLst/>
                      </a:endParaRPr>
                    </a:p>
                  </a:txBody>
                  <a:tcPr/>
                </a:tc>
                <a:tc>
                  <a:txBody>
                    <a:bodyPr/>
                    <a:lstStyle/>
                    <a:p>
                      <a:pPr fontAlgn="base"/>
                      <a:r>
                        <a:rPr lang="en-US" sz="1800">
                          <a:effectLst/>
                        </a:rPr>
                        <a:t>Type​</a:t>
                      </a:r>
                      <a:endParaRPr lang="en-US" b="1">
                        <a:solidFill>
                          <a:srgbClr val="FFFFFF"/>
                        </a:solidFill>
                        <a:effectLst/>
                      </a:endParaRPr>
                    </a:p>
                  </a:txBody>
                  <a:tcPr/>
                </a:tc>
                <a:tc>
                  <a:txBody>
                    <a:bodyPr/>
                    <a:lstStyle/>
                    <a:p>
                      <a:pPr fontAlgn="base"/>
                      <a:r>
                        <a:rPr lang="en-US" sz="1800">
                          <a:effectLst/>
                        </a:rPr>
                        <a:t>Nodes​</a:t>
                      </a:r>
                      <a:endParaRPr lang="en-US" b="1">
                        <a:solidFill>
                          <a:srgbClr val="FFFFFF"/>
                        </a:solidFill>
                        <a:effectLst/>
                      </a:endParaRPr>
                    </a:p>
                  </a:txBody>
                  <a:tcPr/>
                </a:tc>
                <a:tc>
                  <a:txBody>
                    <a:bodyPr/>
                    <a:lstStyle/>
                    <a:p>
                      <a:pPr fontAlgn="base"/>
                      <a:r>
                        <a:rPr lang="en-US" sz="1800">
                          <a:effectLst/>
                        </a:rPr>
                        <a:t>Edges​</a:t>
                      </a:r>
                      <a:endParaRPr lang="en-US" b="1">
                        <a:solidFill>
                          <a:srgbClr val="FFFFFF"/>
                        </a:solidFill>
                        <a:effectLst/>
                      </a:endParaRPr>
                    </a:p>
                  </a:txBody>
                  <a:tcPr/>
                </a:tc>
                <a:extLst>
                  <a:ext uri="{0D108BD9-81ED-4DB2-BD59-A6C34878D82A}">
                    <a16:rowId xmlns:a16="http://schemas.microsoft.com/office/drawing/2014/main" val="2360411088"/>
                  </a:ext>
                </a:extLst>
              </a:tr>
              <a:tr h="361950">
                <a:tc>
                  <a:txBody>
                    <a:bodyPr/>
                    <a:lstStyle/>
                    <a:p>
                      <a:pPr fontAlgn="base"/>
                      <a:r>
                        <a:rPr lang="en-US" sz="1800">
                          <a:effectLst/>
                        </a:rPr>
                        <a:t>p2p-Gnutella09​</a:t>
                      </a:r>
                      <a:endParaRPr lang="en-US">
                        <a:solidFill>
                          <a:srgbClr val="FFFFFF"/>
                        </a:solidFill>
                        <a:effectLst/>
                      </a:endParaRPr>
                    </a:p>
                  </a:txBody>
                  <a:tcPr/>
                </a:tc>
                <a:tc>
                  <a:txBody>
                    <a:bodyPr/>
                    <a:lstStyle/>
                    <a:p>
                      <a:pPr fontAlgn="base"/>
                      <a:r>
                        <a:rPr lang="en-US" sz="1800">
                          <a:effectLst/>
                        </a:rPr>
                        <a:t>Directed​</a:t>
                      </a:r>
                      <a:endParaRPr lang="en-US">
                        <a:solidFill>
                          <a:srgbClr val="FFFFFF"/>
                        </a:solidFill>
                        <a:effectLst/>
                      </a:endParaRPr>
                    </a:p>
                  </a:txBody>
                  <a:tcPr/>
                </a:tc>
                <a:tc>
                  <a:txBody>
                    <a:bodyPr/>
                    <a:lstStyle/>
                    <a:p>
                      <a:pPr fontAlgn="base"/>
                      <a:r>
                        <a:rPr lang="en-US" sz="1800">
                          <a:effectLst/>
                        </a:rPr>
                        <a:t>8,114​</a:t>
                      </a:r>
                      <a:endParaRPr lang="en-US">
                        <a:solidFill>
                          <a:srgbClr val="FFFFFF"/>
                        </a:solidFill>
                        <a:effectLst/>
                      </a:endParaRPr>
                    </a:p>
                  </a:txBody>
                  <a:tcPr/>
                </a:tc>
                <a:tc>
                  <a:txBody>
                    <a:bodyPr/>
                    <a:lstStyle/>
                    <a:p>
                      <a:pPr fontAlgn="base"/>
                      <a:r>
                        <a:rPr lang="en-US" sz="1800">
                          <a:effectLst/>
                        </a:rPr>
                        <a:t>26,013​</a:t>
                      </a:r>
                      <a:endParaRPr lang="en-US">
                        <a:solidFill>
                          <a:srgbClr val="FFFFFF"/>
                        </a:solidFill>
                        <a:effectLst/>
                      </a:endParaRPr>
                    </a:p>
                  </a:txBody>
                  <a:tcPr/>
                </a:tc>
                <a:extLst>
                  <a:ext uri="{0D108BD9-81ED-4DB2-BD59-A6C34878D82A}">
                    <a16:rowId xmlns:a16="http://schemas.microsoft.com/office/drawing/2014/main" val="956463980"/>
                  </a:ext>
                </a:extLst>
              </a:tr>
              <a:tr h="361950">
                <a:tc>
                  <a:txBody>
                    <a:bodyPr/>
                    <a:lstStyle/>
                    <a:p>
                      <a:pPr fontAlgn="base"/>
                      <a:r>
                        <a:rPr lang="en-US" sz="1800">
                          <a:effectLst/>
                        </a:rPr>
                        <a:t>p2p-Gnutella04​</a:t>
                      </a:r>
                      <a:endParaRPr lang="en-US">
                        <a:solidFill>
                          <a:srgbClr val="FFFFFF"/>
                        </a:solidFill>
                        <a:effectLst/>
                      </a:endParaRPr>
                    </a:p>
                  </a:txBody>
                  <a:tcPr/>
                </a:tc>
                <a:tc>
                  <a:txBody>
                    <a:bodyPr/>
                    <a:lstStyle/>
                    <a:p>
                      <a:pPr fontAlgn="base"/>
                      <a:r>
                        <a:rPr lang="en-US" sz="1800">
                          <a:effectLst/>
                        </a:rPr>
                        <a:t>Directed​</a:t>
                      </a:r>
                      <a:endParaRPr lang="en-US">
                        <a:solidFill>
                          <a:srgbClr val="FFFFFF"/>
                        </a:solidFill>
                        <a:effectLst/>
                      </a:endParaRPr>
                    </a:p>
                  </a:txBody>
                  <a:tcPr/>
                </a:tc>
                <a:tc>
                  <a:txBody>
                    <a:bodyPr/>
                    <a:lstStyle/>
                    <a:p>
                      <a:pPr fontAlgn="base"/>
                      <a:r>
                        <a:rPr lang="en-US" sz="1800">
                          <a:effectLst/>
                        </a:rPr>
                        <a:t>10,876​</a:t>
                      </a:r>
                      <a:endParaRPr lang="en-US">
                        <a:solidFill>
                          <a:srgbClr val="FFFFFF"/>
                        </a:solidFill>
                        <a:effectLst/>
                      </a:endParaRPr>
                    </a:p>
                  </a:txBody>
                  <a:tcPr/>
                </a:tc>
                <a:tc>
                  <a:txBody>
                    <a:bodyPr/>
                    <a:lstStyle/>
                    <a:p>
                      <a:pPr fontAlgn="base"/>
                      <a:r>
                        <a:rPr lang="en-US" sz="1800">
                          <a:effectLst/>
                        </a:rPr>
                        <a:t>39,994​</a:t>
                      </a:r>
                      <a:endParaRPr lang="en-US">
                        <a:solidFill>
                          <a:srgbClr val="FFFFFF"/>
                        </a:solidFill>
                        <a:effectLst/>
                      </a:endParaRPr>
                    </a:p>
                  </a:txBody>
                  <a:tcPr/>
                </a:tc>
                <a:extLst>
                  <a:ext uri="{0D108BD9-81ED-4DB2-BD59-A6C34878D82A}">
                    <a16:rowId xmlns:a16="http://schemas.microsoft.com/office/drawing/2014/main" val="1244332297"/>
                  </a:ext>
                </a:extLst>
              </a:tr>
              <a:tr h="361950">
                <a:tc>
                  <a:txBody>
                    <a:bodyPr/>
                    <a:lstStyle/>
                    <a:p>
                      <a:pPr fontAlgn="base"/>
                      <a:r>
                        <a:rPr lang="en-US" sz="1800">
                          <a:effectLst/>
                        </a:rPr>
                        <a:t>Skitter​</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1,696,415​</a:t>
                      </a:r>
                      <a:endParaRPr lang="en-US">
                        <a:solidFill>
                          <a:srgbClr val="FFFFFF"/>
                        </a:solidFill>
                        <a:effectLst/>
                      </a:endParaRPr>
                    </a:p>
                  </a:txBody>
                  <a:tcPr/>
                </a:tc>
                <a:tc>
                  <a:txBody>
                    <a:bodyPr/>
                    <a:lstStyle/>
                    <a:p>
                      <a:pPr fontAlgn="base"/>
                      <a:r>
                        <a:rPr lang="en-US" sz="1800">
                          <a:effectLst/>
                        </a:rPr>
                        <a:t>11,095,298​</a:t>
                      </a:r>
                      <a:endParaRPr lang="en-US">
                        <a:solidFill>
                          <a:srgbClr val="FFFFFF"/>
                        </a:solidFill>
                        <a:effectLst/>
                      </a:endParaRPr>
                    </a:p>
                  </a:txBody>
                  <a:tcPr/>
                </a:tc>
                <a:extLst>
                  <a:ext uri="{0D108BD9-81ED-4DB2-BD59-A6C34878D82A}">
                    <a16:rowId xmlns:a16="http://schemas.microsoft.com/office/drawing/2014/main" val="3260157692"/>
                  </a:ext>
                </a:extLst>
              </a:tr>
              <a:tr h="361950">
                <a:tc>
                  <a:txBody>
                    <a:bodyPr/>
                    <a:lstStyle/>
                    <a:p>
                      <a:pPr fontAlgn="base"/>
                      <a:r>
                        <a:rPr lang="en-US" sz="1800">
                          <a:effectLst/>
                        </a:rPr>
                        <a:t>roadNet-CA​</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1,965,206​</a:t>
                      </a:r>
                      <a:endParaRPr lang="en-US">
                        <a:solidFill>
                          <a:srgbClr val="FFFFFF"/>
                        </a:solidFill>
                        <a:effectLst/>
                      </a:endParaRPr>
                    </a:p>
                  </a:txBody>
                  <a:tcPr/>
                </a:tc>
                <a:tc>
                  <a:txBody>
                    <a:bodyPr/>
                    <a:lstStyle/>
                    <a:p>
                      <a:pPr fontAlgn="base"/>
                      <a:r>
                        <a:rPr lang="en-US" sz="1800">
                          <a:effectLst/>
                        </a:rPr>
                        <a:t>2,766,607​</a:t>
                      </a:r>
                      <a:endParaRPr lang="en-US">
                        <a:solidFill>
                          <a:srgbClr val="FFFFFF"/>
                        </a:solidFill>
                        <a:effectLst/>
                      </a:endParaRPr>
                    </a:p>
                  </a:txBody>
                  <a:tcPr/>
                </a:tc>
                <a:extLst>
                  <a:ext uri="{0D108BD9-81ED-4DB2-BD59-A6C34878D82A}">
                    <a16:rowId xmlns:a16="http://schemas.microsoft.com/office/drawing/2014/main" val="4274548462"/>
                  </a:ext>
                </a:extLst>
              </a:tr>
              <a:tr h="361950">
                <a:tc>
                  <a:txBody>
                    <a:bodyPr/>
                    <a:lstStyle/>
                    <a:p>
                      <a:pPr fontAlgn="base"/>
                      <a:r>
                        <a:rPr lang="en-US" sz="1800">
                          <a:effectLst/>
                        </a:rPr>
                        <a:t>roadNet-TX​</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1,379,917​</a:t>
                      </a:r>
                      <a:endParaRPr lang="en-US">
                        <a:solidFill>
                          <a:srgbClr val="FFFFFF"/>
                        </a:solidFill>
                        <a:effectLst/>
                      </a:endParaRPr>
                    </a:p>
                  </a:txBody>
                  <a:tcPr/>
                </a:tc>
                <a:tc>
                  <a:txBody>
                    <a:bodyPr/>
                    <a:lstStyle/>
                    <a:p>
                      <a:pPr fontAlgn="base"/>
                      <a:r>
                        <a:rPr lang="en-US" sz="1800">
                          <a:effectLst/>
                        </a:rPr>
                        <a:t>1,921,660​</a:t>
                      </a:r>
                      <a:endParaRPr lang="en-US">
                        <a:solidFill>
                          <a:srgbClr val="FFFFFF"/>
                        </a:solidFill>
                        <a:effectLst/>
                      </a:endParaRPr>
                    </a:p>
                  </a:txBody>
                  <a:tcPr/>
                </a:tc>
                <a:extLst>
                  <a:ext uri="{0D108BD9-81ED-4DB2-BD59-A6C34878D82A}">
                    <a16:rowId xmlns:a16="http://schemas.microsoft.com/office/drawing/2014/main" val="3015395627"/>
                  </a:ext>
                </a:extLst>
              </a:tr>
              <a:tr h="361950">
                <a:tc>
                  <a:txBody>
                    <a:bodyPr/>
                    <a:lstStyle/>
                    <a:p>
                      <a:pPr fontAlgn="base"/>
                      <a:r>
                        <a:rPr lang="en-US" sz="1800">
                          <a:effectLst/>
                        </a:rPr>
                        <a:t>roadNet-PA​</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1,088,092​</a:t>
                      </a:r>
                      <a:endParaRPr lang="en-US">
                        <a:solidFill>
                          <a:srgbClr val="FFFFFF"/>
                        </a:solidFill>
                        <a:effectLst/>
                      </a:endParaRPr>
                    </a:p>
                  </a:txBody>
                  <a:tcPr/>
                </a:tc>
                <a:tc>
                  <a:txBody>
                    <a:bodyPr/>
                    <a:lstStyle/>
                    <a:p>
                      <a:pPr fontAlgn="base"/>
                      <a:r>
                        <a:rPr lang="en-US" sz="1800">
                          <a:effectLst/>
                        </a:rPr>
                        <a:t>1,541,898​</a:t>
                      </a:r>
                      <a:endParaRPr lang="en-US">
                        <a:solidFill>
                          <a:srgbClr val="FFFFFF"/>
                        </a:solidFill>
                        <a:effectLst/>
                      </a:endParaRPr>
                    </a:p>
                  </a:txBody>
                  <a:tcPr/>
                </a:tc>
                <a:extLst>
                  <a:ext uri="{0D108BD9-81ED-4DB2-BD59-A6C34878D82A}">
                    <a16:rowId xmlns:a16="http://schemas.microsoft.com/office/drawing/2014/main" val="1632046147"/>
                  </a:ext>
                </a:extLst>
              </a:tr>
              <a:tr h="361950">
                <a:tc>
                  <a:txBody>
                    <a:bodyPr/>
                    <a:lstStyle/>
                    <a:p>
                      <a:pPr fontAlgn="base"/>
                      <a:r>
                        <a:rPr lang="en-US" sz="1800">
                          <a:effectLst/>
                        </a:rPr>
                        <a:t>SF.cedge​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1,74,955​</a:t>
                      </a:r>
                      <a:endParaRPr lang="en-US">
                        <a:solidFill>
                          <a:srgbClr val="FFFFFF"/>
                        </a:solidFill>
                        <a:effectLst/>
                      </a:endParaRPr>
                    </a:p>
                  </a:txBody>
                  <a:tcPr/>
                </a:tc>
                <a:tc>
                  <a:txBody>
                    <a:bodyPr/>
                    <a:lstStyle/>
                    <a:p>
                      <a:pPr fontAlgn="base"/>
                      <a:r>
                        <a:rPr lang="en-US" sz="1800">
                          <a:effectLst/>
                        </a:rPr>
                        <a:t>2,23,001​</a:t>
                      </a:r>
                      <a:endParaRPr lang="en-US">
                        <a:solidFill>
                          <a:srgbClr val="FFFFFF"/>
                        </a:solidFill>
                        <a:effectLst/>
                      </a:endParaRPr>
                    </a:p>
                  </a:txBody>
                  <a:tcPr/>
                </a:tc>
                <a:extLst>
                  <a:ext uri="{0D108BD9-81ED-4DB2-BD59-A6C34878D82A}">
                    <a16:rowId xmlns:a16="http://schemas.microsoft.com/office/drawing/2014/main" val="601522234"/>
                  </a:ext>
                </a:extLst>
              </a:tr>
              <a:tr h="361950">
                <a:tc>
                  <a:txBody>
                    <a:bodyPr/>
                    <a:lstStyle/>
                    <a:p>
                      <a:pPr fontAlgn="base"/>
                      <a:r>
                        <a:rPr lang="en-US" sz="1800">
                          <a:effectLst/>
                        </a:rPr>
                        <a:t>cal.cedge​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21,048​</a:t>
                      </a:r>
                      <a:endParaRPr lang="en-US">
                        <a:solidFill>
                          <a:srgbClr val="FFFFFF"/>
                        </a:solidFill>
                        <a:effectLst/>
                      </a:endParaRPr>
                    </a:p>
                  </a:txBody>
                  <a:tcPr/>
                </a:tc>
                <a:tc>
                  <a:txBody>
                    <a:bodyPr/>
                    <a:lstStyle/>
                    <a:p>
                      <a:pPr fontAlgn="base"/>
                      <a:r>
                        <a:rPr lang="en-US" sz="1800">
                          <a:effectLst/>
                        </a:rPr>
                        <a:t>21,693​</a:t>
                      </a:r>
                      <a:endParaRPr lang="en-US">
                        <a:solidFill>
                          <a:srgbClr val="FFFFFF"/>
                        </a:solidFill>
                        <a:effectLst/>
                      </a:endParaRPr>
                    </a:p>
                  </a:txBody>
                  <a:tcPr/>
                </a:tc>
                <a:extLst>
                  <a:ext uri="{0D108BD9-81ED-4DB2-BD59-A6C34878D82A}">
                    <a16:rowId xmlns:a16="http://schemas.microsoft.com/office/drawing/2014/main" val="2147630580"/>
                  </a:ext>
                </a:extLst>
              </a:tr>
              <a:tr h="361950">
                <a:tc>
                  <a:txBody>
                    <a:bodyPr/>
                    <a:lstStyle/>
                    <a:p>
                      <a:pPr fontAlgn="base"/>
                      <a:r>
                        <a:rPr lang="en-US" sz="1800">
                          <a:effectLst/>
                        </a:rPr>
                        <a:t>TG.cedge​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18,263​</a:t>
                      </a:r>
                      <a:endParaRPr lang="en-US">
                        <a:solidFill>
                          <a:srgbClr val="FFFFFF"/>
                        </a:solidFill>
                        <a:effectLst/>
                      </a:endParaRPr>
                    </a:p>
                  </a:txBody>
                  <a:tcPr/>
                </a:tc>
                <a:tc>
                  <a:txBody>
                    <a:bodyPr/>
                    <a:lstStyle/>
                    <a:p>
                      <a:pPr fontAlgn="base"/>
                      <a:r>
                        <a:rPr lang="en-US" sz="1800">
                          <a:effectLst/>
                        </a:rPr>
                        <a:t>23,874​</a:t>
                      </a:r>
                      <a:endParaRPr lang="en-US">
                        <a:solidFill>
                          <a:srgbClr val="FFFFFF"/>
                        </a:solidFill>
                        <a:effectLst/>
                      </a:endParaRPr>
                    </a:p>
                  </a:txBody>
                  <a:tcPr/>
                </a:tc>
                <a:extLst>
                  <a:ext uri="{0D108BD9-81ED-4DB2-BD59-A6C34878D82A}">
                    <a16:rowId xmlns:a16="http://schemas.microsoft.com/office/drawing/2014/main" val="3880144788"/>
                  </a:ext>
                </a:extLst>
              </a:tr>
              <a:tr h="361950">
                <a:tc>
                  <a:txBody>
                    <a:bodyPr/>
                    <a:lstStyle/>
                    <a:p>
                      <a:pPr fontAlgn="base"/>
                      <a:r>
                        <a:rPr lang="en-US" sz="1800">
                          <a:effectLst/>
                        </a:rPr>
                        <a:t>OL.cedge​</a:t>
                      </a:r>
                      <a:endParaRPr lang="en-US">
                        <a:solidFill>
                          <a:srgbClr val="FFFFFF"/>
                        </a:solidFill>
                        <a:effectLst/>
                      </a:endParaRPr>
                    </a:p>
                  </a:txBody>
                  <a:tcPr/>
                </a:tc>
                <a:tc>
                  <a:txBody>
                    <a:bodyPr/>
                    <a:lstStyle/>
                    <a:p>
                      <a:pPr fontAlgn="base"/>
                      <a:r>
                        <a:rPr lang="en-US" sz="1800">
                          <a:effectLst/>
                        </a:rPr>
                        <a:t>Undirected​</a:t>
                      </a:r>
                      <a:endParaRPr lang="en-US">
                        <a:solidFill>
                          <a:srgbClr val="FFFFFF"/>
                        </a:solidFill>
                        <a:effectLst/>
                      </a:endParaRPr>
                    </a:p>
                  </a:txBody>
                  <a:tcPr/>
                </a:tc>
                <a:tc>
                  <a:txBody>
                    <a:bodyPr/>
                    <a:lstStyle/>
                    <a:p>
                      <a:pPr fontAlgn="base"/>
                      <a:r>
                        <a:rPr lang="en-US" sz="1800">
                          <a:effectLst/>
                        </a:rPr>
                        <a:t>6,105​</a:t>
                      </a:r>
                      <a:endParaRPr lang="en-US">
                        <a:solidFill>
                          <a:srgbClr val="FFFFFF"/>
                        </a:solidFill>
                        <a:effectLst/>
                      </a:endParaRPr>
                    </a:p>
                  </a:txBody>
                  <a:tcPr/>
                </a:tc>
                <a:tc>
                  <a:txBody>
                    <a:bodyPr/>
                    <a:lstStyle/>
                    <a:p>
                      <a:pPr fontAlgn="base"/>
                      <a:r>
                        <a:rPr lang="en-US" sz="1800">
                          <a:effectLst/>
                        </a:rPr>
                        <a:t>7,035​</a:t>
                      </a:r>
                      <a:endParaRPr lang="en-US">
                        <a:solidFill>
                          <a:srgbClr val="FFFFFF"/>
                        </a:solidFill>
                        <a:effectLst/>
                      </a:endParaRPr>
                    </a:p>
                  </a:txBody>
                  <a:tcPr/>
                </a:tc>
                <a:extLst>
                  <a:ext uri="{0D108BD9-81ED-4DB2-BD59-A6C34878D82A}">
                    <a16:rowId xmlns:a16="http://schemas.microsoft.com/office/drawing/2014/main" val="946759903"/>
                  </a:ext>
                </a:extLst>
              </a:tr>
            </a:tbl>
          </a:graphicData>
        </a:graphic>
      </p:graphicFrame>
      <p:sp>
        <p:nvSpPr>
          <p:cNvPr id="8" name="TextBox 1">
            <a:extLst>
              <a:ext uri="{FF2B5EF4-FFF2-40B4-BE49-F238E27FC236}">
                <a16:creationId xmlns:a16="http://schemas.microsoft.com/office/drawing/2014/main" id="{927D57E9-F291-0A39-C707-D1AF8B02A7F2}"/>
              </a:ext>
            </a:extLst>
          </p:cNvPr>
          <p:cNvSpPr txBox="1"/>
          <p:nvPr/>
        </p:nvSpPr>
        <p:spPr>
          <a:xfrm>
            <a:off x="694871" y="6162343"/>
            <a:ext cx="10131425" cy="215444"/>
          </a:xfrm>
          <a:prstGeom prst="rect">
            <a:avLst/>
          </a:prstGeom>
          <a:noFill/>
        </p:spPr>
        <p:txBody>
          <a:bodyPr wrap="square" lIns="91440" tIns="45720" rIns="91440" bIns="45720" rtlCol="0" anchor="t">
            <a:spAutoFit/>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marL="171450" indent="-171450">
              <a:buFont typeface="Arial"/>
              <a:buChar char="•"/>
            </a:pPr>
            <a:r>
              <a:rPr lang="en-US" sz="800">
                <a:latin typeface="Calibri"/>
                <a:cs typeface="Calibri"/>
              </a:rPr>
              <a:t>Leskovec, J., &amp; </a:t>
            </a:r>
            <a:r>
              <a:rPr lang="en-US" sz="800" err="1">
                <a:latin typeface="Calibri"/>
                <a:cs typeface="Calibri"/>
              </a:rPr>
              <a:t>Krevl</a:t>
            </a:r>
            <a:r>
              <a:rPr lang="en-US" sz="800">
                <a:latin typeface="Calibri"/>
                <a:cs typeface="Calibri"/>
              </a:rPr>
              <a:t>, A. (2014). SNAP Datasets: Stanford large network dataset collection.</a:t>
            </a:r>
            <a:endParaRPr lang="en-US">
              <a:latin typeface="Calibri"/>
              <a:cs typeface="Calibri"/>
            </a:endParaRPr>
          </a:p>
        </p:txBody>
      </p:sp>
    </p:spTree>
    <p:extLst>
      <p:ext uri="{BB962C8B-B14F-4D97-AF65-F5344CB8AC3E}">
        <p14:creationId xmlns:p14="http://schemas.microsoft.com/office/powerpoint/2010/main" val="61192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283E3-98D4-B3F4-4E4B-4CD838233581}"/>
              </a:ext>
            </a:extLst>
          </p:cNvPr>
          <p:cNvSpPr>
            <a:spLocks noGrp="1"/>
          </p:cNvSpPr>
          <p:nvPr>
            <p:ph type="title"/>
          </p:nvPr>
        </p:nvSpPr>
        <p:spPr/>
        <p:txBody>
          <a:bodyPr/>
          <a:lstStyle/>
          <a:p>
            <a:r>
              <a:rPr lang="en-US">
                <a:latin typeface="Proxima Nova Rg"/>
              </a:rPr>
              <a:t>Join on CPUs</a:t>
            </a:r>
            <a:endParaRPr lang="en-US"/>
          </a:p>
        </p:txBody>
      </p:sp>
      <p:sp>
        <p:nvSpPr>
          <p:cNvPr id="2" name="Content Placeholder 1">
            <a:extLst>
              <a:ext uri="{FF2B5EF4-FFF2-40B4-BE49-F238E27FC236}">
                <a16:creationId xmlns:a16="http://schemas.microsoft.com/office/drawing/2014/main" id="{298A4EFD-FBD1-C0F1-9DEF-0D687D91CADC}"/>
              </a:ext>
            </a:extLst>
          </p:cNvPr>
          <p:cNvSpPr>
            <a:spLocks noGrp="1"/>
          </p:cNvSpPr>
          <p:nvPr>
            <p:ph idx="1"/>
          </p:nvPr>
        </p:nvSpPr>
        <p:spPr/>
        <p:txBody>
          <a:bodyPr vert="horz" lIns="0" tIns="0" rIns="0" bIns="0" rtlCol="0" anchor="t">
            <a:normAutofit/>
          </a:bodyPr>
          <a:lstStyle/>
          <a:p>
            <a:pPr marL="227965" indent="-227965"/>
            <a:r>
              <a:rPr lang="en-US">
                <a:latin typeface="Proxima Nova Rg"/>
              </a:rPr>
              <a:t>Processing large amounts of data is a challenging task</a:t>
            </a:r>
          </a:p>
          <a:p>
            <a:pPr marL="227965" indent="-227965"/>
            <a:r>
              <a:rPr lang="en-US">
                <a:latin typeface="Proxima Nova Rg"/>
              </a:rPr>
              <a:t>Radix hash joins and sort-merge joins have been widely discussed and compared in previous studies</a:t>
            </a:r>
          </a:p>
          <a:p>
            <a:pPr marL="227965" indent="-227965"/>
            <a:r>
              <a:rPr lang="en-US">
                <a:latin typeface="Proxima Nova Rg"/>
              </a:rPr>
              <a:t>Modern HPC architectures have led to advancements in distributed join algorithms</a:t>
            </a:r>
          </a:p>
          <a:p>
            <a:pPr marL="227965" indent="-227965"/>
            <a:r>
              <a:rPr lang="en-US">
                <a:latin typeface="Proxima Nova Rg"/>
              </a:rPr>
              <a:t>Most of the multi-core implementations use Message Passing Interface (MPI)</a:t>
            </a:r>
          </a:p>
          <a:p>
            <a:pPr marL="227965" indent="-227965"/>
            <a:r>
              <a:rPr lang="en-US">
                <a:latin typeface="Proxima Nova Rg"/>
              </a:rPr>
              <a:t>Fundamental part of fixed-point iterative algorithm such as Transitive Closure (TC)</a:t>
            </a:r>
          </a:p>
        </p:txBody>
      </p:sp>
      <p:sp>
        <p:nvSpPr>
          <p:cNvPr id="4" name="Slide Number Placeholder 3">
            <a:extLst>
              <a:ext uri="{FF2B5EF4-FFF2-40B4-BE49-F238E27FC236}">
                <a16:creationId xmlns:a16="http://schemas.microsoft.com/office/drawing/2014/main" id="{1E094CD3-12BE-FCC8-6FB8-320BE5DA6A36}"/>
              </a:ext>
            </a:extLst>
          </p:cNvPr>
          <p:cNvSpPr>
            <a:spLocks noGrp="1"/>
          </p:cNvSpPr>
          <p:nvPr>
            <p:ph type="sldNum" sz="quarter" idx="4294967295"/>
          </p:nvPr>
        </p:nvSpPr>
        <p:spPr>
          <a:xfrm>
            <a:off x="11888788" y="569913"/>
            <a:ext cx="303212" cy="365125"/>
          </a:xfrm>
          <a:prstGeom prst="rect">
            <a:avLst/>
          </a:prstGeom>
        </p:spPr>
        <p:txBody>
          <a:bodyPr/>
          <a:lstStyle/>
          <a:p>
            <a:fld id="{54797FC3-DC33-DA47-95F6-F7EB925D69E8}" type="slidenum">
              <a:rPr lang="en-US" dirty="0" smtClean="0"/>
              <a:pPr/>
              <a:t>99</a:t>
            </a:fld>
            <a:endParaRPr lang="en-US"/>
          </a:p>
        </p:txBody>
      </p:sp>
    </p:spTree>
    <p:extLst>
      <p:ext uri="{BB962C8B-B14F-4D97-AF65-F5344CB8AC3E}">
        <p14:creationId xmlns:p14="http://schemas.microsoft.com/office/powerpoint/2010/main" val="1218145208"/>
      </p:ext>
    </p:extLst>
  </p:cSld>
  <p:clrMapOvr>
    <a:masterClrMapping/>
  </p:clrMapOvr>
</p:sld>
</file>

<file path=ppt/theme/theme1.xml><?xml version="1.0" encoding="utf-8"?>
<a:theme xmlns:a="http://schemas.openxmlformats.org/drawingml/2006/main" name="1_UIC">
  <a:themeElements>
    <a:clrScheme name="UIC">
      <a:dk1>
        <a:srgbClr val="575757"/>
      </a:dk1>
      <a:lt1>
        <a:srgbClr val="FFFFFF"/>
      </a:lt1>
      <a:dk2>
        <a:srgbClr val="001D69"/>
      </a:dk2>
      <a:lt2>
        <a:srgbClr val="F2F7EB"/>
      </a:lt2>
      <a:accent1>
        <a:srgbClr val="D40032"/>
      </a:accent1>
      <a:accent2>
        <a:srgbClr val="001E61"/>
      </a:accent2>
      <a:accent3>
        <a:srgbClr val="41B6E5"/>
      </a:accent3>
      <a:accent4>
        <a:srgbClr val="FFBE3E"/>
      </a:accent4>
      <a:accent5>
        <a:srgbClr val="0085AD"/>
      </a:accent5>
      <a:accent6>
        <a:srgbClr val="D0D2CF"/>
      </a:accent6>
      <a:hlink>
        <a:srgbClr val="41B6E6"/>
      </a:hlink>
      <a:folHlink>
        <a:srgbClr val="001E6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 id="{B82EF8CA-CF45-B347-9F86-BDCB680E2AB6}" vid="{5E8F787F-D014-A040-8B66-4854019F9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132</Slides>
  <Notes>21</Notes>
  <HiddenSlides>0</HiddenSlide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1_UIC</vt:lpstr>
      <vt:lpstr>Declarative Analytics on Heterogeneous Exascale Systems</vt:lpstr>
      <vt:lpstr>Declarative Analytics on Heterogeneous Exascale Systems</vt:lpstr>
      <vt:lpstr>Declarative Analytics on Heterogeneous Exascale Systems</vt:lpstr>
      <vt:lpstr>Table of Contents</vt:lpstr>
      <vt:lpstr>What is Exascale?</vt:lpstr>
      <vt:lpstr>Heterogeneous Exascale Computing Models</vt:lpstr>
      <vt:lpstr>GPGPU</vt:lpstr>
      <vt:lpstr>PowerPoint Presentation</vt:lpstr>
      <vt:lpstr>GPU Programming Model</vt:lpstr>
      <vt:lpstr>GPU Programming Model</vt:lpstr>
      <vt:lpstr>GPGPU Challenges</vt:lpstr>
      <vt:lpstr>Table of Contents</vt:lpstr>
      <vt:lpstr>Datalog: Bottom-Up Logic Programming Language</vt:lpstr>
      <vt:lpstr>Datalog Example</vt:lpstr>
      <vt:lpstr>Datalog Timeline</vt:lpstr>
      <vt:lpstr>Declarative Analytics Domains</vt:lpstr>
      <vt:lpstr>Classic Problems for Datalog</vt:lpstr>
      <vt:lpstr>Assessment of Datalog Solvers</vt:lpstr>
      <vt:lpstr>Table of Contents</vt:lpstr>
      <vt:lpstr>Bottom-Up Logic Programming with Datalog</vt:lpstr>
      <vt:lpstr>Transitive Closure: Logical Inference for Graphs </vt:lpstr>
      <vt:lpstr>Transitive Closure: Iterations </vt:lpstr>
      <vt:lpstr>Transitive Closure: Iterations </vt:lpstr>
      <vt:lpstr>Transitive Closure: Iterations </vt:lpstr>
      <vt:lpstr>Transitive Closure: Iterations </vt:lpstr>
      <vt:lpstr>Transitive Closure: Iterations </vt:lpstr>
      <vt:lpstr>Transitive Closure: Iterations </vt:lpstr>
      <vt:lpstr>Transitive Closure: Iterations </vt:lpstr>
      <vt:lpstr>Transitive Closure: Iterations 1</vt:lpstr>
      <vt:lpstr>Transitive Closure: Iterations 2</vt:lpstr>
      <vt:lpstr>Transitive Closure: Iterations 3</vt:lpstr>
      <vt:lpstr>Table of Contents</vt:lpstr>
      <vt:lpstr>How can we do join in parallel?</vt:lpstr>
      <vt:lpstr>Parallel Join ⨝</vt:lpstr>
      <vt:lpstr>Parallel Join </vt:lpstr>
      <vt:lpstr>Comparison of Join Algorithms</vt:lpstr>
      <vt:lpstr>Parallel Join </vt:lpstr>
      <vt:lpstr>Join on CPUs: Multi-core HJ and SMJ</vt:lpstr>
      <vt:lpstr>Join on GPUs: Benchmark</vt:lpstr>
      <vt:lpstr>Join on GPUs: WarpDrive</vt:lpstr>
      <vt:lpstr>Join on GPUs: Secondary storage</vt:lpstr>
      <vt:lpstr>Parallel Join </vt:lpstr>
      <vt:lpstr>Load Balancing Multi-node Joins</vt:lpstr>
      <vt:lpstr>Table of Contents</vt:lpstr>
      <vt:lpstr>First approach: Off-the-shelf RA Data Structure</vt:lpstr>
      <vt:lpstr>Off-the-shelf Data Structure for RA Operation</vt:lpstr>
      <vt:lpstr>Off-the-shelf Python Libraries</vt:lpstr>
      <vt:lpstr>CPU (Pandas) and GPU (cuDF)</vt:lpstr>
      <vt:lpstr>Performance Improvement: RA operations</vt:lpstr>
      <vt:lpstr>Performance Improvement: Transitive Closure</vt:lpstr>
      <vt:lpstr>Performance Improvement: Triangle Counting</vt:lpstr>
      <vt:lpstr>DataFrame Based Datalog Applications</vt:lpstr>
      <vt:lpstr>Improvement Opportunity for TC</vt:lpstr>
      <vt:lpstr>Second approach: Low level iterative hash join</vt:lpstr>
      <vt:lpstr>Hash Join Process</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Hash Table (Open Addressing, Linear Probing)</vt:lpstr>
      <vt:lpstr>Performing Hash Join on GPU</vt:lpstr>
      <vt:lpstr>Performing Hash Join on GPU</vt:lpstr>
      <vt:lpstr>Performing Hash Join on GPU</vt:lpstr>
      <vt:lpstr>CUDA Advantages over cuDF</vt:lpstr>
      <vt:lpstr>Hash Table Performance</vt:lpstr>
      <vt:lpstr>Join Performance Comparison: CUDA vs cuDF</vt:lpstr>
      <vt:lpstr>Transitive Closure: CUDA vs Soufflé vs cuDF</vt:lpstr>
      <vt:lpstr>Limitations</vt:lpstr>
      <vt:lpstr>Table of Contents</vt:lpstr>
      <vt:lpstr>Topological Data Analysis</vt:lpstr>
      <vt:lpstr>PH for High-Dimensional Data Analysis</vt:lpstr>
      <vt:lpstr>Table of Contents</vt:lpstr>
      <vt:lpstr>Future Research Direction</vt:lpstr>
      <vt:lpstr>Table of Contents</vt:lpstr>
      <vt:lpstr>Conclusion</vt:lpstr>
      <vt:lpstr>Publications</vt:lpstr>
      <vt:lpstr>Thank You</vt:lpstr>
      <vt:lpstr>Appendix</vt:lpstr>
      <vt:lpstr>Parallel Join: Algorithms</vt:lpstr>
      <vt:lpstr>Publications</vt:lpstr>
      <vt:lpstr>Preserve Brain Topology</vt:lpstr>
      <vt:lpstr>CUDA Programming Model</vt:lpstr>
      <vt:lpstr>GPGPU Challenges </vt:lpstr>
      <vt:lpstr>Join on GPUs: Control Flow Analysis (CFA)</vt:lpstr>
      <vt:lpstr>Advancements in GPU </vt:lpstr>
      <vt:lpstr>CPU vs GPU (A Sample Machine)</vt:lpstr>
      <vt:lpstr>Recap to Relational Data</vt:lpstr>
      <vt:lpstr>Why Join is Important?</vt:lpstr>
      <vt:lpstr>Example of Natural Join ⨝</vt:lpstr>
      <vt:lpstr>Example of Natural Join ⨝</vt:lpstr>
      <vt:lpstr>Example of Natural Join ⨝</vt:lpstr>
      <vt:lpstr>Example of Natural Join ⨝</vt:lpstr>
      <vt:lpstr>Example of Natural Join ⨝</vt:lpstr>
      <vt:lpstr>Example of Natural Join ⨝</vt:lpstr>
      <vt:lpstr>Duplicates on Join Result</vt:lpstr>
      <vt:lpstr>Hybrid Join Algorithm</vt:lpstr>
      <vt:lpstr>Dataset: Stanford large network dataset collection</vt:lpstr>
      <vt:lpstr>Join on CPUs</vt:lpstr>
      <vt:lpstr>Join on GPUs</vt:lpstr>
      <vt:lpstr>Join on GPUs: LogiQL</vt:lpstr>
      <vt:lpstr>Join on GPUs: Relational Learning Framework</vt:lpstr>
      <vt:lpstr>Parallel Join </vt:lpstr>
      <vt:lpstr>Modern Implementations of Datalog</vt:lpstr>
      <vt:lpstr>LogicBlox</vt:lpstr>
      <vt:lpstr>Soufflé</vt:lpstr>
      <vt:lpstr>SLOG</vt:lpstr>
      <vt:lpstr>Join on CPUs: Fault Tolerant Hash Joins</vt:lpstr>
      <vt:lpstr>Datalog on GPUs</vt:lpstr>
      <vt:lpstr>Persistent Homology (PH)</vt:lpstr>
      <vt:lpstr>Barcodes and Persistent Diagram</vt:lpstr>
      <vt:lpstr>Wasserstein distance (WD)</vt:lpstr>
      <vt:lpstr>Experimental data and network construction </vt:lpstr>
      <vt:lpstr>Embed FCNs in metric space </vt:lpstr>
      <vt:lpstr>Apply PH to metric space</vt:lpstr>
      <vt:lpstr>Statistical analysis on PDs</vt:lpstr>
      <vt:lpstr>Across Cohort Study</vt:lpstr>
      <vt:lpstr>Within Cohort Study</vt:lpstr>
      <vt:lpstr>Comparison with traditional FCN analysis</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Computing Persistent Homology (Point Cloud)</vt:lpstr>
      <vt:lpstr>Across Cohort Study Results</vt:lpstr>
      <vt:lpstr>Functional Connectivity Networks Analysis</vt:lpstr>
      <vt:lpstr>Within Cohort Study Results</vt:lpstr>
      <vt:lpstr>Parallel Join (Continue)</vt:lpstr>
      <vt:lpstr>Exascale Supercomputers</vt:lpstr>
      <vt:lpstr>Comparison with traditional FCN analysis  results</vt:lpstr>
      <vt:lpstr>Table of Contents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Campbell</dc:creator>
  <cp:revision>101</cp:revision>
  <dcterms:created xsi:type="dcterms:W3CDTF">2020-05-04T17:53:51Z</dcterms:created>
  <dcterms:modified xsi:type="dcterms:W3CDTF">2024-01-26T03:15:19Z</dcterms:modified>
</cp:coreProperties>
</file>